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0"/>
  </p:notesMasterIdLst>
  <p:handoutMasterIdLst>
    <p:handoutMasterId r:id="rId31"/>
  </p:handoutMasterIdLst>
  <p:sldIdLst>
    <p:sldId id="277" r:id="rId2"/>
    <p:sldId id="298" r:id="rId3"/>
    <p:sldId id="279" r:id="rId4"/>
    <p:sldId id="303" r:id="rId5"/>
    <p:sldId id="305" r:id="rId6"/>
    <p:sldId id="306" r:id="rId7"/>
    <p:sldId id="280" r:id="rId8"/>
    <p:sldId id="281" r:id="rId9"/>
    <p:sldId id="282" r:id="rId10"/>
    <p:sldId id="283" r:id="rId11"/>
    <p:sldId id="284" r:id="rId12"/>
    <p:sldId id="286" r:id="rId13"/>
    <p:sldId id="299" r:id="rId14"/>
    <p:sldId id="285" r:id="rId15"/>
    <p:sldId id="288" r:id="rId16"/>
    <p:sldId id="291" r:id="rId17"/>
    <p:sldId id="290" r:id="rId18"/>
    <p:sldId id="287" r:id="rId19"/>
    <p:sldId id="292" r:id="rId20"/>
    <p:sldId id="289" r:id="rId21"/>
    <p:sldId id="293" r:id="rId22"/>
    <p:sldId id="295" r:id="rId23"/>
    <p:sldId id="294" r:id="rId24"/>
    <p:sldId id="297" r:id="rId25"/>
    <p:sldId id="296" r:id="rId26"/>
    <p:sldId id="300" r:id="rId27"/>
    <p:sldId id="301" r:id="rId28"/>
    <p:sldId id="302" r:id="rId29"/>
  </p:sldIdLst>
  <p:sldSz cx="9144000" cy="6858000" type="screen4x3"/>
  <p:notesSz cx="6858000" cy="9144000"/>
  <p:embeddedFontLst>
    <p:embeddedFont>
      <p:font typeface="Twinkl" panose="020B0604020202020204" charset="0"/>
      <p:regular r:id="rId32"/>
      <p:bold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1E22"/>
    <a:srgbClr val="F08215"/>
    <a:srgbClr val="00A8E7"/>
    <a:srgbClr val="8C368C"/>
    <a:srgbClr val="CC4794"/>
    <a:srgbClr val="A873B0"/>
    <a:srgbClr val="01407D"/>
    <a:srgbClr val="85BD33"/>
    <a:srgbClr val="FFE600"/>
    <a:srgbClr val="18A0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69" autoAdjust="0"/>
    <p:restoredTop sz="94660"/>
  </p:normalViewPr>
  <p:slideViewPr>
    <p:cSldViewPr snapToGrid="0" showGuides="1">
      <p:cViewPr>
        <p:scale>
          <a:sx n="70" d="100"/>
          <a:sy n="70" d="100"/>
        </p:scale>
        <p:origin x="-1818" y="-468"/>
      </p:cViewPr>
      <p:guideLst>
        <p:guide orient="horz" pos="2160"/>
        <p:guide orient="horz" pos="3974"/>
        <p:guide orient="horz" pos="346"/>
        <p:guide orient="horz" pos="482"/>
        <p:guide orient="horz" pos="3838"/>
        <p:guide pos="2880"/>
        <p:guide pos="340"/>
        <p:guide pos="5420"/>
        <p:guide pos="476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2" name="Rectangle 1">
            <a:hlinkClick r:id="rId4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admin@queensgate.stockport.sch.uk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nosycrow.com/blog/released-today-free-information-book-explaining-coronavirus-children-illustrated-gruffalo-illustrator-axel-scheffler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hyperlink" Target="https://metro.co.uk/video/parents-love-playmobil-video-explains-coronavirus-kids-2140538/?ito=vjs-link" TargetMode="Externa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54593" y="1075174"/>
            <a:ext cx="7315200" cy="5004079"/>
          </a:xfrm>
          <a:prstGeom prst="round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ounded Rectangle 3"/>
          <p:cNvSpPr/>
          <p:nvPr/>
        </p:nvSpPr>
        <p:spPr>
          <a:xfrm>
            <a:off x="1276140" y="1386672"/>
            <a:ext cx="6672106" cy="4381081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/>
          </a:p>
          <a:p>
            <a:pPr algn="ctr"/>
            <a:r>
              <a:rPr lang="en-GB" sz="4400" dirty="0" err="1" smtClean="0"/>
              <a:t>Queensgate’s</a:t>
            </a:r>
            <a:r>
              <a:rPr lang="en-GB" sz="4400" dirty="0" smtClean="0"/>
              <a:t> </a:t>
            </a:r>
          </a:p>
          <a:p>
            <a:pPr algn="ctr"/>
            <a:endParaRPr lang="en-GB" sz="2000" dirty="0"/>
          </a:p>
          <a:p>
            <a:pPr algn="ctr"/>
            <a:r>
              <a:rPr lang="en-GB" sz="4400" b="1" i="1" dirty="0" smtClean="0">
                <a:solidFill>
                  <a:srgbClr val="FF0000"/>
                </a:solidFill>
              </a:rPr>
              <a:t>‘Raise </a:t>
            </a:r>
            <a:r>
              <a:rPr lang="en-GB" sz="4400" b="1" i="1" dirty="0">
                <a:solidFill>
                  <a:srgbClr val="FF0000"/>
                </a:solidFill>
              </a:rPr>
              <a:t>a </a:t>
            </a:r>
            <a:r>
              <a:rPr lang="en-GB" sz="4400" b="1" i="1" dirty="0" smtClean="0">
                <a:solidFill>
                  <a:srgbClr val="FF0000"/>
                </a:solidFill>
              </a:rPr>
              <a:t>SMILE </a:t>
            </a:r>
            <a:r>
              <a:rPr lang="en-GB" sz="4400" b="1" i="1" dirty="0">
                <a:solidFill>
                  <a:srgbClr val="FF0000"/>
                </a:solidFill>
              </a:rPr>
              <a:t>with a R</a:t>
            </a:r>
            <a:r>
              <a:rPr lang="en-GB" sz="4400" b="1" i="1" dirty="0">
                <a:solidFill>
                  <a:srgbClr val="FFFF00"/>
                </a:solidFill>
              </a:rPr>
              <a:t>a</a:t>
            </a:r>
            <a:r>
              <a:rPr lang="en-GB" sz="4400" b="1" i="1" dirty="0">
                <a:solidFill>
                  <a:srgbClr val="CC4794"/>
                </a:solidFill>
              </a:rPr>
              <a:t>i</a:t>
            </a:r>
            <a:r>
              <a:rPr lang="en-GB" sz="4400" b="1" i="1" dirty="0">
                <a:solidFill>
                  <a:srgbClr val="00B050"/>
                </a:solidFill>
              </a:rPr>
              <a:t>n</a:t>
            </a:r>
            <a:r>
              <a:rPr lang="en-GB" sz="4400" b="1" i="1" dirty="0">
                <a:solidFill>
                  <a:srgbClr val="8C368C"/>
                </a:solidFill>
              </a:rPr>
              <a:t>b</a:t>
            </a:r>
            <a:r>
              <a:rPr lang="en-GB" sz="4400" b="1" i="1" dirty="0">
                <a:solidFill>
                  <a:srgbClr val="F08215"/>
                </a:solidFill>
              </a:rPr>
              <a:t>o</a:t>
            </a:r>
            <a:r>
              <a:rPr lang="en-GB" sz="4400" b="1" i="1" dirty="0">
                <a:solidFill>
                  <a:srgbClr val="0070C0"/>
                </a:solidFill>
              </a:rPr>
              <a:t>w</a:t>
            </a:r>
            <a:r>
              <a:rPr lang="en-GB" sz="4400" b="1" i="1" dirty="0" smtClean="0">
                <a:solidFill>
                  <a:srgbClr val="FF0000"/>
                </a:solidFill>
              </a:rPr>
              <a:t>’</a:t>
            </a:r>
          </a:p>
          <a:p>
            <a:pPr algn="ctr"/>
            <a:endParaRPr lang="en-GB" sz="2400" dirty="0" smtClean="0"/>
          </a:p>
          <a:p>
            <a:pPr algn="ctr"/>
            <a:r>
              <a:rPr lang="en-GB" sz="4400" dirty="0" smtClean="0"/>
              <a:t>Whole School Project</a:t>
            </a:r>
            <a:endParaRPr lang="en-GB" sz="4400" dirty="0"/>
          </a:p>
        </p:txBody>
      </p:sp>
      <p:pic>
        <p:nvPicPr>
          <p:cNvPr id="2052" name="Picture 4" descr="http://www.queensgate.stockport.sch.uk/themes/queensgate/img/small-main-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841" y="1811145"/>
            <a:ext cx="801314" cy="104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0" t="77612" r="20989" b="16667"/>
          <a:stretch/>
        </p:blipFill>
        <p:spPr bwMode="auto">
          <a:xfrm>
            <a:off x="8336013" y="6209731"/>
            <a:ext cx="807987" cy="648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8269792" y="6079253"/>
            <a:ext cx="874208" cy="32154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4" descr="http://www.queensgate.stockport.sch.uk/themes/queensgate/img/small-main-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229" y="1811145"/>
            <a:ext cx="801314" cy="104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665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075173" y="2260879"/>
            <a:ext cx="6973556" cy="2652765"/>
          </a:xfrm>
          <a:prstGeom prst="round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ounded Rectangle 3"/>
          <p:cNvSpPr/>
          <p:nvPr/>
        </p:nvSpPr>
        <p:spPr>
          <a:xfrm>
            <a:off x="1276140" y="2481943"/>
            <a:ext cx="6571623" cy="2200589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smtClean="0"/>
              <a:t>Section 3:</a:t>
            </a:r>
          </a:p>
          <a:p>
            <a:pPr algn="ctr"/>
            <a:r>
              <a:rPr lang="en-GB" sz="4000" dirty="0" smtClean="0"/>
              <a:t>Project ‘Raise a SMILE with a Rainbow’</a:t>
            </a:r>
            <a:endParaRPr lang="en-GB" sz="40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0" t="77612" r="20989" b="16667"/>
          <a:stretch/>
        </p:blipFill>
        <p:spPr bwMode="auto">
          <a:xfrm>
            <a:off x="8336013" y="6209731"/>
            <a:ext cx="807987" cy="648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8269792" y="6079253"/>
            <a:ext cx="874208" cy="32154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7349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623" y="3016154"/>
            <a:ext cx="6846754" cy="3414999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7470" y="638286"/>
            <a:ext cx="8245154" cy="994306"/>
          </a:xfrm>
          <a:prstGeom prst="roundRect">
            <a:avLst>
              <a:gd name="adj" fmla="val 0"/>
            </a:avLst>
          </a:prstGeom>
          <a:solidFill>
            <a:srgbClr val="EB1E22"/>
          </a:solidFill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  <a:latin typeface="+mn-lt"/>
              </a:rPr>
              <a:t>Raise a SMILE with a Rainbow</a:t>
            </a:r>
            <a:endParaRPr lang="en-GB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7797" y="1855623"/>
            <a:ext cx="7874757" cy="43396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400" dirty="0" smtClean="0"/>
              <a:t>At school we complete lots of different projects which cover the five areas of DT:</a:t>
            </a:r>
          </a:p>
          <a:p>
            <a:pPr marL="457200" indent="-457200">
              <a:buAutoNum type="arabicPeriod"/>
            </a:pPr>
            <a:r>
              <a:rPr lang="en-GB" sz="2000" dirty="0" smtClean="0"/>
              <a:t>Structures</a:t>
            </a:r>
          </a:p>
          <a:p>
            <a:pPr marL="457200" indent="-457200">
              <a:buAutoNum type="arabicPeriod"/>
            </a:pPr>
            <a:r>
              <a:rPr lang="en-GB" sz="2000" dirty="0" smtClean="0"/>
              <a:t>Mechanisms</a:t>
            </a:r>
          </a:p>
          <a:p>
            <a:pPr marL="457200" indent="-457200">
              <a:buAutoNum type="arabicPeriod"/>
            </a:pPr>
            <a:r>
              <a:rPr lang="en-GB" sz="2000" dirty="0" smtClean="0"/>
              <a:t>Textiles</a:t>
            </a:r>
          </a:p>
          <a:p>
            <a:pPr marL="457200" indent="-457200">
              <a:buAutoNum type="arabicPeriod"/>
            </a:pPr>
            <a:r>
              <a:rPr lang="en-GB" sz="2000" dirty="0"/>
              <a:t>F</a:t>
            </a:r>
            <a:r>
              <a:rPr lang="en-GB" sz="2000" dirty="0" smtClean="0"/>
              <a:t>ood and Nutrition</a:t>
            </a:r>
          </a:p>
          <a:p>
            <a:pPr marL="457200" indent="-457200">
              <a:buAutoNum type="arabicPeriod"/>
            </a:pPr>
            <a:r>
              <a:rPr lang="en-GB" sz="2000" dirty="0"/>
              <a:t>E</a:t>
            </a:r>
            <a:r>
              <a:rPr lang="en-GB" sz="2000" dirty="0" smtClean="0"/>
              <a:t>lectrical Systems </a:t>
            </a:r>
          </a:p>
          <a:p>
            <a:pPr algn="ctr"/>
            <a:endParaRPr lang="en-GB" sz="2400" dirty="0" smtClean="0"/>
          </a:p>
          <a:p>
            <a:pPr algn="ctr"/>
            <a:r>
              <a:rPr lang="en-GB" sz="2400" dirty="0"/>
              <a:t>Design and Technology encourages creativity though a process of </a:t>
            </a:r>
            <a:r>
              <a:rPr lang="en-GB" sz="2400" b="1" dirty="0"/>
              <a:t>‘design, make, evaluate</a:t>
            </a:r>
            <a:r>
              <a:rPr lang="en-GB" sz="2400" dirty="0"/>
              <a:t>’. </a:t>
            </a:r>
          </a:p>
          <a:p>
            <a:pPr algn="ctr"/>
            <a:endParaRPr lang="en-GB" sz="1400" dirty="0"/>
          </a:p>
          <a:p>
            <a:pPr algn="ctr"/>
            <a:r>
              <a:rPr lang="en-GB" sz="2400" dirty="0" smtClean="0"/>
              <a:t>As designers, our aim is always the same: </a:t>
            </a:r>
          </a:p>
          <a:p>
            <a:pPr algn="ctr"/>
            <a:r>
              <a:rPr lang="en-GB" sz="2400" b="1" dirty="0" smtClean="0">
                <a:solidFill>
                  <a:srgbClr val="EB1E22"/>
                </a:solidFill>
              </a:rPr>
              <a:t>to make a purposeful product for an intended audience.</a:t>
            </a:r>
          </a:p>
        </p:txBody>
      </p:sp>
    </p:spTree>
    <p:extLst>
      <p:ext uri="{BB962C8B-B14F-4D97-AF65-F5344CB8AC3E}">
        <p14:creationId xmlns:p14="http://schemas.microsoft.com/office/powerpoint/2010/main" val="255155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623" y="3016154"/>
            <a:ext cx="6846754" cy="3414999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7470" y="638286"/>
            <a:ext cx="8245154" cy="994306"/>
          </a:xfrm>
          <a:prstGeom prst="roundRect">
            <a:avLst>
              <a:gd name="adj" fmla="val 0"/>
            </a:avLst>
          </a:prstGeom>
          <a:solidFill>
            <a:srgbClr val="EB1E22"/>
          </a:solidFill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  <a:latin typeface="+mn-lt"/>
              </a:rPr>
              <a:t>Raise a SMILE with a Rainbow</a:t>
            </a:r>
            <a:endParaRPr lang="en-GB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4620" y="2249417"/>
            <a:ext cx="7874757" cy="23391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3200" dirty="0" smtClean="0"/>
              <a:t>Therefore your mission is…</a:t>
            </a:r>
          </a:p>
          <a:p>
            <a:pPr algn="ctr"/>
            <a:endParaRPr lang="en-GB" sz="3200" dirty="0" smtClean="0"/>
          </a:p>
          <a:p>
            <a:pPr algn="ctr"/>
            <a:r>
              <a:rPr lang="en-GB" sz="3200" b="1" dirty="0" smtClean="0">
                <a:solidFill>
                  <a:srgbClr val="FF0000"/>
                </a:solidFill>
              </a:rPr>
              <a:t>To design and make a usable item for someone who is staying safe at home.</a:t>
            </a:r>
          </a:p>
          <a:p>
            <a:pPr algn="ctr"/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028079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623" y="3016154"/>
            <a:ext cx="6846754" cy="3414999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7470" y="638286"/>
            <a:ext cx="8245154" cy="994306"/>
          </a:xfrm>
          <a:prstGeom prst="roundRect">
            <a:avLst>
              <a:gd name="adj" fmla="val 0"/>
            </a:avLst>
          </a:prstGeom>
          <a:solidFill>
            <a:srgbClr val="EB1E22"/>
          </a:solidFill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  <a:latin typeface="+mn-lt"/>
              </a:rPr>
              <a:t>Raise a SMILE with a Rainbow</a:t>
            </a:r>
            <a:endParaRPr lang="en-GB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7796" y="1691850"/>
            <a:ext cx="7874757" cy="52322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3200" b="1" u="sng" dirty="0" smtClean="0"/>
              <a:t>Criteria</a:t>
            </a:r>
          </a:p>
          <a:p>
            <a:pPr algn="ctr"/>
            <a:r>
              <a:rPr lang="en-GB" sz="3200" b="1" dirty="0" smtClean="0">
                <a:solidFill>
                  <a:srgbClr val="FF0000"/>
                </a:solidFill>
              </a:rPr>
              <a:t>Your </a:t>
            </a:r>
            <a:r>
              <a:rPr lang="en-GB" sz="3200" b="1" dirty="0">
                <a:solidFill>
                  <a:srgbClr val="FF0000"/>
                </a:solidFill>
              </a:rPr>
              <a:t>product must</a:t>
            </a:r>
            <a:r>
              <a:rPr lang="en-GB" sz="3200" b="1" dirty="0" smtClean="0">
                <a:solidFill>
                  <a:srgbClr val="FF0000"/>
                </a:solidFill>
              </a:rPr>
              <a:t>:</a:t>
            </a:r>
          </a:p>
          <a:p>
            <a:pPr algn="ctr"/>
            <a:endParaRPr lang="en-GB" sz="1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1" dirty="0"/>
              <a:t>feature a rainbow </a:t>
            </a:r>
            <a:r>
              <a:rPr lang="en-GB" sz="2400" dirty="0"/>
              <a:t>– you must have at least one rainbow included in your design.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1" dirty="0"/>
              <a:t>raise a smile </a:t>
            </a:r>
            <a:r>
              <a:rPr lang="en-GB" sz="2400" dirty="0"/>
              <a:t>– your product should make the user feel happy when they use it or look at it</a:t>
            </a:r>
            <a:r>
              <a:rPr lang="en-GB" sz="2400" dirty="0" smtClean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1" dirty="0"/>
              <a:t>be used at home </a:t>
            </a:r>
            <a:r>
              <a:rPr lang="en-GB" sz="2400" dirty="0"/>
              <a:t>– your product must be able to be used inside a house or in a garden.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1" dirty="0" smtClean="0"/>
              <a:t>be made from items in your home </a:t>
            </a:r>
            <a:r>
              <a:rPr lang="en-GB" sz="2400" dirty="0" smtClean="0"/>
              <a:t>– you don’t need to buy anything to make your product. Look </a:t>
            </a:r>
            <a:r>
              <a:rPr lang="en-GB" sz="2400" smtClean="0"/>
              <a:t>around </a:t>
            </a:r>
            <a:r>
              <a:rPr lang="en-GB" sz="2400" smtClean="0"/>
              <a:t>your </a:t>
            </a:r>
            <a:r>
              <a:rPr lang="en-GB" sz="2400" dirty="0" smtClean="0"/>
              <a:t>house and see what you can reuse and recycle.</a:t>
            </a:r>
            <a:endParaRPr lang="en-GB" sz="2400" dirty="0"/>
          </a:p>
          <a:p>
            <a:pPr algn="ctr"/>
            <a:endParaRPr lang="en-GB" sz="2400" dirty="0" smtClean="0"/>
          </a:p>
          <a:p>
            <a:pPr algn="ctr"/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339895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623" y="3016154"/>
            <a:ext cx="6846754" cy="3414999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7470" y="638286"/>
            <a:ext cx="8245154" cy="994306"/>
          </a:xfrm>
          <a:prstGeom prst="roundRect">
            <a:avLst>
              <a:gd name="adj" fmla="val 0"/>
            </a:avLst>
          </a:prstGeom>
          <a:solidFill>
            <a:srgbClr val="EB1E22"/>
          </a:solidFill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  <a:latin typeface="+mn-lt"/>
              </a:rPr>
              <a:t>Raise a SMILE with a Rainbow</a:t>
            </a:r>
            <a:endParaRPr lang="en-GB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7797" y="1855623"/>
            <a:ext cx="7874757" cy="22775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 smtClean="0"/>
          </a:p>
          <a:p>
            <a:pPr algn="ctr"/>
            <a:endParaRPr lang="en-GB" sz="2400" dirty="0"/>
          </a:p>
          <a:p>
            <a:pPr algn="ctr"/>
            <a:endParaRPr lang="en-GB" sz="2400" dirty="0"/>
          </a:p>
          <a:p>
            <a:pPr algn="ctr"/>
            <a:endParaRPr lang="en-GB" sz="2400" dirty="0" smtClean="0"/>
          </a:p>
          <a:p>
            <a:pPr algn="ctr"/>
            <a:endParaRPr lang="en-GB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627796" y="1854544"/>
            <a:ext cx="7874757" cy="42473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400" dirty="0" smtClean="0"/>
              <a:t>As part of our ‘Raise a SMILE with a Rainbow’ DT project, you can choose whether you would like to complete a structure, textile or food and nutrition product.</a:t>
            </a:r>
          </a:p>
          <a:p>
            <a:pPr algn="ctr"/>
            <a:endParaRPr lang="en-GB" sz="2400" dirty="0" smtClean="0"/>
          </a:p>
          <a:p>
            <a:pPr marL="457200" indent="-457200">
              <a:buAutoNum type="arabicParenR"/>
            </a:pPr>
            <a:r>
              <a:rPr lang="en-GB" sz="2200" b="1" dirty="0" smtClean="0">
                <a:solidFill>
                  <a:srgbClr val="EB1E22"/>
                </a:solidFill>
              </a:rPr>
              <a:t>Structures: </a:t>
            </a:r>
            <a:r>
              <a:rPr lang="en-GB" sz="2200" dirty="0" smtClean="0"/>
              <a:t>Building a structure which involves </a:t>
            </a:r>
            <a:r>
              <a:rPr lang="en-GB" sz="2200" dirty="0"/>
              <a:t>joining </a:t>
            </a:r>
            <a:r>
              <a:rPr lang="en-GB" sz="2200" dirty="0" smtClean="0"/>
              <a:t>parts together </a:t>
            </a:r>
            <a:r>
              <a:rPr lang="en-GB" sz="2200" dirty="0"/>
              <a:t>to create a finished product</a:t>
            </a:r>
            <a:r>
              <a:rPr lang="en-GB" sz="2200" dirty="0" smtClean="0"/>
              <a:t>.</a:t>
            </a:r>
          </a:p>
          <a:p>
            <a:pPr marL="457200" indent="-457200">
              <a:buAutoNum type="arabicParenR"/>
            </a:pPr>
            <a:endParaRPr lang="en-GB" sz="1000" dirty="0" smtClean="0"/>
          </a:p>
          <a:p>
            <a:r>
              <a:rPr lang="en-GB" sz="2200" b="1" dirty="0" smtClean="0">
                <a:solidFill>
                  <a:srgbClr val="EB1E22"/>
                </a:solidFill>
              </a:rPr>
              <a:t>2)   Textiles: </a:t>
            </a:r>
            <a:r>
              <a:rPr lang="en-GB" sz="2200" dirty="0" smtClean="0"/>
              <a:t>Joining fabrics together to create a usable item.</a:t>
            </a:r>
          </a:p>
          <a:p>
            <a:endParaRPr lang="en-GB" sz="1000" dirty="0" smtClean="0"/>
          </a:p>
          <a:p>
            <a:r>
              <a:rPr lang="en-GB" sz="2200" b="1" dirty="0" smtClean="0">
                <a:solidFill>
                  <a:srgbClr val="EB1E22"/>
                </a:solidFill>
              </a:rPr>
              <a:t>3)   Food and Nutrition: </a:t>
            </a:r>
            <a:r>
              <a:rPr lang="en-GB" sz="2200" smtClean="0"/>
              <a:t>Creating an </a:t>
            </a:r>
            <a:r>
              <a:rPr lang="en-GB" sz="2200" dirty="0"/>
              <a:t>editable </a:t>
            </a:r>
            <a:r>
              <a:rPr lang="en-GB" sz="2200" dirty="0" smtClean="0"/>
              <a:t>dish.</a:t>
            </a:r>
          </a:p>
          <a:p>
            <a:endParaRPr lang="en-GB" sz="2400" dirty="0"/>
          </a:p>
          <a:p>
            <a:pPr algn="ctr"/>
            <a:r>
              <a:rPr lang="en-GB" sz="2400" dirty="0" smtClean="0"/>
              <a:t>You can design and make whatever you would like, however here are some ideas to get you started…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8218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623" y="3016154"/>
            <a:ext cx="6846754" cy="3414999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7470" y="638286"/>
            <a:ext cx="8245154" cy="994306"/>
          </a:xfrm>
          <a:prstGeom prst="roundRect">
            <a:avLst>
              <a:gd name="adj" fmla="val 0"/>
            </a:avLst>
          </a:prstGeom>
          <a:solidFill>
            <a:srgbClr val="EB1E22"/>
          </a:solidFill>
        </p:spPr>
        <p:txBody>
          <a:bodyPr/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Structure </a:t>
            </a:r>
            <a:r>
              <a:rPr lang="en-GB" dirty="0">
                <a:solidFill>
                  <a:schemeClr val="bg1"/>
                </a:solidFill>
              </a:rPr>
              <a:t>Products 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sz="2800" dirty="0">
                <a:solidFill>
                  <a:schemeClr val="bg1"/>
                </a:solidFill>
              </a:rPr>
              <a:t>- T</a:t>
            </a:r>
            <a:r>
              <a:rPr lang="en-GB" sz="2800" dirty="0" smtClean="0">
                <a:solidFill>
                  <a:schemeClr val="bg1"/>
                </a:solidFill>
              </a:rPr>
              <a:t>oys and musical instrument ideas</a:t>
            </a:r>
            <a:endParaRPr lang="en-GB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7797" y="1855623"/>
            <a:ext cx="7874757" cy="22775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 smtClean="0"/>
          </a:p>
          <a:p>
            <a:pPr algn="ctr"/>
            <a:endParaRPr lang="en-GB" sz="2400" dirty="0"/>
          </a:p>
          <a:p>
            <a:pPr algn="ctr"/>
            <a:endParaRPr lang="en-GB" sz="2400" dirty="0"/>
          </a:p>
          <a:p>
            <a:pPr algn="ctr"/>
            <a:endParaRPr lang="en-GB" sz="2400" dirty="0" smtClean="0"/>
          </a:p>
          <a:p>
            <a:pPr algn="ctr"/>
            <a:endParaRPr lang="en-GB" sz="24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42"/>
          <a:stretch/>
        </p:blipFill>
        <p:spPr bwMode="auto">
          <a:xfrm>
            <a:off x="943686" y="1885492"/>
            <a:ext cx="2247900" cy="2273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780" y="1894344"/>
            <a:ext cx="3008490" cy="2243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3" b="10256"/>
          <a:stretch/>
        </p:blipFill>
        <p:spPr bwMode="auto">
          <a:xfrm>
            <a:off x="3347681" y="1885492"/>
            <a:ext cx="1852116" cy="2243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1" b="60312"/>
          <a:stretch/>
        </p:blipFill>
        <p:spPr bwMode="auto">
          <a:xfrm>
            <a:off x="577185" y="4301410"/>
            <a:ext cx="2770496" cy="2006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80" b="50000"/>
          <a:stretch/>
        </p:blipFill>
        <p:spPr bwMode="auto">
          <a:xfrm>
            <a:off x="3507475" y="4312391"/>
            <a:ext cx="2529669" cy="1984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9" t="1927" r="8423" b="-3125"/>
          <a:stretch/>
        </p:blipFill>
        <p:spPr bwMode="auto">
          <a:xfrm>
            <a:off x="6141493" y="4301410"/>
            <a:ext cx="2399793" cy="2076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0294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623" y="3016154"/>
            <a:ext cx="6846754" cy="3414999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7470" y="638286"/>
            <a:ext cx="8245154" cy="994306"/>
          </a:xfrm>
          <a:prstGeom prst="roundRect">
            <a:avLst>
              <a:gd name="adj" fmla="val 0"/>
            </a:avLst>
          </a:prstGeom>
          <a:solidFill>
            <a:srgbClr val="EB1E22"/>
          </a:solidFill>
        </p:spPr>
        <p:txBody>
          <a:bodyPr/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Structure </a:t>
            </a:r>
            <a:r>
              <a:rPr lang="en-GB" dirty="0">
                <a:solidFill>
                  <a:schemeClr val="bg1"/>
                </a:solidFill>
              </a:rPr>
              <a:t>Products 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sz="2800" dirty="0">
                <a:solidFill>
                  <a:schemeClr val="bg1"/>
                </a:solidFill>
              </a:rPr>
              <a:t>- </a:t>
            </a:r>
            <a:r>
              <a:rPr lang="en-GB" sz="2800" dirty="0" smtClean="0">
                <a:solidFill>
                  <a:schemeClr val="bg1"/>
                </a:solidFill>
              </a:rPr>
              <a:t>Outdoor decoration </a:t>
            </a:r>
            <a:r>
              <a:rPr lang="en-GB" sz="2800" dirty="0">
                <a:solidFill>
                  <a:schemeClr val="bg1"/>
                </a:solidFill>
              </a:rPr>
              <a:t>ideas</a:t>
            </a:r>
            <a:endParaRPr lang="en-GB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6" b="7967"/>
          <a:stretch/>
        </p:blipFill>
        <p:spPr bwMode="auto">
          <a:xfrm>
            <a:off x="871070" y="1738623"/>
            <a:ext cx="1541283" cy="2599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784"/>
          <a:stretch/>
        </p:blipFill>
        <p:spPr bwMode="auto">
          <a:xfrm>
            <a:off x="3448050" y="4439438"/>
            <a:ext cx="2247900" cy="1864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72335"/>
            <a:ext cx="1894619" cy="2496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59" b="14111"/>
          <a:stretch/>
        </p:blipFill>
        <p:spPr bwMode="auto">
          <a:xfrm>
            <a:off x="6639415" y="1761379"/>
            <a:ext cx="1707825" cy="2507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2" r="20036"/>
          <a:stretch/>
        </p:blipFill>
        <p:spPr bwMode="auto">
          <a:xfrm>
            <a:off x="2608286" y="1772335"/>
            <a:ext cx="1679527" cy="2492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767" y="4463431"/>
            <a:ext cx="1867323" cy="186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65" b="10644"/>
          <a:stretch/>
        </p:blipFill>
        <p:spPr bwMode="auto">
          <a:xfrm>
            <a:off x="1330437" y="4483270"/>
            <a:ext cx="1960238" cy="1827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6635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623" y="3016154"/>
            <a:ext cx="6846754" cy="3414999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7470" y="638286"/>
            <a:ext cx="8245154" cy="994306"/>
          </a:xfrm>
          <a:prstGeom prst="roundRect">
            <a:avLst>
              <a:gd name="adj" fmla="val 0"/>
            </a:avLst>
          </a:prstGeom>
          <a:solidFill>
            <a:srgbClr val="EB1E22"/>
          </a:solidFill>
        </p:spPr>
        <p:txBody>
          <a:bodyPr/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Structure Products </a:t>
            </a:r>
            <a:r>
              <a:rPr lang="en-GB" dirty="0">
                <a:solidFill>
                  <a:schemeClr val="bg1"/>
                </a:solidFill>
              </a:rPr>
              <a:t/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sz="2800" dirty="0">
                <a:solidFill>
                  <a:schemeClr val="bg1"/>
                </a:solidFill>
              </a:rPr>
              <a:t>- O</a:t>
            </a:r>
            <a:r>
              <a:rPr lang="en-GB" sz="2800" dirty="0" smtClean="0">
                <a:solidFill>
                  <a:schemeClr val="bg1"/>
                </a:solidFill>
              </a:rPr>
              <a:t>utdoor game ideas</a:t>
            </a:r>
            <a:endParaRPr lang="en-GB" sz="2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7797" y="1855623"/>
            <a:ext cx="7874757" cy="22775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 smtClean="0"/>
          </a:p>
          <a:p>
            <a:pPr algn="ctr"/>
            <a:endParaRPr lang="en-GB" sz="2400" dirty="0"/>
          </a:p>
          <a:p>
            <a:pPr algn="ctr"/>
            <a:endParaRPr lang="en-GB" sz="2400" dirty="0"/>
          </a:p>
          <a:p>
            <a:pPr algn="ctr"/>
            <a:endParaRPr lang="en-GB" sz="2400" dirty="0" smtClean="0"/>
          </a:p>
          <a:p>
            <a:pPr algn="ctr"/>
            <a:endParaRPr lang="en-GB" sz="2400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6" t="7921" r="4288" b="10004"/>
          <a:stretch/>
        </p:blipFill>
        <p:spPr bwMode="auto">
          <a:xfrm>
            <a:off x="5633102" y="4684974"/>
            <a:ext cx="1997408" cy="1610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089" y="1889847"/>
            <a:ext cx="1817893" cy="2568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66"/>
          <a:stretch/>
        </p:blipFill>
        <p:spPr bwMode="auto">
          <a:xfrm>
            <a:off x="3572290" y="4723653"/>
            <a:ext cx="1978925" cy="15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2" t="36610" r="11243" b="13378"/>
          <a:stretch/>
        </p:blipFill>
        <p:spPr bwMode="auto">
          <a:xfrm>
            <a:off x="1503464" y="4697279"/>
            <a:ext cx="1817893" cy="1585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92"/>
          <a:stretch/>
        </p:blipFill>
        <p:spPr bwMode="auto">
          <a:xfrm>
            <a:off x="3088816" y="1889847"/>
            <a:ext cx="2082686" cy="2535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090" y="1855623"/>
            <a:ext cx="2669784" cy="2569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7646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623" y="3016154"/>
            <a:ext cx="6846754" cy="3414999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7470" y="638286"/>
            <a:ext cx="8245154" cy="994306"/>
          </a:xfrm>
          <a:prstGeom prst="roundRect">
            <a:avLst>
              <a:gd name="adj" fmla="val 0"/>
            </a:avLst>
          </a:prstGeom>
          <a:solidFill>
            <a:srgbClr val="EB1E22"/>
          </a:solidFill>
        </p:spPr>
        <p:txBody>
          <a:bodyPr/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Textile </a:t>
            </a:r>
            <a:r>
              <a:rPr lang="en-GB" dirty="0">
                <a:solidFill>
                  <a:schemeClr val="bg1"/>
                </a:solidFill>
              </a:rPr>
              <a:t>Products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sz="2800" dirty="0">
                <a:solidFill>
                  <a:schemeClr val="bg1"/>
                </a:solidFill>
              </a:rPr>
              <a:t>- W</a:t>
            </a:r>
            <a:r>
              <a:rPr lang="en-GB" sz="2800" dirty="0" smtClean="0">
                <a:solidFill>
                  <a:schemeClr val="bg1"/>
                </a:solidFill>
              </a:rPr>
              <a:t>earable clothing/ accessory </a:t>
            </a:r>
            <a:r>
              <a:rPr lang="en-GB" sz="2800" dirty="0">
                <a:solidFill>
                  <a:schemeClr val="bg1"/>
                </a:solidFill>
              </a:rPr>
              <a:t>ideas</a:t>
            </a:r>
            <a:endParaRPr lang="en-GB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7797" y="1855623"/>
            <a:ext cx="7874757" cy="22775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 smtClean="0"/>
          </a:p>
          <a:p>
            <a:pPr algn="ctr"/>
            <a:endParaRPr lang="en-GB" sz="2400" dirty="0"/>
          </a:p>
          <a:p>
            <a:pPr algn="ctr"/>
            <a:endParaRPr lang="en-GB" sz="2400" dirty="0"/>
          </a:p>
          <a:p>
            <a:pPr algn="ctr"/>
            <a:endParaRPr lang="en-GB" sz="2400" dirty="0" smtClean="0"/>
          </a:p>
          <a:p>
            <a:pPr algn="ctr"/>
            <a:endParaRPr lang="en-GB" sz="2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8" t="9788" r="10747" b="8135"/>
          <a:stretch/>
        </p:blipFill>
        <p:spPr bwMode="auto">
          <a:xfrm>
            <a:off x="5827596" y="1796020"/>
            <a:ext cx="2469318" cy="2440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0" t="16610" b="42852"/>
          <a:stretch/>
        </p:blipFill>
        <p:spPr bwMode="auto">
          <a:xfrm>
            <a:off x="3324085" y="4742239"/>
            <a:ext cx="2332026" cy="1518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4" r="2937" b="11157"/>
          <a:stretch/>
        </p:blipFill>
        <p:spPr bwMode="auto">
          <a:xfrm>
            <a:off x="3474239" y="1768437"/>
            <a:ext cx="2181872" cy="289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42"/>
          <a:stretch/>
        </p:blipFill>
        <p:spPr bwMode="auto">
          <a:xfrm>
            <a:off x="853870" y="1796020"/>
            <a:ext cx="2247900" cy="2868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8" t="10157" r="6071" b="12583"/>
          <a:stretch/>
        </p:blipFill>
        <p:spPr bwMode="auto">
          <a:xfrm>
            <a:off x="5827596" y="4330234"/>
            <a:ext cx="2469318" cy="194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 r="18386"/>
          <a:stretch/>
        </p:blipFill>
        <p:spPr bwMode="auto">
          <a:xfrm>
            <a:off x="1008547" y="4801289"/>
            <a:ext cx="2093223" cy="1538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31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623" y="3016154"/>
            <a:ext cx="6846754" cy="3414999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7470" y="638286"/>
            <a:ext cx="8245154" cy="994306"/>
          </a:xfrm>
          <a:prstGeom prst="roundRect">
            <a:avLst>
              <a:gd name="adj" fmla="val 0"/>
            </a:avLst>
          </a:prstGeom>
          <a:solidFill>
            <a:srgbClr val="EB1E22"/>
          </a:solidFill>
        </p:spPr>
        <p:txBody>
          <a:bodyPr/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+mn-lt"/>
              </a:rPr>
              <a:t>Textile Products</a:t>
            </a:r>
            <a:br>
              <a:rPr lang="en-GB" dirty="0" smtClean="0">
                <a:solidFill>
                  <a:schemeClr val="bg1"/>
                </a:solidFill>
                <a:latin typeface="+mn-lt"/>
              </a:rPr>
            </a:br>
            <a:r>
              <a:rPr lang="en-GB" sz="2800" dirty="0" smtClean="0">
                <a:solidFill>
                  <a:schemeClr val="bg1"/>
                </a:solidFill>
                <a:latin typeface="+mn-lt"/>
              </a:rPr>
              <a:t>- Soft furnishing ideas</a:t>
            </a:r>
            <a:endParaRPr lang="en-GB" sz="2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7797" y="1855623"/>
            <a:ext cx="7874757" cy="22775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 smtClean="0"/>
          </a:p>
          <a:p>
            <a:pPr algn="ctr"/>
            <a:endParaRPr lang="en-GB" sz="2400" dirty="0"/>
          </a:p>
          <a:p>
            <a:pPr algn="ctr"/>
            <a:endParaRPr lang="en-GB" sz="2400" dirty="0"/>
          </a:p>
          <a:p>
            <a:pPr algn="ctr"/>
            <a:endParaRPr lang="en-GB" sz="2400" dirty="0" smtClean="0"/>
          </a:p>
          <a:p>
            <a:pPr algn="ctr"/>
            <a:endParaRPr lang="en-GB" sz="2400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"/>
          <a:stretch/>
        </p:blipFill>
        <p:spPr bwMode="auto">
          <a:xfrm>
            <a:off x="3494730" y="4470702"/>
            <a:ext cx="2343436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4"/>
          <a:stretch/>
        </p:blipFill>
        <p:spPr bwMode="auto">
          <a:xfrm>
            <a:off x="5991367" y="1770433"/>
            <a:ext cx="2625204" cy="441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44" b="3282"/>
          <a:stretch/>
        </p:blipFill>
        <p:spPr bwMode="auto">
          <a:xfrm>
            <a:off x="3494730" y="1770433"/>
            <a:ext cx="2343436" cy="2573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1" t="27931" r="13417" b="24541"/>
          <a:stretch/>
        </p:blipFill>
        <p:spPr bwMode="auto">
          <a:xfrm>
            <a:off x="627798" y="1773163"/>
            <a:ext cx="2770496" cy="2571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8"/>
          <a:stretch/>
        </p:blipFill>
        <p:spPr bwMode="auto">
          <a:xfrm>
            <a:off x="627795" y="4470702"/>
            <a:ext cx="2770497" cy="1717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783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522512" y="522515"/>
            <a:ext cx="8149213" cy="5335674"/>
          </a:xfrm>
          <a:prstGeom prst="round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20"/>
          <p:cNvSpPr txBox="1">
            <a:spLocks/>
          </p:cNvSpPr>
          <p:nvPr/>
        </p:nvSpPr>
        <p:spPr>
          <a:xfrm>
            <a:off x="522512" y="638286"/>
            <a:ext cx="8149213" cy="994306"/>
          </a:xfrm>
          <a:prstGeom prst="roundRect">
            <a:avLst>
              <a:gd name="adj" fmla="val 0"/>
            </a:avLst>
          </a:prstGeom>
          <a:solidFill>
            <a:srgbClr val="EB1E22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50" charset="0"/>
                <a:ea typeface="+mj-ea"/>
                <a:cs typeface="+mj-cs"/>
              </a:defRPr>
            </a:lvl1pPr>
          </a:lstStyle>
          <a:p>
            <a:pPr algn="ctr"/>
            <a:endParaRPr lang="en-GB" sz="1100" dirty="0" smtClean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n-GB" sz="5000" dirty="0" smtClean="0">
                <a:solidFill>
                  <a:schemeClr val="bg1"/>
                </a:solidFill>
                <a:latin typeface="+mn-lt"/>
              </a:rPr>
              <a:t>Contents</a:t>
            </a:r>
            <a:endParaRPr lang="en-GB" sz="5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5650" y="1971675"/>
            <a:ext cx="7632700" cy="30162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rgbClr val="FF0000"/>
                </a:solidFill>
              </a:rPr>
              <a:t>Section 1: </a:t>
            </a:r>
            <a:r>
              <a:rPr lang="en-GB" sz="2800" dirty="0" smtClean="0"/>
              <a:t>What are rainbows?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rgbClr val="FF0000"/>
                </a:solidFill>
              </a:rPr>
              <a:t>Section 2: </a:t>
            </a:r>
            <a:r>
              <a:rPr lang="en-GB" sz="2800" dirty="0" smtClean="0"/>
              <a:t>Why can we see lots of rainbows at 	          the moment?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rgbClr val="FF0000"/>
                </a:solidFill>
              </a:rPr>
              <a:t>Section 3: </a:t>
            </a:r>
            <a:r>
              <a:rPr lang="en-GB" sz="2800" dirty="0" smtClean="0"/>
              <a:t>‘Raise a SMILE with a Rainbow’ DT 	          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rgbClr val="FF0000"/>
                </a:solidFill>
              </a:rPr>
              <a:t>Section 4</a:t>
            </a:r>
            <a:r>
              <a:rPr lang="en-GB" sz="2800" dirty="0" smtClean="0"/>
              <a:t>: Design, Make, Evaluate!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rgbClr val="FF0000"/>
                </a:solidFill>
              </a:rPr>
              <a:t>Section 5: </a:t>
            </a:r>
            <a:r>
              <a:rPr lang="en-GB" sz="2800" dirty="0" smtClean="0"/>
              <a:t>Let’s SMILE together!</a:t>
            </a:r>
            <a:endParaRPr lang="x-none" sz="2800" dirty="0"/>
          </a:p>
        </p:txBody>
      </p:sp>
    </p:spTree>
    <p:extLst>
      <p:ext uri="{BB962C8B-B14F-4D97-AF65-F5344CB8AC3E}">
        <p14:creationId xmlns:p14="http://schemas.microsoft.com/office/powerpoint/2010/main" val="9312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623" y="3016154"/>
            <a:ext cx="6846754" cy="3414999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9423" y="610991"/>
            <a:ext cx="8245154" cy="994306"/>
          </a:xfrm>
          <a:prstGeom prst="roundRect">
            <a:avLst>
              <a:gd name="adj" fmla="val 0"/>
            </a:avLst>
          </a:prstGeom>
          <a:solidFill>
            <a:srgbClr val="EB1E22"/>
          </a:solidFill>
        </p:spPr>
        <p:txBody>
          <a:bodyPr/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Food </a:t>
            </a:r>
            <a:r>
              <a:rPr lang="en-GB" dirty="0">
                <a:solidFill>
                  <a:schemeClr val="bg1"/>
                </a:solidFill>
              </a:rPr>
              <a:t>Products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sz="2800" dirty="0">
                <a:solidFill>
                  <a:schemeClr val="bg1"/>
                </a:solidFill>
              </a:rPr>
              <a:t>- </a:t>
            </a:r>
            <a:r>
              <a:rPr lang="en-GB" sz="2800" dirty="0" smtClean="0">
                <a:solidFill>
                  <a:schemeClr val="bg1"/>
                </a:solidFill>
              </a:rPr>
              <a:t>Healthy eating </a:t>
            </a:r>
            <a:r>
              <a:rPr lang="en-GB" sz="2800" dirty="0">
                <a:solidFill>
                  <a:schemeClr val="bg1"/>
                </a:solidFill>
              </a:rPr>
              <a:t>ideas</a:t>
            </a:r>
            <a:endParaRPr lang="en-GB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7797" y="1855623"/>
            <a:ext cx="7874757" cy="22775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 smtClean="0"/>
          </a:p>
          <a:p>
            <a:pPr algn="ctr"/>
            <a:endParaRPr lang="en-GB" sz="2400" dirty="0"/>
          </a:p>
          <a:p>
            <a:pPr algn="ctr"/>
            <a:endParaRPr lang="en-GB" sz="2400" dirty="0"/>
          </a:p>
          <a:p>
            <a:pPr algn="ctr"/>
            <a:endParaRPr lang="en-GB" sz="2400" dirty="0" smtClean="0"/>
          </a:p>
          <a:p>
            <a:pPr algn="ctr"/>
            <a:endParaRPr lang="en-GB" sz="2400" dirty="0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82"/>
          <a:stretch/>
        </p:blipFill>
        <p:spPr bwMode="auto">
          <a:xfrm>
            <a:off x="627797" y="1743075"/>
            <a:ext cx="2247900" cy="259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8" b="18212"/>
          <a:stretch/>
        </p:blipFill>
        <p:spPr bwMode="auto">
          <a:xfrm>
            <a:off x="3126188" y="4443769"/>
            <a:ext cx="2247900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2514"/>
          <a:stretch/>
        </p:blipFill>
        <p:spPr bwMode="auto">
          <a:xfrm>
            <a:off x="6254654" y="1743075"/>
            <a:ext cx="2247900" cy="259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7"/>
          <a:stretch/>
        </p:blipFill>
        <p:spPr bwMode="auto">
          <a:xfrm rot="5400000">
            <a:off x="6182079" y="3816326"/>
            <a:ext cx="1685926" cy="2940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1" y="4443767"/>
            <a:ext cx="22479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7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111" y="1743075"/>
            <a:ext cx="3242706" cy="259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0294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623" y="3016154"/>
            <a:ext cx="6846754" cy="3414999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2598" y="624638"/>
            <a:ext cx="8245154" cy="994306"/>
          </a:xfrm>
          <a:prstGeom prst="roundRect">
            <a:avLst>
              <a:gd name="adj" fmla="val 0"/>
            </a:avLst>
          </a:prstGeom>
          <a:solidFill>
            <a:srgbClr val="EB1E22"/>
          </a:solidFill>
        </p:spPr>
        <p:txBody>
          <a:bodyPr/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+mn-lt"/>
              </a:rPr>
              <a:t>Food Products</a:t>
            </a:r>
            <a:br>
              <a:rPr lang="en-GB" dirty="0" smtClean="0">
                <a:solidFill>
                  <a:schemeClr val="bg1"/>
                </a:solidFill>
                <a:latin typeface="+mn-lt"/>
              </a:rPr>
            </a:br>
            <a:r>
              <a:rPr lang="en-GB" sz="2800" dirty="0" smtClean="0">
                <a:solidFill>
                  <a:schemeClr val="bg1"/>
                </a:solidFill>
                <a:latin typeface="+mn-lt"/>
              </a:rPr>
              <a:t>- Baking ideas</a:t>
            </a:r>
            <a:endParaRPr lang="en-GB" sz="2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7797" y="1855623"/>
            <a:ext cx="7874757" cy="22775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 smtClean="0"/>
          </a:p>
          <a:p>
            <a:pPr algn="ctr"/>
            <a:endParaRPr lang="en-GB" sz="2400" dirty="0"/>
          </a:p>
          <a:p>
            <a:pPr algn="ctr"/>
            <a:endParaRPr lang="en-GB" sz="2400" dirty="0"/>
          </a:p>
          <a:p>
            <a:pPr algn="ctr"/>
            <a:endParaRPr lang="en-GB" sz="2400" dirty="0" smtClean="0"/>
          </a:p>
          <a:p>
            <a:pPr algn="ctr"/>
            <a:endParaRPr lang="en-GB" sz="24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97" y="1782666"/>
            <a:ext cx="2247900" cy="246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02"/>
          <a:stretch/>
        </p:blipFill>
        <p:spPr bwMode="auto">
          <a:xfrm>
            <a:off x="3007341" y="1782667"/>
            <a:ext cx="1727332" cy="2426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1"/>
          <a:stretch/>
        </p:blipFill>
        <p:spPr bwMode="auto">
          <a:xfrm>
            <a:off x="5413716" y="4429124"/>
            <a:ext cx="3088838" cy="1865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74" y="4429124"/>
            <a:ext cx="1865409" cy="1865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96" r="9671"/>
          <a:stretch/>
        </p:blipFill>
        <p:spPr bwMode="auto">
          <a:xfrm>
            <a:off x="4800697" y="1842385"/>
            <a:ext cx="1797361" cy="234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375" y="4429124"/>
            <a:ext cx="2487211" cy="1865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6" t="25318" r="53752" b="33319"/>
          <a:stretch/>
        </p:blipFill>
        <p:spPr bwMode="auto">
          <a:xfrm>
            <a:off x="6655970" y="2192590"/>
            <a:ext cx="1846584" cy="160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0919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075173" y="2260879"/>
            <a:ext cx="6973556" cy="2652765"/>
          </a:xfrm>
          <a:prstGeom prst="round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ounded Rectangle 3"/>
          <p:cNvSpPr/>
          <p:nvPr/>
        </p:nvSpPr>
        <p:spPr>
          <a:xfrm>
            <a:off x="1276140" y="2481943"/>
            <a:ext cx="6571623" cy="2200589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Section 4:</a:t>
            </a:r>
          </a:p>
          <a:p>
            <a:pPr algn="ctr"/>
            <a:r>
              <a:rPr lang="en-GB" sz="4400" dirty="0" smtClean="0"/>
              <a:t>Design, Make, Evaluate</a:t>
            </a:r>
            <a:endParaRPr lang="en-GB" sz="4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0" t="77612" r="20989" b="16667"/>
          <a:stretch/>
        </p:blipFill>
        <p:spPr bwMode="auto">
          <a:xfrm>
            <a:off x="8336013" y="6209731"/>
            <a:ext cx="807987" cy="648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8269792" y="6079253"/>
            <a:ext cx="874208" cy="32154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20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623" y="3016154"/>
            <a:ext cx="6846754" cy="3414999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7470" y="638286"/>
            <a:ext cx="8245154" cy="994306"/>
          </a:xfrm>
          <a:prstGeom prst="roundRect">
            <a:avLst>
              <a:gd name="adj" fmla="val 0"/>
            </a:avLst>
          </a:prstGeom>
          <a:solidFill>
            <a:srgbClr val="EB1E22"/>
          </a:solidFill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  <a:latin typeface="+mn-lt"/>
              </a:rPr>
              <a:t>Design, Make, Evaluate!</a:t>
            </a:r>
            <a:endParaRPr lang="en-GB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7797" y="1855623"/>
            <a:ext cx="7874757" cy="22775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 smtClean="0"/>
          </a:p>
          <a:p>
            <a:pPr algn="ctr"/>
            <a:endParaRPr lang="en-GB" sz="2400" dirty="0"/>
          </a:p>
          <a:p>
            <a:pPr algn="ctr"/>
            <a:endParaRPr lang="en-GB" sz="2400" dirty="0"/>
          </a:p>
          <a:p>
            <a:pPr algn="ctr"/>
            <a:endParaRPr lang="en-GB" sz="2400" dirty="0" smtClean="0"/>
          </a:p>
          <a:p>
            <a:pPr algn="ctr"/>
            <a:endParaRPr lang="en-GB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627797" y="1909484"/>
            <a:ext cx="8024884" cy="44473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400" dirty="0" smtClean="0"/>
              <a:t>Don’t jump straight to the making part of the process. It is important that you follow the </a:t>
            </a:r>
            <a:r>
              <a:rPr lang="en-GB" sz="2400" b="1" dirty="0" smtClean="0">
                <a:solidFill>
                  <a:srgbClr val="FF0000"/>
                </a:solidFill>
              </a:rPr>
              <a:t>‘Design, Make, Evaluate’ </a:t>
            </a:r>
            <a:r>
              <a:rPr lang="en-GB" sz="2400" dirty="0" smtClean="0"/>
              <a:t>steps in order to create a successful product:</a:t>
            </a:r>
          </a:p>
          <a:p>
            <a:pPr algn="ctr"/>
            <a:endParaRPr lang="en-GB" sz="2400" dirty="0"/>
          </a:p>
          <a:p>
            <a:r>
              <a:rPr lang="en-GB" sz="2000" b="1" dirty="0" smtClean="0">
                <a:solidFill>
                  <a:srgbClr val="FF0000"/>
                </a:solidFill>
              </a:rPr>
              <a:t>1. Design </a:t>
            </a:r>
            <a:r>
              <a:rPr lang="en-GB" sz="2000" dirty="0" smtClean="0"/>
              <a:t>–   Plan your product</a:t>
            </a:r>
            <a:r>
              <a:rPr lang="en-GB" sz="2000" dirty="0"/>
              <a:t> </a:t>
            </a:r>
            <a:r>
              <a:rPr lang="en-GB" sz="2000" dirty="0" smtClean="0"/>
              <a:t>by asking yourself lots of questions: 	       Who is it for? What resources will you need? What steps 	       do I need to follow?...</a:t>
            </a:r>
          </a:p>
          <a:p>
            <a:endParaRPr lang="en-GB" sz="1050" dirty="0" smtClean="0"/>
          </a:p>
          <a:p>
            <a:r>
              <a:rPr lang="en-GB" sz="2000" b="1" dirty="0" smtClean="0">
                <a:solidFill>
                  <a:srgbClr val="FF0000"/>
                </a:solidFill>
              </a:rPr>
              <a:t>2. Make –      </a:t>
            </a:r>
            <a:r>
              <a:rPr lang="en-GB" sz="2000" dirty="0" smtClean="0"/>
              <a:t>The fun part, put your plan into action!</a:t>
            </a:r>
          </a:p>
          <a:p>
            <a:endParaRPr lang="en-GB" sz="1050" dirty="0" smtClean="0"/>
          </a:p>
          <a:p>
            <a:r>
              <a:rPr lang="en-GB" sz="2000" b="1" dirty="0" smtClean="0">
                <a:solidFill>
                  <a:srgbClr val="FF0000"/>
                </a:solidFill>
              </a:rPr>
              <a:t>3. Evaluate – </a:t>
            </a:r>
            <a:r>
              <a:rPr lang="en-GB" sz="2000" dirty="0" smtClean="0"/>
              <a:t>What went well with the making of your product? </a:t>
            </a:r>
          </a:p>
          <a:p>
            <a:r>
              <a:rPr lang="en-GB" sz="2000" dirty="0"/>
              <a:t>	 </a:t>
            </a:r>
            <a:r>
              <a:rPr lang="en-GB" sz="2000" dirty="0" smtClean="0"/>
              <a:t>        If you were to make it again what would you change to 	        make it even better?</a:t>
            </a:r>
          </a:p>
          <a:p>
            <a:endParaRPr lang="en-GB" sz="2000" dirty="0" smtClean="0"/>
          </a:p>
          <a:p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4391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27795" y="1558993"/>
            <a:ext cx="7874755" cy="54784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endParaRPr lang="en-GB" sz="800" dirty="0" smtClean="0"/>
          </a:p>
          <a:p>
            <a:pPr algn="ctr"/>
            <a:r>
              <a:rPr lang="en-GB" sz="2400" dirty="0" smtClean="0"/>
              <a:t>To help you follow this 3-step process make sure you use the planning and evaluation documents to help!</a:t>
            </a:r>
          </a:p>
          <a:p>
            <a:pPr algn="ctr"/>
            <a:endParaRPr lang="en-GB" sz="2400" dirty="0"/>
          </a:p>
          <a:p>
            <a:pPr algn="ctr"/>
            <a:endParaRPr lang="en-GB" sz="2400" dirty="0" smtClean="0"/>
          </a:p>
          <a:p>
            <a:pPr algn="ctr"/>
            <a:endParaRPr lang="en-GB" sz="2400" dirty="0"/>
          </a:p>
          <a:p>
            <a:pPr algn="ctr"/>
            <a:endParaRPr lang="en-GB" sz="2400" dirty="0" smtClean="0"/>
          </a:p>
          <a:p>
            <a:pPr algn="ctr"/>
            <a:endParaRPr lang="en-GB" sz="2400" dirty="0"/>
          </a:p>
          <a:p>
            <a:pPr algn="ctr"/>
            <a:endParaRPr lang="en-GB" sz="2400" dirty="0" smtClean="0"/>
          </a:p>
          <a:p>
            <a:pPr algn="ctr"/>
            <a:endParaRPr lang="en-GB" sz="2400" dirty="0"/>
          </a:p>
          <a:p>
            <a:pPr algn="ctr"/>
            <a:endParaRPr lang="en-GB" sz="2400" dirty="0" smtClean="0"/>
          </a:p>
          <a:p>
            <a:pPr algn="ctr"/>
            <a:endParaRPr lang="en-GB" sz="2400" b="1" dirty="0" smtClean="0">
              <a:solidFill>
                <a:srgbClr val="FF0000"/>
              </a:solidFill>
            </a:endParaRPr>
          </a:p>
          <a:p>
            <a:pPr algn="ctr"/>
            <a:endParaRPr lang="en-GB" sz="1100" b="1" dirty="0" smtClean="0">
              <a:solidFill>
                <a:srgbClr val="FF0000"/>
              </a:solidFill>
            </a:endParaRPr>
          </a:p>
          <a:p>
            <a:pPr algn="ctr"/>
            <a:r>
              <a:rPr lang="en-GB" sz="2400" b="1" dirty="0" smtClean="0">
                <a:solidFill>
                  <a:srgbClr val="FF0000"/>
                </a:solidFill>
              </a:rPr>
              <a:t>‘</a:t>
            </a:r>
            <a:r>
              <a:rPr lang="en-GB" sz="2400" b="1" dirty="0">
                <a:solidFill>
                  <a:srgbClr val="FF0000"/>
                </a:solidFill>
              </a:rPr>
              <a:t>Design, Make, Evaluate’</a:t>
            </a:r>
          </a:p>
          <a:p>
            <a:pPr algn="ctr"/>
            <a:endParaRPr lang="en-GB" sz="2400" dirty="0"/>
          </a:p>
          <a:p>
            <a:endParaRPr lang="en-GB" sz="1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623" y="3016154"/>
            <a:ext cx="6846754" cy="34149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81280" y="2569324"/>
            <a:ext cx="2367890" cy="322979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2597" y="488161"/>
            <a:ext cx="8245154" cy="994306"/>
          </a:xfrm>
          <a:prstGeom prst="roundRect">
            <a:avLst>
              <a:gd name="adj" fmla="val 0"/>
            </a:avLst>
          </a:prstGeom>
          <a:solidFill>
            <a:srgbClr val="EB1E22"/>
          </a:solidFill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  <a:latin typeface="+mn-lt"/>
              </a:rPr>
              <a:t>Design, Make, Evaluate!</a:t>
            </a:r>
            <a:endParaRPr lang="en-GB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9" t="17081" r="42630" b="6965"/>
          <a:stretch/>
        </p:blipFill>
        <p:spPr bwMode="auto">
          <a:xfrm>
            <a:off x="2150432" y="2618042"/>
            <a:ext cx="2229586" cy="3132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721016" y="2520605"/>
            <a:ext cx="2367890" cy="322979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1" t="17288" r="42164" b="6758"/>
          <a:stretch/>
        </p:blipFill>
        <p:spPr bwMode="auto">
          <a:xfrm>
            <a:off x="4813140" y="2572835"/>
            <a:ext cx="2183642" cy="312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884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075173" y="2260879"/>
            <a:ext cx="6973556" cy="2652765"/>
          </a:xfrm>
          <a:prstGeom prst="round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ounded Rectangle 3"/>
          <p:cNvSpPr/>
          <p:nvPr/>
        </p:nvSpPr>
        <p:spPr>
          <a:xfrm>
            <a:off x="1276140" y="2481943"/>
            <a:ext cx="6571623" cy="2200589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Section 5:</a:t>
            </a:r>
          </a:p>
          <a:p>
            <a:pPr algn="ctr"/>
            <a:r>
              <a:rPr lang="en-GB" sz="4400" dirty="0" smtClean="0"/>
              <a:t>Let’s raise a SMILE together!</a:t>
            </a:r>
            <a:endParaRPr lang="en-GB" sz="4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0" t="77612" r="20989" b="16667"/>
          <a:stretch/>
        </p:blipFill>
        <p:spPr bwMode="auto">
          <a:xfrm>
            <a:off x="8336013" y="6209731"/>
            <a:ext cx="807987" cy="648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8269792" y="6079253"/>
            <a:ext cx="874208" cy="32154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393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623" y="3016154"/>
            <a:ext cx="6846754" cy="3414999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2597" y="488161"/>
            <a:ext cx="8245154" cy="994306"/>
          </a:xfrm>
          <a:prstGeom prst="roundRect">
            <a:avLst>
              <a:gd name="adj" fmla="val 0"/>
            </a:avLst>
          </a:prstGeom>
          <a:solidFill>
            <a:srgbClr val="EB1E22"/>
          </a:solidFill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  <a:latin typeface="+mn-lt"/>
              </a:rPr>
              <a:t>Let’s </a:t>
            </a:r>
            <a:r>
              <a:rPr lang="en-GB" dirty="0">
                <a:solidFill>
                  <a:schemeClr val="bg1"/>
                </a:solidFill>
                <a:latin typeface="+mn-lt"/>
              </a:rPr>
              <a:t>R</a:t>
            </a:r>
            <a:r>
              <a:rPr lang="en-GB" dirty="0" smtClean="0">
                <a:solidFill>
                  <a:schemeClr val="bg1"/>
                </a:solidFill>
                <a:latin typeface="+mn-lt"/>
              </a:rPr>
              <a:t>aise a SMILE Together!</a:t>
            </a:r>
            <a:endParaRPr lang="en-GB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7795" y="1558993"/>
            <a:ext cx="7874755" cy="79252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400" dirty="0" smtClean="0"/>
              <a:t>Once </a:t>
            </a:r>
            <a:r>
              <a:rPr lang="en-GB" sz="2400" dirty="0"/>
              <a:t>you </a:t>
            </a:r>
            <a:r>
              <a:rPr lang="en-GB" sz="2400" dirty="0" smtClean="0"/>
              <a:t>have finished your project we would love to see what you have created.</a:t>
            </a:r>
          </a:p>
          <a:p>
            <a:pPr algn="ctr"/>
            <a:endParaRPr lang="en-GB" sz="2400" dirty="0" smtClean="0"/>
          </a:p>
          <a:p>
            <a:pPr algn="ctr"/>
            <a:r>
              <a:rPr lang="en-GB" sz="2400" dirty="0" smtClean="0"/>
              <a:t>It would be great if you could send a photo of your product to </a:t>
            </a:r>
            <a:r>
              <a:rPr lang="en-GB" sz="2400" dirty="0" smtClean="0">
                <a:hlinkClick r:id="rId3"/>
              </a:rPr>
              <a:t>admin@queensgate.stockport.sch.uk</a:t>
            </a:r>
            <a:endParaRPr lang="en-GB" sz="2400" dirty="0"/>
          </a:p>
          <a:p>
            <a:pPr algn="ctr"/>
            <a:endParaRPr lang="en-GB" sz="2400" dirty="0" smtClean="0"/>
          </a:p>
          <a:p>
            <a:pPr algn="ctr"/>
            <a:r>
              <a:rPr lang="en-GB" sz="2400" dirty="0" smtClean="0"/>
              <a:t>To ensure that each email successfully gets to the correct teacher please can you make sure </a:t>
            </a:r>
            <a:r>
              <a:rPr lang="en-GB" sz="2400" dirty="0"/>
              <a:t>the subject of your email is </a:t>
            </a:r>
            <a:r>
              <a:rPr lang="en-GB" sz="2400" b="1" dirty="0" smtClean="0"/>
              <a:t>your year group </a:t>
            </a:r>
            <a:r>
              <a:rPr lang="en-GB" sz="2400" dirty="0" smtClean="0"/>
              <a:t>followed by </a:t>
            </a:r>
            <a:r>
              <a:rPr lang="en-GB" sz="2400" b="1" dirty="0"/>
              <a:t>‘Raise a SMILE with a Rainbow’ project</a:t>
            </a:r>
            <a:r>
              <a:rPr lang="en-GB" sz="2400" b="1" dirty="0" smtClean="0"/>
              <a:t>.</a:t>
            </a:r>
          </a:p>
          <a:p>
            <a:pPr algn="ctr"/>
            <a:endParaRPr lang="en-GB" sz="2400" b="1" dirty="0" smtClean="0"/>
          </a:p>
          <a:p>
            <a:pPr algn="ctr"/>
            <a:r>
              <a:rPr lang="en-GB" sz="2400" b="1" dirty="0" smtClean="0">
                <a:solidFill>
                  <a:srgbClr val="FF0000"/>
                </a:solidFill>
              </a:rPr>
              <a:t>E.G/ Y3 – ‘Raise </a:t>
            </a:r>
            <a:r>
              <a:rPr lang="en-GB" sz="2400" b="1" dirty="0">
                <a:solidFill>
                  <a:srgbClr val="FF0000"/>
                </a:solidFill>
              </a:rPr>
              <a:t>a SMILE with a Rainbow’ project</a:t>
            </a:r>
          </a:p>
          <a:p>
            <a:pPr algn="ctr"/>
            <a:endParaRPr lang="en-GB" sz="2400" dirty="0" smtClean="0"/>
          </a:p>
          <a:p>
            <a:pPr algn="ctr"/>
            <a:endParaRPr lang="en-GB" sz="2400" dirty="0"/>
          </a:p>
          <a:p>
            <a:pPr algn="ctr"/>
            <a:endParaRPr lang="en-GB" sz="2400" dirty="0" smtClean="0"/>
          </a:p>
          <a:p>
            <a:pPr algn="ctr"/>
            <a:endParaRPr lang="en-GB" sz="2400" dirty="0"/>
          </a:p>
          <a:p>
            <a:pPr algn="ctr"/>
            <a:endParaRPr lang="en-GB" sz="2400" dirty="0" smtClean="0"/>
          </a:p>
          <a:p>
            <a:pPr algn="ctr"/>
            <a:endParaRPr lang="en-GB" sz="2400" dirty="0"/>
          </a:p>
          <a:p>
            <a:pPr algn="ctr"/>
            <a:endParaRPr lang="en-GB" sz="2400" dirty="0" smtClean="0"/>
          </a:p>
          <a:p>
            <a:pPr algn="ctr"/>
            <a:endParaRPr lang="en-GB" sz="2400" b="1" dirty="0" smtClean="0">
              <a:solidFill>
                <a:srgbClr val="FF0000"/>
              </a:solidFill>
            </a:endParaRPr>
          </a:p>
          <a:p>
            <a:pPr algn="ctr"/>
            <a:endParaRPr lang="en-GB" sz="1100" b="1" dirty="0" smtClean="0">
              <a:solidFill>
                <a:srgbClr val="FF0000"/>
              </a:solidFill>
            </a:endParaRPr>
          </a:p>
          <a:p>
            <a:pPr algn="ctr"/>
            <a:r>
              <a:rPr lang="en-GB" sz="2400" b="1" dirty="0" smtClean="0">
                <a:solidFill>
                  <a:srgbClr val="FF0000"/>
                </a:solidFill>
              </a:rPr>
              <a:t>‘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341201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623" y="3016154"/>
            <a:ext cx="6846754" cy="3414999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2597" y="488161"/>
            <a:ext cx="8245154" cy="994306"/>
          </a:xfrm>
          <a:prstGeom prst="roundRect">
            <a:avLst>
              <a:gd name="adj" fmla="val 0"/>
            </a:avLst>
          </a:prstGeom>
          <a:solidFill>
            <a:srgbClr val="EB1E22"/>
          </a:solidFill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  <a:latin typeface="+mn-lt"/>
              </a:rPr>
              <a:t>Let’s </a:t>
            </a:r>
            <a:r>
              <a:rPr lang="en-GB" dirty="0">
                <a:solidFill>
                  <a:schemeClr val="bg1"/>
                </a:solidFill>
                <a:latin typeface="+mn-lt"/>
              </a:rPr>
              <a:t>R</a:t>
            </a:r>
            <a:r>
              <a:rPr lang="en-GB" dirty="0" smtClean="0">
                <a:solidFill>
                  <a:schemeClr val="bg1"/>
                </a:solidFill>
                <a:latin typeface="+mn-lt"/>
              </a:rPr>
              <a:t>aise a SMILE Together!</a:t>
            </a:r>
            <a:endParaRPr lang="en-GB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7795" y="1681822"/>
            <a:ext cx="8011238" cy="7186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400" dirty="0" smtClean="0"/>
              <a:t>Although we can’t all be together at the moment, we thought it would be lovely to try and share your hard work with all your friends and the </a:t>
            </a:r>
            <a:r>
              <a:rPr lang="en-GB" sz="2400" dirty="0" err="1" smtClean="0"/>
              <a:t>Queensgate</a:t>
            </a:r>
            <a:r>
              <a:rPr lang="en-GB" sz="2400" dirty="0" smtClean="0"/>
              <a:t> community.</a:t>
            </a:r>
          </a:p>
          <a:p>
            <a:pPr algn="ctr"/>
            <a:endParaRPr lang="en-GB" sz="2400" dirty="0" smtClean="0"/>
          </a:p>
          <a:p>
            <a:pPr algn="ctr"/>
            <a:r>
              <a:rPr lang="en-GB" sz="2400" dirty="0" smtClean="0"/>
              <a:t>If you would like to put a photo of your product on the school gates for others to see that would be fantastic!</a:t>
            </a:r>
          </a:p>
          <a:p>
            <a:pPr algn="ctr"/>
            <a:endParaRPr lang="en-GB" sz="2400" dirty="0" smtClean="0"/>
          </a:p>
          <a:p>
            <a:pPr algn="ctr"/>
            <a:r>
              <a:rPr lang="en-GB" sz="2400" dirty="0" smtClean="0"/>
              <a:t>To do this just print a photo of your product, add your name and year group and laminate it or put it in a plastic wallet (don’t forget to </a:t>
            </a:r>
            <a:r>
              <a:rPr lang="en-GB" sz="2400" dirty="0" err="1" smtClean="0"/>
              <a:t>cellotape</a:t>
            </a:r>
            <a:r>
              <a:rPr lang="en-GB" sz="2400" dirty="0" smtClean="0"/>
              <a:t> the edges to seal it). </a:t>
            </a:r>
          </a:p>
          <a:p>
            <a:pPr algn="ctr"/>
            <a:r>
              <a:rPr lang="en-GB" sz="2400" dirty="0" smtClean="0"/>
              <a:t>Then come and attach it to the school fence! </a:t>
            </a:r>
          </a:p>
          <a:p>
            <a:pPr algn="ctr"/>
            <a:endParaRPr lang="en-GB" sz="2400" dirty="0"/>
          </a:p>
          <a:p>
            <a:pPr algn="ctr"/>
            <a:endParaRPr lang="en-GB" sz="2400" dirty="0" smtClean="0"/>
          </a:p>
          <a:p>
            <a:pPr algn="ctr"/>
            <a:endParaRPr lang="en-GB" sz="2400" dirty="0"/>
          </a:p>
          <a:p>
            <a:pPr algn="ctr"/>
            <a:endParaRPr lang="en-GB" sz="2400" dirty="0" smtClean="0"/>
          </a:p>
          <a:p>
            <a:pPr algn="ctr"/>
            <a:endParaRPr lang="en-GB" sz="2400" dirty="0"/>
          </a:p>
          <a:p>
            <a:pPr algn="ctr"/>
            <a:endParaRPr lang="en-GB" sz="2400" dirty="0" smtClean="0"/>
          </a:p>
          <a:p>
            <a:pPr algn="ctr"/>
            <a:endParaRPr lang="en-GB" sz="2400" b="1" dirty="0" smtClean="0">
              <a:solidFill>
                <a:srgbClr val="FF0000"/>
              </a:solidFill>
            </a:endParaRPr>
          </a:p>
          <a:p>
            <a:pPr algn="ctr"/>
            <a:endParaRPr lang="en-GB" sz="1100" b="1" dirty="0" smtClean="0">
              <a:solidFill>
                <a:srgbClr val="FF0000"/>
              </a:solidFill>
            </a:endParaRPr>
          </a:p>
          <a:p>
            <a:pPr algn="ctr"/>
            <a:r>
              <a:rPr lang="en-GB" sz="2400" b="1" dirty="0" smtClean="0">
                <a:solidFill>
                  <a:srgbClr val="FF0000"/>
                </a:solidFill>
              </a:rPr>
              <a:t>‘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442857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623" y="3016154"/>
            <a:ext cx="6846754" cy="3414999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2597" y="488161"/>
            <a:ext cx="8245154" cy="994306"/>
          </a:xfrm>
          <a:prstGeom prst="roundRect">
            <a:avLst>
              <a:gd name="adj" fmla="val 0"/>
            </a:avLst>
          </a:prstGeom>
          <a:solidFill>
            <a:srgbClr val="EB1E22"/>
          </a:solidFill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  <a:latin typeface="+mn-lt"/>
              </a:rPr>
              <a:t>Let’s </a:t>
            </a:r>
            <a:r>
              <a:rPr lang="en-GB" dirty="0">
                <a:solidFill>
                  <a:schemeClr val="bg1"/>
                </a:solidFill>
                <a:latin typeface="+mn-lt"/>
              </a:rPr>
              <a:t>R</a:t>
            </a:r>
            <a:r>
              <a:rPr lang="en-GB" dirty="0" smtClean="0">
                <a:solidFill>
                  <a:schemeClr val="bg1"/>
                </a:solidFill>
                <a:latin typeface="+mn-lt"/>
              </a:rPr>
              <a:t>aise a SMILE Together!</a:t>
            </a:r>
            <a:endParaRPr lang="en-GB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Picture 2" descr="N:\IMG_115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169" y="2482008"/>
            <a:ext cx="4940489" cy="370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27795" y="1681822"/>
            <a:ext cx="8011238" cy="34932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400" b="1" i="1" dirty="0" smtClean="0">
                <a:solidFill>
                  <a:srgbClr val="FF0000"/>
                </a:solidFill>
              </a:rPr>
              <a:t>Creativity is contagious, pass it on! </a:t>
            </a:r>
          </a:p>
          <a:p>
            <a:pPr algn="ctr"/>
            <a:r>
              <a:rPr lang="en-GB" sz="2400" dirty="0" smtClean="0"/>
              <a:t>– Albert Einstein</a:t>
            </a:r>
            <a:endParaRPr lang="en-GB" sz="2400" dirty="0"/>
          </a:p>
          <a:p>
            <a:pPr algn="ctr"/>
            <a:endParaRPr lang="en-GB" sz="2400" dirty="0" smtClean="0"/>
          </a:p>
          <a:p>
            <a:pPr algn="ctr"/>
            <a:endParaRPr lang="en-GB" sz="2400" dirty="0"/>
          </a:p>
          <a:p>
            <a:pPr algn="ctr"/>
            <a:endParaRPr lang="en-GB" sz="2400" dirty="0" smtClean="0"/>
          </a:p>
          <a:p>
            <a:pPr algn="ctr"/>
            <a:endParaRPr lang="en-GB" sz="2400" dirty="0"/>
          </a:p>
          <a:p>
            <a:pPr algn="ctr"/>
            <a:endParaRPr lang="en-GB" sz="2400" dirty="0" smtClean="0"/>
          </a:p>
          <a:p>
            <a:pPr algn="ctr"/>
            <a:endParaRPr lang="en-GB" sz="2400" b="1" dirty="0" smtClean="0">
              <a:solidFill>
                <a:srgbClr val="FF0000"/>
              </a:solidFill>
            </a:endParaRPr>
          </a:p>
          <a:p>
            <a:pPr algn="ctr"/>
            <a:endParaRPr lang="en-GB" sz="1100" b="1" dirty="0" smtClean="0">
              <a:solidFill>
                <a:srgbClr val="FF0000"/>
              </a:solidFill>
            </a:endParaRPr>
          </a:p>
          <a:p>
            <a:pPr algn="ctr"/>
            <a:r>
              <a:rPr lang="en-GB" sz="2400" b="1" dirty="0" smtClean="0">
                <a:solidFill>
                  <a:srgbClr val="FF0000"/>
                </a:solidFill>
              </a:rPr>
              <a:t>‘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977443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075173" y="2260879"/>
            <a:ext cx="6973556" cy="2652765"/>
          </a:xfrm>
          <a:prstGeom prst="round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ounded Rectangle 3"/>
          <p:cNvSpPr/>
          <p:nvPr/>
        </p:nvSpPr>
        <p:spPr>
          <a:xfrm>
            <a:off x="1276140" y="2481943"/>
            <a:ext cx="6571623" cy="2200589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Section 1:</a:t>
            </a:r>
          </a:p>
          <a:p>
            <a:pPr algn="ctr"/>
            <a:r>
              <a:rPr lang="en-GB" sz="4400" dirty="0" smtClean="0"/>
              <a:t>What are Rainbows?</a:t>
            </a:r>
            <a:endParaRPr lang="en-GB" sz="4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0" t="77612" r="20989" b="16667"/>
          <a:stretch/>
        </p:blipFill>
        <p:spPr bwMode="auto">
          <a:xfrm>
            <a:off x="8336013" y="6209731"/>
            <a:ext cx="807987" cy="648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8269792" y="6079253"/>
            <a:ext cx="874208" cy="32154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546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0A05B71-910B-9E4D-B2BC-B15A8E494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What </a:t>
            </a:r>
            <a:r>
              <a:rPr lang="en-GB" dirty="0"/>
              <a:t>I</a:t>
            </a:r>
            <a:r>
              <a:rPr lang="x-none" dirty="0"/>
              <a:t>s a </a:t>
            </a:r>
            <a:r>
              <a:rPr lang="en-GB" dirty="0"/>
              <a:t>R</a:t>
            </a:r>
            <a:r>
              <a:rPr lang="x-none" dirty="0"/>
              <a:t>ainbow?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10EC64B-BBAF-FD46-8A0D-7C86867687D1}"/>
              </a:ext>
            </a:extLst>
          </p:cNvPr>
          <p:cNvSpPr txBox="1"/>
          <p:nvPr/>
        </p:nvSpPr>
        <p:spPr>
          <a:xfrm>
            <a:off x="902525" y="1591294"/>
            <a:ext cx="74102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/>
              <a:t>A rainbow is </a:t>
            </a:r>
            <a:r>
              <a:rPr lang="x-none"/>
              <a:t>a </a:t>
            </a:r>
            <a:r>
              <a:rPr lang="x-none" smtClean="0"/>
              <a:t>formed </a:t>
            </a:r>
            <a:r>
              <a:rPr lang="x-none" dirty="0"/>
              <a:t>when light, generally from the</a:t>
            </a:r>
            <a:r>
              <a:rPr lang="en-GB" dirty="0"/>
              <a:t> S</a:t>
            </a:r>
            <a:r>
              <a:rPr lang="x-none" dirty="0"/>
              <a:t>un, passes through water droplets hanging in </a:t>
            </a:r>
            <a:r>
              <a:rPr lang="en-GB" dirty="0" err="1"/>
              <a:t>th</a:t>
            </a:r>
            <a:r>
              <a:rPr lang="x-none" dirty="0"/>
              <a:t>e atmosphere. The atmosphere is </a:t>
            </a:r>
            <a:r>
              <a:rPr lang="es-ES" dirty="0"/>
              <a:t>a</a:t>
            </a:r>
            <a:r>
              <a:rPr lang="x-none" dirty="0"/>
              <a:t> layer of gas that surrounds the Earth</a:t>
            </a:r>
            <a:r>
              <a:rPr lang="en-GB" dirty="0"/>
              <a:t> which</a:t>
            </a:r>
            <a:r>
              <a:rPr lang="x-none" dirty="0"/>
              <a:t> enables us to breathe and protects us from harmful radiation from the Sun.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465220D-C5E5-F644-BEE0-5984F0B29A3B}"/>
              </a:ext>
            </a:extLst>
          </p:cNvPr>
          <p:cNvSpPr txBox="1"/>
          <p:nvPr/>
        </p:nvSpPr>
        <p:spPr>
          <a:xfrm>
            <a:off x="4514571" y="2895408"/>
            <a:ext cx="36932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/>
              <a:t>As the waves of light pass through the water droplets, they change direction, resulting in a multicoloured circular arc.</a:t>
            </a:r>
          </a:p>
          <a:p>
            <a:endParaRPr lang="x-none" dirty="0"/>
          </a:p>
          <a:p>
            <a:r>
              <a:rPr lang="x-none" dirty="0"/>
              <a:t>To </a:t>
            </a:r>
            <a:r>
              <a:rPr lang="en-GB" dirty="0"/>
              <a:t>be able to see</a:t>
            </a:r>
            <a:r>
              <a:rPr lang="x-none" dirty="0"/>
              <a:t> a rainbow</a:t>
            </a:r>
            <a:r>
              <a:rPr lang="en-GB" dirty="0"/>
              <a:t>,</a:t>
            </a:r>
            <a:r>
              <a:rPr lang="x-none" dirty="0"/>
              <a:t> you </a:t>
            </a:r>
            <a:r>
              <a:rPr lang="en-GB" dirty="0"/>
              <a:t>normally need to</a:t>
            </a:r>
            <a:r>
              <a:rPr lang="x-none" dirty="0"/>
              <a:t> </a:t>
            </a:r>
            <a:r>
              <a:rPr lang="en-GB" dirty="0"/>
              <a:t>have your back t</a:t>
            </a:r>
            <a:r>
              <a:rPr lang="x-none" dirty="0"/>
              <a:t>o the </a:t>
            </a:r>
            <a:r>
              <a:rPr lang="en-GB" dirty="0"/>
              <a:t>S</a:t>
            </a:r>
            <a:r>
              <a:rPr lang="x-none" dirty="0"/>
              <a:t>un</a:t>
            </a:r>
            <a:r>
              <a:rPr lang="en-GB" dirty="0"/>
              <a:t>. R</a:t>
            </a:r>
            <a:r>
              <a:rPr lang="x-none" dirty="0"/>
              <a:t>ainbow</a:t>
            </a:r>
            <a:r>
              <a:rPr lang="en-GB" dirty="0"/>
              <a:t>s</a:t>
            </a:r>
            <a:r>
              <a:rPr lang="x-none" dirty="0"/>
              <a:t> will </a:t>
            </a:r>
            <a:r>
              <a:rPr lang="en-GB" dirty="0"/>
              <a:t>usually</a:t>
            </a:r>
            <a:r>
              <a:rPr lang="x-none" dirty="0"/>
              <a:t> appear in the section of sky directly opposite the </a:t>
            </a:r>
            <a:r>
              <a:rPr lang="en-GB" dirty="0"/>
              <a:t>S</a:t>
            </a:r>
            <a:r>
              <a:rPr lang="x-none" dirty="0"/>
              <a:t>un.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0EB3A9A-C22E-4D8D-922E-28B27F9AD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954" y="3059668"/>
            <a:ext cx="3318415" cy="25482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3A5721A-F769-4BCB-9BF4-DB268330C2AB}"/>
              </a:ext>
            </a:extLst>
          </p:cNvPr>
          <p:cNvSpPr txBox="1"/>
          <p:nvPr/>
        </p:nvSpPr>
        <p:spPr>
          <a:xfrm>
            <a:off x="831273" y="5921990"/>
            <a:ext cx="7659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Did You Know…? </a:t>
            </a:r>
            <a:r>
              <a:rPr lang="en-GB" dirty="0"/>
              <a:t>Rainbows are actually full circles.</a:t>
            </a:r>
          </a:p>
        </p:txBody>
      </p:sp>
      <p:sp>
        <p:nvSpPr>
          <p:cNvPr id="7" name="Title 20"/>
          <p:cNvSpPr txBox="1">
            <a:spLocks/>
          </p:cNvSpPr>
          <p:nvPr/>
        </p:nvSpPr>
        <p:spPr>
          <a:xfrm>
            <a:off x="447470" y="392626"/>
            <a:ext cx="8245154" cy="994306"/>
          </a:xfrm>
          <a:prstGeom prst="roundRect">
            <a:avLst>
              <a:gd name="adj" fmla="val 0"/>
            </a:avLst>
          </a:prstGeom>
          <a:solidFill>
            <a:srgbClr val="EB1E22"/>
          </a:solidFill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5000" smtClean="0">
                <a:solidFill>
                  <a:schemeClr val="bg1"/>
                </a:solidFill>
                <a:latin typeface="+mn-lt"/>
              </a:rPr>
              <a:t>What Is a Rainbow?</a:t>
            </a:r>
            <a:endParaRPr lang="en-GB" sz="50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539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6CC0496-F1E6-8E47-92D4-B4199488FD4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/>
          <a:lstStyle/>
          <a:p>
            <a:r>
              <a:rPr lang="x-none" dirty="0">
                <a:solidFill>
                  <a:schemeClr val="bg1"/>
                </a:solidFill>
              </a:rPr>
              <a:t>The </a:t>
            </a:r>
            <a:r>
              <a:rPr lang="en-GB" dirty="0">
                <a:solidFill>
                  <a:schemeClr val="bg1"/>
                </a:solidFill>
              </a:rPr>
              <a:t>C</a:t>
            </a:r>
            <a:r>
              <a:rPr lang="x-none" dirty="0">
                <a:solidFill>
                  <a:schemeClr val="bg1"/>
                </a:solidFill>
              </a:rPr>
              <a:t>olours of the </a:t>
            </a:r>
            <a:r>
              <a:rPr lang="en-GB" dirty="0">
                <a:solidFill>
                  <a:schemeClr val="bg1"/>
                </a:solidFill>
              </a:rPr>
              <a:t>R</a:t>
            </a:r>
            <a:r>
              <a:rPr lang="x-none" dirty="0">
                <a:solidFill>
                  <a:schemeClr val="bg1"/>
                </a:solidFill>
              </a:rPr>
              <a:t>ainbow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1B4890B-58A6-364F-A99B-017010CA85EA}"/>
              </a:ext>
            </a:extLst>
          </p:cNvPr>
          <p:cNvSpPr txBox="1"/>
          <p:nvPr/>
        </p:nvSpPr>
        <p:spPr>
          <a:xfrm>
            <a:off x="1742806" y="1636509"/>
            <a:ext cx="59009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400" dirty="0"/>
              <a:t>Do you know the colours of the rainbow?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284328D-44E9-8545-BE85-56D7E79CFE30}"/>
              </a:ext>
            </a:extLst>
          </p:cNvPr>
          <p:cNvSpPr txBox="1"/>
          <p:nvPr/>
        </p:nvSpPr>
        <p:spPr>
          <a:xfrm>
            <a:off x="815802" y="2095412"/>
            <a:ext cx="775498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400" dirty="0"/>
              <a:t>If you don’t, there is a rhyme that can help you remember </a:t>
            </a:r>
            <a:r>
              <a:rPr lang="x-none" sz="2400"/>
              <a:t>them</a:t>
            </a:r>
            <a:r>
              <a:rPr lang="x-none" sz="2400" smtClean="0"/>
              <a:t>:</a:t>
            </a:r>
            <a:endParaRPr lang="en-GB" sz="2400" dirty="0" smtClean="0"/>
          </a:p>
          <a:p>
            <a:pPr algn="ctr"/>
            <a:endParaRPr lang="en-GB" sz="800" dirty="0" smtClean="0"/>
          </a:p>
          <a:p>
            <a:pPr algn="ctr"/>
            <a:r>
              <a:rPr lang="en-GB" sz="2400" b="1" dirty="0">
                <a:solidFill>
                  <a:srgbClr val="FF0000"/>
                </a:solidFill>
              </a:rPr>
              <a:t>R</a:t>
            </a:r>
            <a:r>
              <a:rPr lang="en-GB" sz="2400" b="1" dirty="0"/>
              <a:t>ichard </a:t>
            </a:r>
            <a:r>
              <a:rPr lang="en-GB" sz="2400" b="1" dirty="0">
                <a:solidFill>
                  <a:srgbClr val="FFC000"/>
                </a:solidFill>
              </a:rPr>
              <a:t>O</a:t>
            </a:r>
            <a:r>
              <a:rPr lang="en-GB" sz="2400" b="1" dirty="0"/>
              <a:t>f </a:t>
            </a:r>
            <a:r>
              <a:rPr lang="en-GB" sz="2400" b="1" dirty="0">
                <a:solidFill>
                  <a:srgbClr val="FFFF00"/>
                </a:solidFill>
              </a:rPr>
              <a:t>Y</a:t>
            </a:r>
            <a:r>
              <a:rPr lang="en-GB" sz="2400" b="1" dirty="0"/>
              <a:t>ork </a:t>
            </a:r>
            <a:r>
              <a:rPr lang="en-GB" sz="2400" b="1" dirty="0">
                <a:solidFill>
                  <a:srgbClr val="00B050"/>
                </a:solidFill>
              </a:rPr>
              <a:t>G</a:t>
            </a:r>
            <a:r>
              <a:rPr lang="en-GB" sz="2400" b="1" dirty="0"/>
              <a:t>ave </a:t>
            </a:r>
            <a:r>
              <a:rPr lang="en-GB" sz="2400" b="1" dirty="0">
                <a:solidFill>
                  <a:srgbClr val="00B0F0"/>
                </a:solidFill>
              </a:rPr>
              <a:t>B</a:t>
            </a:r>
            <a:r>
              <a:rPr lang="en-GB" sz="2400" b="1" dirty="0"/>
              <a:t>attle </a:t>
            </a:r>
            <a:r>
              <a:rPr lang="en-GB" sz="2400" b="1" dirty="0">
                <a:solidFill>
                  <a:srgbClr val="4D51A3"/>
                </a:solidFill>
              </a:rPr>
              <a:t>I</a:t>
            </a:r>
            <a:r>
              <a:rPr lang="en-GB" sz="2400" b="1" dirty="0"/>
              <a:t>n </a:t>
            </a:r>
            <a:r>
              <a:rPr lang="en-GB" sz="2400" b="1" dirty="0">
                <a:solidFill>
                  <a:srgbClr val="884098"/>
                </a:solidFill>
              </a:rPr>
              <a:t>V</a:t>
            </a:r>
            <a:r>
              <a:rPr lang="en-GB" sz="2400" b="1" dirty="0"/>
              <a:t>ain.</a:t>
            </a:r>
          </a:p>
          <a:p>
            <a:endParaRPr lang="x-none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6037AA1-703E-C745-B1DE-CB730729A762}"/>
              </a:ext>
            </a:extLst>
          </p:cNvPr>
          <p:cNvSpPr txBox="1"/>
          <p:nvPr/>
        </p:nvSpPr>
        <p:spPr>
          <a:xfrm>
            <a:off x="2074460" y="3536688"/>
            <a:ext cx="35188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dirty="0">
                <a:solidFill>
                  <a:srgbClr val="FF0000"/>
                </a:solidFill>
              </a:rPr>
              <a:t>R</a:t>
            </a:r>
            <a:r>
              <a:rPr lang="x-none" sz="2400" dirty="0"/>
              <a:t> for red, </a:t>
            </a:r>
            <a:endParaRPr lang="en-GB" sz="2400" dirty="0"/>
          </a:p>
          <a:p>
            <a:r>
              <a:rPr lang="x-none" sz="2400" dirty="0">
                <a:solidFill>
                  <a:srgbClr val="FFC000"/>
                </a:solidFill>
              </a:rPr>
              <a:t>O</a:t>
            </a:r>
            <a:r>
              <a:rPr lang="x-none" sz="2400" dirty="0"/>
              <a:t> for orange,</a:t>
            </a:r>
            <a:r>
              <a:rPr lang="x-none" sz="2400" dirty="0">
                <a:solidFill>
                  <a:srgbClr val="FFFF00"/>
                </a:solidFill>
              </a:rPr>
              <a:t> </a:t>
            </a:r>
            <a:endParaRPr lang="en-GB" sz="2400" dirty="0">
              <a:solidFill>
                <a:srgbClr val="FFFF00"/>
              </a:solidFill>
            </a:endParaRPr>
          </a:p>
          <a:p>
            <a:r>
              <a:rPr lang="x-none" sz="2400" dirty="0">
                <a:solidFill>
                  <a:srgbClr val="FFFF00"/>
                </a:solidFill>
              </a:rPr>
              <a:t>Y </a:t>
            </a:r>
            <a:r>
              <a:rPr lang="x-none" sz="2400" dirty="0"/>
              <a:t>for yellow, </a:t>
            </a:r>
            <a:endParaRPr lang="en-GB" sz="2400" dirty="0"/>
          </a:p>
          <a:p>
            <a:r>
              <a:rPr lang="x-none" sz="2400" dirty="0">
                <a:solidFill>
                  <a:srgbClr val="00B050"/>
                </a:solidFill>
              </a:rPr>
              <a:t>G</a:t>
            </a:r>
            <a:r>
              <a:rPr lang="x-none" sz="2400" dirty="0"/>
              <a:t> for green, </a:t>
            </a:r>
            <a:endParaRPr lang="en-GB" sz="2400" dirty="0"/>
          </a:p>
          <a:p>
            <a:r>
              <a:rPr lang="x-none" sz="2400" dirty="0">
                <a:solidFill>
                  <a:srgbClr val="00B0F0"/>
                </a:solidFill>
              </a:rPr>
              <a:t>B</a:t>
            </a:r>
            <a:r>
              <a:rPr lang="x-none" sz="2400" dirty="0"/>
              <a:t> for blue, </a:t>
            </a:r>
            <a:endParaRPr lang="en-GB" sz="2400" dirty="0"/>
          </a:p>
          <a:p>
            <a:r>
              <a:rPr lang="x-none" sz="2400" dirty="0">
                <a:solidFill>
                  <a:srgbClr val="4D51A3"/>
                </a:solidFill>
              </a:rPr>
              <a:t>I</a:t>
            </a:r>
            <a:r>
              <a:rPr lang="x-none" sz="2400" dirty="0"/>
              <a:t> for indigo and </a:t>
            </a:r>
            <a:endParaRPr lang="en-GB" sz="2400" dirty="0"/>
          </a:p>
          <a:p>
            <a:r>
              <a:rPr lang="x-none" sz="2400" dirty="0">
                <a:solidFill>
                  <a:srgbClr val="884098"/>
                </a:solidFill>
              </a:rPr>
              <a:t>V</a:t>
            </a:r>
            <a:r>
              <a:rPr lang="x-none" sz="2400" dirty="0"/>
              <a:t> for violet!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D48008E-2923-4015-8D23-D5A03F790A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442" y="3661473"/>
            <a:ext cx="3042459" cy="243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78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9D6F0CD-5149-8149-9F3F-2D9C2A71067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/>
          <a:lstStyle/>
          <a:p>
            <a:r>
              <a:rPr lang="x-none" dirty="0">
                <a:solidFill>
                  <a:schemeClr val="bg1"/>
                </a:solidFill>
              </a:rPr>
              <a:t>What </a:t>
            </a:r>
            <a:r>
              <a:rPr lang="en-GB" dirty="0">
                <a:solidFill>
                  <a:schemeClr val="bg1"/>
                </a:solidFill>
              </a:rPr>
              <a:t>R</a:t>
            </a:r>
            <a:r>
              <a:rPr lang="x-none" dirty="0">
                <a:solidFill>
                  <a:schemeClr val="bg1"/>
                </a:solidFill>
              </a:rPr>
              <a:t>ainbows </a:t>
            </a:r>
            <a:r>
              <a:rPr lang="en-GB" dirty="0">
                <a:solidFill>
                  <a:schemeClr val="bg1"/>
                </a:solidFill>
              </a:rPr>
              <a:t>R</a:t>
            </a:r>
            <a:r>
              <a:rPr lang="x-none" dirty="0">
                <a:solidFill>
                  <a:schemeClr val="bg1"/>
                </a:solidFill>
              </a:rPr>
              <a:t>epresent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F10C33F-BC00-5148-9AF3-6DB69203BE9A}"/>
              </a:ext>
            </a:extLst>
          </p:cNvPr>
          <p:cNvSpPr txBox="1"/>
          <p:nvPr/>
        </p:nvSpPr>
        <p:spPr>
          <a:xfrm>
            <a:off x="764658" y="1544046"/>
            <a:ext cx="39531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</a:t>
            </a:r>
            <a:r>
              <a:rPr lang="x-none" dirty="0"/>
              <a:t>ainbows have represented good luck and hope</a:t>
            </a:r>
            <a:r>
              <a:rPr lang="en-GB" dirty="0"/>
              <a:t> for humans throughout history.</a:t>
            </a:r>
            <a:endParaRPr lang="x-none" dirty="0"/>
          </a:p>
          <a:p>
            <a:endParaRPr lang="x-none" dirty="0"/>
          </a:p>
          <a:p>
            <a:r>
              <a:rPr lang="en-GB" dirty="0"/>
              <a:t>In the Bible, t</a:t>
            </a:r>
            <a:r>
              <a:rPr lang="x-none" dirty="0"/>
              <a:t>he book of Genesis</a:t>
            </a:r>
            <a:r>
              <a:rPr lang="en-GB" dirty="0"/>
              <a:t> tells the story of Noah and the great flood. At the end of the story</a:t>
            </a:r>
            <a:r>
              <a:rPr lang="x-none" dirty="0"/>
              <a:t>, the rainbow represents God’s promise to never destroy life on earth with a global flood again.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E0F4CD4-453F-A745-AB72-679C58245A8D}"/>
              </a:ext>
            </a:extLst>
          </p:cNvPr>
          <p:cNvSpPr txBox="1"/>
          <p:nvPr/>
        </p:nvSpPr>
        <p:spPr>
          <a:xfrm>
            <a:off x="764658" y="4468128"/>
            <a:ext cx="76051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/>
              <a:t>Rainbow flags have also been used to represent ideas of freedom and multiculturalism. </a:t>
            </a:r>
            <a:r>
              <a:rPr lang="en-GB" dirty="0"/>
              <a:t>In the German Peasants' War of the 16th century, it was used as the sign of a new era of hope and social change. In Italy, the rainbow flag was first used in a peace march in 1961 as a symbol of peace. Since 1978, it has been used by gay pride and LGBTQ+ movements to represent diversity.</a:t>
            </a:r>
            <a:endParaRPr lang="x-none" dirty="0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2DB19D23-4B4A-4162-AEE2-5EE41D9BA463}"/>
              </a:ext>
            </a:extLst>
          </p:cNvPr>
          <p:cNvSpPr/>
          <p:nvPr/>
        </p:nvSpPr>
        <p:spPr>
          <a:xfrm>
            <a:off x="3729429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48C88C7-114A-4358-A88B-6B932E8EB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1152" y="1604091"/>
            <a:ext cx="2391720" cy="274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61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075173" y="2260879"/>
            <a:ext cx="6973556" cy="2652765"/>
          </a:xfrm>
          <a:prstGeom prst="round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ounded Rectangle 3"/>
          <p:cNvSpPr/>
          <p:nvPr/>
        </p:nvSpPr>
        <p:spPr>
          <a:xfrm>
            <a:off x="1276140" y="2481943"/>
            <a:ext cx="6571623" cy="2200589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smtClean="0"/>
              <a:t>Section 2:</a:t>
            </a:r>
          </a:p>
          <a:p>
            <a:pPr algn="ctr"/>
            <a:r>
              <a:rPr lang="en-GB" sz="4000" dirty="0" smtClean="0"/>
              <a:t>Why Can </a:t>
            </a:r>
            <a:r>
              <a:rPr lang="en-GB" sz="4000" dirty="0"/>
              <a:t>W</a:t>
            </a:r>
            <a:r>
              <a:rPr lang="en-GB" sz="4000" dirty="0" smtClean="0"/>
              <a:t>e </a:t>
            </a:r>
            <a:r>
              <a:rPr lang="en-GB" sz="4000" dirty="0"/>
              <a:t>S</a:t>
            </a:r>
            <a:r>
              <a:rPr lang="en-GB" sz="4000" dirty="0" smtClean="0"/>
              <a:t>ee </a:t>
            </a:r>
            <a:r>
              <a:rPr lang="en-GB" sz="4000" dirty="0"/>
              <a:t>L</a:t>
            </a:r>
            <a:r>
              <a:rPr lang="en-GB" sz="4000" dirty="0" smtClean="0"/>
              <a:t>ots of </a:t>
            </a:r>
            <a:r>
              <a:rPr lang="en-GB" sz="4000" dirty="0"/>
              <a:t>R</a:t>
            </a:r>
            <a:r>
              <a:rPr lang="en-GB" sz="4000" dirty="0" smtClean="0"/>
              <a:t>ainbows at the Moment?</a:t>
            </a:r>
            <a:endParaRPr lang="en-GB" sz="40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0" t="77612" r="20989" b="16667"/>
          <a:stretch/>
        </p:blipFill>
        <p:spPr bwMode="auto">
          <a:xfrm>
            <a:off x="8336013" y="6209731"/>
            <a:ext cx="807987" cy="648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8269792" y="6079253"/>
            <a:ext cx="874208" cy="32154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691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037" y="4173728"/>
            <a:ext cx="4525926" cy="2257425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7470" y="638286"/>
            <a:ext cx="8245154" cy="994306"/>
          </a:xfrm>
          <a:prstGeom prst="roundRect">
            <a:avLst>
              <a:gd name="adj" fmla="val 0"/>
            </a:avLst>
          </a:prstGeom>
          <a:solidFill>
            <a:srgbClr val="EB1E22"/>
          </a:solidFill>
        </p:spPr>
        <p:txBody>
          <a:bodyPr/>
          <a:lstStyle/>
          <a:p>
            <a:r>
              <a:rPr lang="en-GB" sz="4400" dirty="0" smtClean="0">
                <a:solidFill>
                  <a:schemeClr val="bg1"/>
                </a:solidFill>
                <a:latin typeface="+mn-lt"/>
              </a:rPr>
              <a:t>Staying Safe!</a:t>
            </a:r>
            <a:endParaRPr lang="en-GB" sz="4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5650" y="1849906"/>
            <a:ext cx="7632700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dirty="0" smtClean="0"/>
              <a:t>At the moment we are all having to stay safe at home.</a:t>
            </a:r>
          </a:p>
          <a:p>
            <a:endParaRPr lang="en-GB" dirty="0"/>
          </a:p>
          <a:p>
            <a:r>
              <a:rPr lang="en-GB" dirty="0" smtClean="0"/>
              <a:t>If you would like to watch a video or read a book to find out why we are having to stay at home, please click on the images which will take you to the </a:t>
            </a:r>
            <a:r>
              <a:rPr lang="en-GB" dirty="0" err="1" smtClean="0"/>
              <a:t>weblinks</a:t>
            </a:r>
            <a:r>
              <a:rPr lang="en-GB" dirty="0" smtClean="0"/>
              <a:t>.</a:t>
            </a:r>
            <a:endParaRPr lang="x-none" dirty="0"/>
          </a:p>
        </p:txBody>
      </p:sp>
      <p:pic>
        <p:nvPicPr>
          <p:cNvPr id="1026" name="Picture 2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2" t="29353" r="55784" b="28027"/>
          <a:stretch/>
        </p:blipFill>
        <p:spPr bwMode="auto">
          <a:xfrm>
            <a:off x="5651652" y="3427036"/>
            <a:ext cx="2109744" cy="229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2712" r="40625" b="21683"/>
          <a:stretch/>
        </p:blipFill>
        <p:spPr bwMode="auto">
          <a:xfrm>
            <a:off x="1055347" y="3465464"/>
            <a:ext cx="3516653" cy="2220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765030" y="5824583"/>
            <a:ext cx="209728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b="1" dirty="0" err="1" smtClean="0"/>
              <a:t>Playmobil</a:t>
            </a:r>
            <a:r>
              <a:rPr lang="en-GB" b="1" dirty="0" smtClean="0"/>
              <a:t> video</a:t>
            </a:r>
            <a:endParaRPr lang="x-none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256893" y="5794275"/>
            <a:ext cx="289926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b="1" dirty="0" smtClean="0"/>
              <a:t>Book by Axel </a:t>
            </a:r>
            <a:r>
              <a:rPr lang="en-GB" b="1" dirty="0" err="1" smtClean="0"/>
              <a:t>Scheffler</a:t>
            </a:r>
            <a:endParaRPr lang="x-none" b="1" dirty="0"/>
          </a:p>
        </p:txBody>
      </p:sp>
    </p:spTree>
    <p:extLst>
      <p:ext uri="{BB962C8B-B14F-4D97-AF65-F5344CB8AC3E}">
        <p14:creationId xmlns:p14="http://schemas.microsoft.com/office/powerpoint/2010/main" val="225441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623" y="3016154"/>
            <a:ext cx="6846754" cy="3414999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7470" y="638286"/>
            <a:ext cx="8245154" cy="994306"/>
          </a:xfrm>
          <a:prstGeom prst="roundRect">
            <a:avLst>
              <a:gd name="adj" fmla="val 0"/>
            </a:avLst>
          </a:prstGeom>
          <a:solidFill>
            <a:srgbClr val="EB1E22"/>
          </a:solidFill>
        </p:spPr>
        <p:txBody>
          <a:bodyPr/>
          <a:lstStyle/>
          <a:p>
            <a:r>
              <a:rPr lang="en-GB" sz="4400" dirty="0" smtClean="0">
                <a:solidFill>
                  <a:schemeClr val="bg1"/>
                </a:solidFill>
                <a:latin typeface="+mn-lt"/>
              </a:rPr>
              <a:t>Staying Safe!</a:t>
            </a:r>
            <a:endParaRPr lang="en-GB" sz="4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7797" y="1752949"/>
            <a:ext cx="7874757" cy="46782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400" dirty="0" smtClean="0"/>
              <a:t>Staying at home can be fun but at times it can also make us feel a bit sad because we are all missing our friends and family.</a:t>
            </a:r>
          </a:p>
          <a:p>
            <a:pPr algn="ctr"/>
            <a:endParaRPr lang="en-GB" sz="1400" dirty="0"/>
          </a:p>
          <a:p>
            <a:pPr algn="ctr"/>
            <a:r>
              <a:rPr lang="en-GB" sz="2400" dirty="0" smtClean="0"/>
              <a:t>We know this won’t last forever and if we focus on the things that make us happy this will help us feel better.</a:t>
            </a:r>
          </a:p>
          <a:p>
            <a:pPr algn="ctr"/>
            <a:endParaRPr lang="en-GB" sz="2400" dirty="0"/>
          </a:p>
          <a:p>
            <a:pPr algn="ctr"/>
            <a:r>
              <a:rPr lang="en-GB" sz="2400" dirty="0" smtClean="0"/>
              <a:t>We have already learnt that rainbows are a sign of hope, they help us to stay positive and look forward to the future.</a:t>
            </a:r>
          </a:p>
          <a:p>
            <a:pPr algn="ctr"/>
            <a:endParaRPr lang="en-GB" sz="1600" dirty="0"/>
          </a:p>
          <a:p>
            <a:pPr algn="ctr"/>
            <a:r>
              <a:rPr lang="en-GB" sz="2400" dirty="0" smtClean="0"/>
              <a:t>This is why we are encouraging all the children at </a:t>
            </a:r>
            <a:r>
              <a:rPr lang="en-GB" sz="2400" b="1" dirty="0" err="1" smtClean="0">
                <a:solidFill>
                  <a:srgbClr val="FF0000"/>
                </a:solidFill>
              </a:rPr>
              <a:t>Queensgate</a:t>
            </a:r>
            <a:r>
              <a:rPr lang="en-GB" sz="2400" dirty="0" smtClean="0"/>
              <a:t> to </a:t>
            </a:r>
            <a:r>
              <a:rPr lang="en-GB" sz="2400" b="1" i="1" dirty="0" smtClean="0"/>
              <a:t>‘Raise a SMILE with a </a:t>
            </a:r>
            <a:r>
              <a:rPr lang="en-GB" sz="2400" b="1" i="1" u="sng" dirty="0" smtClean="0">
                <a:solidFill>
                  <a:srgbClr val="FF0000"/>
                </a:solidFill>
              </a:rPr>
              <a:t>R</a:t>
            </a:r>
            <a:r>
              <a:rPr lang="en-GB" sz="2400" b="1" i="1" u="sng" dirty="0" smtClean="0">
                <a:solidFill>
                  <a:srgbClr val="FFFF00"/>
                </a:solidFill>
              </a:rPr>
              <a:t>a</a:t>
            </a:r>
            <a:r>
              <a:rPr lang="en-GB" sz="2400" b="1" i="1" u="sng" dirty="0" smtClean="0">
                <a:solidFill>
                  <a:srgbClr val="CC4794"/>
                </a:solidFill>
              </a:rPr>
              <a:t>i</a:t>
            </a:r>
            <a:r>
              <a:rPr lang="en-GB" sz="2400" b="1" i="1" u="sng" dirty="0" smtClean="0">
                <a:solidFill>
                  <a:srgbClr val="00B050"/>
                </a:solidFill>
              </a:rPr>
              <a:t>n</a:t>
            </a:r>
            <a:r>
              <a:rPr lang="en-GB" sz="2400" b="1" i="1" u="sng" dirty="0" smtClean="0">
                <a:solidFill>
                  <a:srgbClr val="8C368C"/>
                </a:solidFill>
              </a:rPr>
              <a:t>b</a:t>
            </a:r>
            <a:r>
              <a:rPr lang="en-GB" sz="2400" b="1" i="1" u="sng" dirty="0" smtClean="0">
                <a:solidFill>
                  <a:srgbClr val="F08215"/>
                </a:solidFill>
              </a:rPr>
              <a:t>o</a:t>
            </a:r>
            <a:r>
              <a:rPr lang="en-GB" sz="2400" b="1" i="1" u="sng" dirty="0" smtClean="0">
                <a:solidFill>
                  <a:srgbClr val="0070C0"/>
                </a:solidFill>
              </a:rPr>
              <a:t>w</a:t>
            </a:r>
            <a:r>
              <a:rPr lang="en-GB" sz="2400" b="1" i="1" dirty="0" smtClean="0">
                <a:solidFill>
                  <a:srgbClr val="FF0000"/>
                </a:solidFill>
              </a:rPr>
              <a:t>’</a:t>
            </a:r>
            <a:r>
              <a:rPr lang="en-GB" sz="2400" b="1" i="1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97374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PowerPoint Template.potx" id="{F2D9965A-8C68-4F5E-A2B5-CF7E0DDA752E}" vid="{78487116-FFC1-4A12-BB7A-4083D6069C8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682</TotalTime>
  <Words>1128</Words>
  <Application>Microsoft Office PowerPoint</Application>
  <PresentationFormat>On-screen Show (4:3)</PresentationFormat>
  <Paragraphs>202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Twinkl</vt:lpstr>
      <vt:lpstr>Calibri</vt:lpstr>
      <vt:lpstr>Office Theme</vt:lpstr>
      <vt:lpstr>PowerPoint Presentation</vt:lpstr>
      <vt:lpstr>PowerPoint Presentation</vt:lpstr>
      <vt:lpstr>PowerPoint Presentation</vt:lpstr>
      <vt:lpstr>What Is a Rainbow?</vt:lpstr>
      <vt:lpstr>The Colours of the Rainbow</vt:lpstr>
      <vt:lpstr>What Rainbows Represent</vt:lpstr>
      <vt:lpstr>PowerPoint Presentation</vt:lpstr>
      <vt:lpstr>Staying Safe!</vt:lpstr>
      <vt:lpstr>Staying Safe!</vt:lpstr>
      <vt:lpstr>PowerPoint Presentation</vt:lpstr>
      <vt:lpstr>Raise a SMILE with a Rainbow</vt:lpstr>
      <vt:lpstr>Raise a SMILE with a Rainbow</vt:lpstr>
      <vt:lpstr>Raise a SMILE with a Rainbow</vt:lpstr>
      <vt:lpstr>Raise a SMILE with a Rainbow</vt:lpstr>
      <vt:lpstr>Structure Products  - Toys and musical instrument ideas</vt:lpstr>
      <vt:lpstr>Structure Products  - Outdoor decoration ideas</vt:lpstr>
      <vt:lpstr>Structure Products  - Outdoor game ideas</vt:lpstr>
      <vt:lpstr>Textile Products - Wearable clothing/ accessory ideas</vt:lpstr>
      <vt:lpstr>Textile Products - Soft furnishing ideas</vt:lpstr>
      <vt:lpstr>Food Products - Healthy eating ideas</vt:lpstr>
      <vt:lpstr>Food Products - Baking ideas</vt:lpstr>
      <vt:lpstr>PowerPoint Presentation</vt:lpstr>
      <vt:lpstr>Design, Make, Evaluate!</vt:lpstr>
      <vt:lpstr>Design, Make, Evaluate!</vt:lpstr>
      <vt:lpstr>PowerPoint Presentation</vt:lpstr>
      <vt:lpstr>Let’s Raise a SMILE Together!</vt:lpstr>
      <vt:lpstr>Let’s Raise a SMILE Together!</vt:lpstr>
      <vt:lpstr>Let’s Raise a SMILE Together!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Joshua Monteith</dc:creator>
  <cp:lastModifiedBy>Mrs Clough</cp:lastModifiedBy>
  <cp:revision>76</cp:revision>
  <dcterms:created xsi:type="dcterms:W3CDTF">2020-04-10T08:24:50Z</dcterms:created>
  <dcterms:modified xsi:type="dcterms:W3CDTF">2020-05-06T15:40:01Z</dcterms:modified>
  <cp:contentStatus/>
</cp:coreProperties>
</file>