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MS PGothic" panose="020B0600070205080204" pitchFamily="34" charset="-128"/>
      <p:regular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EF8"/>
    <a:srgbClr val="DE1E5A"/>
    <a:srgbClr val="00A7E6"/>
    <a:srgbClr val="699327"/>
    <a:srgbClr val="B9D26D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>
        <p:scale>
          <a:sx n="81" d="100"/>
          <a:sy n="81" d="100"/>
        </p:scale>
        <p:origin x="-1050" y="-36"/>
      </p:cViewPr>
      <p:guideLst>
        <p:guide orient="horz" pos="2160"/>
        <p:guide orient="horz" pos="3974"/>
        <p:guide orient="horz" pos="346"/>
        <p:guide orient="horz" pos="482"/>
        <p:guide orient="horz" pos="3861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8E552C-FFF2-49AE-A366-E3BFF4D8E1C3}" type="datetimeFigureOut">
              <a:rPr lang="en-GB"/>
              <a:pPr>
                <a:defRPr/>
              </a:pPr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D12A2D-6E91-4D9F-AD1D-C66EC24C4E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7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CA21B5-C3A4-4845-92A9-43DBF6A2A9DC}" type="datetimeFigureOut">
              <a:rPr lang="en-GB"/>
              <a:pPr>
                <a:defRPr/>
              </a:pPr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BA06060-1ED1-4EC4-B809-12E66EE0EA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124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98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4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6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009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49275"/>
            <a:ext cx="72374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Spin the spinners! Write a silly sentence that includes the words chosen by both spinners and uses 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>
                <a:solidFill>
                  <a:schemeClr val="accent6"/>
                </a:solidFill>
              </a:rPr>
              <a:t> </a:t>
            </a:r>
            <a:r>
              <a:rPr lang="en-GB" altLang="en-US" dirty="0"/>
              <a:t>to join the different parts of your sentence.</a:t>
            </a:r>
          </a:p>
        </p:txBody>
      </p:sp>
      <p:grpSp>
        <p:nvGrpSpPr>
          <p:cNvPr id="17411" name="Group 31"/>
          <p:cNvGrpSpPr>
            <a:grpSpLocks/>
          </p:cNvGrpSpPr>
          <p:nvPr/>
        </p:nvGrpSpPr>
        <p:grpSpPr bwMode="auto">
          <a:xfrm>
            <a:off x="4224338" y="5443538"/>
            <a:ext cx="4165600" cy="649287"/>
            <a:chOff x="4224358" y="5443495"/>
            <a:chExt cx="4165559" cy="649330"/>
          </a:xfrm>
        </p:grpSpPr>
        <p:sp>
          <p:nvSpPr>
            <p:cNvPr id="5" name="Rounded Rectangle 4"/>
            <p:cNvSpPr/>
            <p:nvPr/>
          </p:nvSpPr>
          <p:spPr>
            <a:xfrm>
              <a:off x="4224358" y="5443495"/>
              <a:ext cx="4165559" cy="649330"/>
            </a:xfrm>
            <a:prstGeom prst="roundRect">
              <a:avLst>
                <a:gd name="adj" fmla="val 21742"/>
              </a:avLst>
            </a:prstGeom>
            <a:solidFill>
              <a:srgbClr val="B9D26D"/>
            </a:solidFill>
            <a:ln w="28575">
              <a:solidFill>
                <a:srgbClr val="69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40" name="Rectangle 3"/>
            <p:cNvSpPr>
              <a:spLocks noChangeArrowheads="1"/>
            </p:cNvSpPr>
            <p:nvPr/>
          </p:nvSpPr>
          <p:spPr bwMode="auto">
            <a:xfrm>
              <a:off x="4399404" y="5443495"/>
              <a:ext cx="38154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/>
                <a:t>Example: The monster ate socks and a granny for breakfast.</a:t>
              </a:r>
            </a:p>
          </p:txBody>
        </p:sp>
      </p:grpSp>
      <p:graphicFrame>
        <p:nvGraphicFramePr>
          <p:cNvPr id="17412" name="Chart 6"/>
          <p:cNvGraphicFramePr>
            <a:graphicFrameLocks/>
          </p:cNvGraphicFramePr>
          <p:nvPr/>
        </p:nvGraphicFramePr>
        <p:xfrm>
          <a:off x="3937000" y="1757363"/>
          <a:ext cx="4543425" cy="306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Chart" r:id="rId4" imgW="4548010" imgH="3072650" progId="Excel.Chart.8">
                  <p:embed/>
                </p:oleObj>
              </mc:Choice>
              <mc:Fallback>
                <p:oleObj name="Chart" r:id="rId4" imgW="4548010" imgH="307265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757363"/>
                        <a:ext cx="4543425" cy="306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Chart 6"/>
          <p:cNvGraphicFramePr>
            <a:graphicFrameLocks/>
          </p:cNvGraphicFramePr>
          <p:nvPr/>
        </p:nvGraphicFramePr>
        <p:xfrm>
          <a:off x="120650" y="1706563"/>
          <a:ext cx="4543425" cy="306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Chart" r:id="rId7" imgW="4548010" imgH="3072650" progId="Excel.Chart.8">
                  <p:embed/>
                </p:oleObj>
              </mc:Choice>
              <mc:Fallback>
                <p:oleObj name="Chart" r:id="rId7" imgW="4548010" imgH="307265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706563"/>
                        <a:ext cx="4543425" cy="306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text"/>
          <p:cNvGrpSpPr>
            <a:grpSpLocks/>
          </p:cNvGrpSpPr>
          <p:nvPr/>
        </p:nvGrpSpPr>
        <p:grpSpPr bwMode="auto">
          <a:xfrm>
            <a:off x="1039813" y="2692400"/>
            <a:ext cx="2901950" cy="1089025"/>
            <a:chOff x="1166151" y="2922934"/>
            <a:chExt cx="2902654" cy="1089498"/>
          </a:xfrm>
        </p:grpSpPr>
        <p:sp>
          <p:nvSpPr>
            <p:cNvPr id="17435" name="TextBox 8"/>
            <p:cNvSpPr txBox="1">
              <a:spLocks noChangeArrowheads="1"/>
            </p:cNvSpPr>
            <p:nvPr/>
          </p:nvSpPr>
          <p:spPr bwMode="auto">
            <a:xfrm>
              <a:off x="1166151" y="2922934"/>
              <a:ext cx="1452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</a:rPr>
                <a:t>spaghetti</a:t>
              </a:r>
            </a:p>
          </p:txBody>
        </p:sp>
        <p:sp>
          <p:nvSpPr>
            <p:cNvPr id="17436" name="TextBox 9"/>
            <p:cNvSpPr txBox="1">
              <a:spLocks noChangeArrowheads="1"/>
            </p:cNvSpPr>
            <p:nvPr/>
          </p:nvSpPr>
          <p:spPr bwMode="auto">
            <a:xfrm>
              <a:off x="2401019" y="2922934"/>
              <a:ext cx="1452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</a:rPr>
                <a:t>socks</a:t>
              </a:r>
            </a:p>
          </p:txBody>
        </p:sp>
        <p:sp>
          <p:nvSpPr>
            <p:cNvPr id="17437" name="TextBox 10"/>
            <p:cNvSpPr txBox="1">
              <a:spLocks noChangeArrowheads="1"/>
            </p:cNvSpPr>
            <p:nvPr/>
          </p:nvSpPr>
          <p:spPr bwMode="auto">
            <a:xfrm>
              <a:off x="2616020" y="3638372"/>
              <a:ext cx="1452785" cy="36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</a:rPr>
                <a:t>an alien</a:t>
              </a:r>
            </a:p>
          </p:txBody>
        </p:sp>
        <p:sp>
          <p:nvSpPr>
            <p:cNvPr id="17438" name="TextBox 11"/>
            <p:cNvSpPr txBox="1">
              <a:spLocks noChangeArrowheads="1"/>
            </p:cNvSpPr>
            <p:nvPr/>
          </p:nvSpPr>
          <p:spPr bwMode="auto">
            <a:xfrm>
              <a:off x="1301788" y="3643236"/>
              <a:ext cx="1452785" cy="36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</a:rPr>
                <a:t>a unicorn</a:t>
              </a:r>
            </a:p>
          </p:txBody>
        </p:sp>
      </p:grpSp>
      <p:sp>
        <p:nvSpPr>
          <p:cNvPr id="16" name="spin 1">
            <a:extLst>
              <a:ext uri="{FF2B5EF4-FFF2-40B4-BE49-F238E27FC236}"/>
            </a:extLst>
          </p:cNvPr>
          <p:cNvSpPr/>
          <p:nvPr/>
        </p:nvSpPr>
        <p:spPr>
          <a:xfrm>
            <a:off x="755650" y="5375275"/>
            <a:ext cx="1898650" cy="754063"/>
          </a:xfrm>
          <a:prstGeom prst="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spin!</a:t>
            </a:r>
          </a:p>
        </p:txBody>
      </p:sp>
      <p:sp>
        <p:nvSpPr>
          <p:cNvPr id="17" name="spin 2">
            <a:extLst>
              <a:ext uri="{FF2B5EF4-FFF2-40B4-BE49-F238E27FC236}"/>
            </a:extLst>
          </p:cNvPr>
          <p:cNvSpPr/>
          <p:nvPr/>
        </p:nvSpPr>
        <p:spPr>
          <a:xfrm>
            <a:off x="755650" y="5375275"/>
            <a:ext cx="1898650" cy="754063"/>
          </a:xfrm>
          <a:prstGeom prst="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spin again!</a:t>
            </a:r>
          </a:p>
        </p:txBody>
      </p:sp>
      <p:sp>
        <p:nvSpPr>
          <p:cNvPr id="18" name="spin 3">
            <a:extLst>
              <a:ext uri="{FF2B5EF4-FFF2-40B4-BE49-F238E27FC236}"/>
            </a:extLst>
          </p:cNvPr>
          <p:cNvSpPr/>
          <p:nvPr/>
        </p:nvSpPr>
        <p:spPr>
          <a:xfrm>
            <a:off x="755650" y="5375275"/>
            <a:ext cx="1898650" cy="754063"/>
          </a:xfrm>
          <a:prstGeom prst="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and again!</a:t>
            </a:r>
          </a:p>
        </p:txBody>
      </p:sp>
      <p:sp>
        <p:nvSpPr>
          <p:cNvPr id="19" name="spin 4">
            <a:extLst>
              <a:ext uri="{FF2B5EF4-FFF2-40B4-BE49-F238E27FC236}"/>
            </a:extLst>
          </p:cNvPr>
          <p:cNvSpPr/>
          <p:nvPr/>
        </p:nvSpPr>
        <p:spPr>
          <a:xfrm>
            <a:off x="755650" y="5375275"/>
            <a:ext cx="1898650" cy="754063"/>
          </a:xfrm>
          <a:prstGeom prst="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one more time!</a:t>
            </a:r>
          </a:p>
        </p:txBody>
      </p:sp>
      <p:grpSp>
        <p:nvGrpSpPr>
          <p:cNvPr id="20" name="spin 3a"/>
          <p:cNvGrpSpPr>
            <a:grpSpLocks/>
          </p:cNvGrpSpPr>
          <p:nvPr/>
        </p:nvGrpSpPr>
        <p:grpSpPr bwMode="auto">
          <a:xfrm>
            <a:off x="755650" y="4117975"/>
            <a:ext cx="4730750" cy="727075"/>
            <a:chOff x="755519" y="4348246"/>
            <a:chExt cx="4731177" cy="727215"/>
          </a:xfrm>
        </p:grpSpPr>
        <p:sp>
          <p:nvSpPr>
            <p:cNvPr id="21" name="Right Arrow 20">
              <a:extLst>
                <a:ext uri="{FF2B5EF4-FFF2-40B4-BE49-F238E27FC236}"/>
              </a:extLst>
            </p:cNvPr>
            <p:cNvSpPr/>
            <p:nvPr/>
          </p:nvSpPr>
          <p:spPr>
            <a:xfrm rot="8100000" flipH="1" flipV="1">
              <a:off x="4572213" y="4416522"/>
              <a:ext cx="914483" cy="658939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ight Arrow 21">
              <a:extLst>
                <a:ext uri="{FF2B5EF4-FFF2-40B4-BE49-F238E27FC236}"/>
              </a:extLst>
            </p:cNvPr>
            <p:cNvSpPr/>
            <p:nvPr/>
          </p:nvSpPr>
          <p:spPr>
            <a:xfrm rot="18938506" flipV="1">
              <a:off x="755519" y="4348246"/>
              <a:ext cx="914483" cy="658940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3" name="spin 4a"/>
          <p:cNvGrpSpPr>
            <a:grpSpLocks/>
          </p:cNvGrpSpPr>
          <p:nvPr/>
        </p:nvGrpSpPr>
        <p:grpSpPr bwMode="auto">
          <a:xfrm>
            <a:off x="750888" y="1698625"/>
            <a:ext cx="6986587" cy="3281363"/>
            <a:chOff x="751563" y="1928692"/>
            <a:chExt cx="6985856" cy="3281152"/>
          </a:xfrm>
        </p:grpSpPr>
        <p:sp>
          <p:nvSpPr>
            <p:cNvPr id="24" name="Right Arrow 23">
              <a:extLst>
                <a:ext uri="{FF2B5EF4-FFF2-40B4-BE49-F238E27FC236}"/>
              </a:extLst>
            </p:cNvPr>
            <p:cNvSpPr/>
            <p:nvPr/>
          </p:nvSpPr>
          <p:spPr>
            <a:xfrm rot="2661494">
              <a:off x="751563" y="1928692"/>
              <a:ext cx="914304" cy="658771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ight Arrow 24">
              <a:extLst>
                <a:ext uri="{FF2B5EF4-FFF2-40B4-BE49-F238E27FC236}"/>
              </a:extLst>
            </p:cNvPr>
            <p:cNvSpPr/>
            <p:nvPr/>
          </p:nvSpPr>
          <p:spPr>
            <a:xfrm rot="2700000" flipH="1" flipV="1">
              <a:off x="6950877" y="4423302"/>
              <a:ext cx="914341" cy="658743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6" name="spin 2a"/>
          <p:cNvGrpSpPr>
            <a:grpSpLocks/>
          </p:cNvGrpSpPr>
          <p:nvPr/>
        </p:nvGrpSpPr>
        <p:grpSpPr bwMode="auto">
          <a:xfrm>
            <a:off x="3051175" y="1657350"/>
            <a:ext cx="2300288" cy="3186113"/>
            <a:chOff x="3051396" y="1889088"/>
            <a:chExt cx="2300526" cy="3186649"/>
          </a:xfrm>
        </p:grpSpPr>
        <p:sp>
          <p:nvSpPr>
            <p:cNvPr id="27" name="Right Arrow 26">
              <a:extLst>
                <a:ext uri="{FF2B5EF4-FFF2-40B4-BE49-F238E27FC236}"/>
              </a:extLst>
            </p:cNvPr>
            <p:cNvSpPr/>
            <p:nvPr/>
          </p:nvSpPr>
          <p:spPr>
            <a:xfrm rot="2661494" flipH="1" flipV="1">
              <a:off x="3051396" y="4418401"/>
              <a:ext cx="914495" cy="657336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ight Arrow 27">
              <a:extLst>
                <a:ext uri="{FF2B5EF4-FFF2-40B4-BE49-F238E27FC236}"/>
              </a:extLst>
            </p:cNvPr>
            <p:cNvSpPr/>
            <p:nvPr/>
          </p:nvSpPr>
          <p:spPr>
            <a:xfrm rot="13500000" flipH="1" flipV="1">
              <a:off x="4565999" y="2017718"/>
              <a:ext cx="914554" cy="657293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9" name="spin 1a"/>
          <p:cNvGrpSpPr>
            <a:grpSpLocks/>
          </p:cNvGrpSpPr>
          <p:nvPr/>
        </p:nvGrpSpPr>
        <p:grpSpPr bwMode="auto">
          <a:xfrm>
            <a:off x="3128963" y="1700213"/>
            <a:ext cx="4802187" cy="808037"/>
            <a:chOff x="3129260" y="1935292"/>
            <a:chExt cx="4800982" cy="807452"/>
          </a:xfrm>
        </p:grpSpPr>
        <p:sp>
          <p:nvSpPr>
            <p:cNvPr id="30" name="Right Arrow 29">
              <a:extLst>
                <a:ext uri="{FF2B5EF4-FFF2-40B4-BE49-F238E27FC236}"/>
              </a:extLst>
            </p:cNvPr>
            <p:cNvSpPr/>
            <p:nvPr/>
          </p:nvSpPr>
          <p:spPr>
            <a:xfrm rot="18938506" flipH="1">
              <a:off x="3129260" y="1935292"/>
              <a:ext cx="914171" cy="658335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ight Arrow 30">
              <a:extLst>
                <a:ext uri="{FF2B5EF4-FFF2-40B4-BE49-F238E27FC236}"/>
              </a:extLst>
            </p:cNvPr>
            <p:cNvSpPr/>
            <p:nvPr/>
          </p:nvSpPr>
          <p:spPr>
            <a:xfrm rot="18900000" flipH="1" flipV="1">
              <a:off x="7016071" y="2084409"/>
              <a:ext cx="914171" cy="658335"/>
            </a:xfrm>
            <a:prstGeom prst="rightArrow">
              <a:avLst/>
            </a:prstGeom>
            <a:solidFill>
              <a:srgbClr val="18A0DB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7423" name="TextBox 8"/>
          <p:cNvSpPr txBox="1">
            <a:spLocks noChangeArrowheads="1"/>
          </p:cNvSpPr>
          <p:nvPr/>
        </p:nvSpPr>
        <p:spPr bwMode="auto">
          <a:xfrm>
            <a:off x="4851400" y="2717800"/>
            <a:ext cx="1452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a baby</a:t>
            </a:r>
          </a:p>
        </p:txBody>
      </p:sp>
      <p:sp>
        <p:nvSpPr>
          <p:cNvPr id="17424" name="TextBox 9"/>
          <p:cNvSpPr txBox="1">
            <a:spLocks noChangeArrowheads="1"/>
          </p:cNvSpPr>
          <p:nvPr/>
        </p:nvSpPr>
        <p:spPr bwMode="auto">
          <a:xfrm>
            <a:off x="6086475" y="2717800"/>
            <a:ext cx="1452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a granny</a:t>
            </a:r>
          </a:p>
        </p:txBody>
      </p:sp>
      <p:sp>
        <p:nvSpPr>
          <p:cNvPr id="17425" name="TextBox 10"/>
          <p:cNvSpPr txBox="1">
            <a:spLocks noChangeArrowheads="1"/>
          </p:cNvSpPr>
          <p:nvPr/>
        </p:nvSpPr>
        <p:spPr bwMode="auto">
          <a:xfrm>
            <a:off x="6302375" y="3432175"/>
            <a:ext cx="1450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baked beans</a:t>
            </a:r>
          </a:p>
        </p:txBody>
      </p:sp>
      <p:sp>
        <p:nvSpPr>
          <p:cNvPr id="17426" name="TextBox 11"/>
          <p:cNvSpPr txBox="1">
            <a:spLocks noChangeArrowheads="1"/>
          </p:cNvSpPr>
          <p:nvPr/>
        </p:nvSpPr>
        <p:spPr bwMode="auto">
          <a:xfrm>
            <a:off x="4987925" y="3438525"/>
            <a:ext cx="1452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mud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 smtClean="0">
                <a:latin typeface="Arial" charset="0"/>
                <a:cs typeface="Arial" charset="0"/>
              </a:rPr>
              <a:t>Notes for parents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The games and activities on these </a:t>
            </a:r>
            <a:r>
              <a:rPr lang="en-GB" altLang="en-US" dirty="0" smtClean="0">
                <a:latin typeface="Arial" charset="0"/>
                <a:cs typeface="Arial" charset="0"/>
              </a:rPr>
              <a:t>slides reinforce </a:t>
            </a:r>
            <a:r>
              <a:rPr lang="en-GB" altLang="en-US" dirty="0" smtClean="0">
                <a:latin typeface="Arial" charset="0"/>
                <a:cs typeface="Arial" charset="0"/>
              </a:rPr>
              <a:t>what we have done in previous </a:t>
            </a:r>
            <a:r>
              <a:rPr lang="en-GB" altLang="en-US" dirty="0">
                <a:latin typeface="Arial" charset="0"/>
                <a:cs typeface="Arial" charset="0"/>
              </a:rPr>
              <a:t>learning </a:t>
            </a:r>
            <a:r>
              <a:rPr lang="en-GB" altLang="en-US" dirty="0" smtClean="0">
                <a:latin typeface="Arial" charset="0"/>
                <a:cs typeface="Arial" charset="0"/>
              </a:rPr>
              <a:t>at school. The children do not have to do them all in one go as there are quite a few. </a:t>
            </a:r>
            <a:r>
              <a:rPr lang="en-GB" altLang="en-US" dirty="0" smtClean="0">
                <a:latin typeface="Arial" charset="0"/>
                <a:cs typeface="Arial" charset="0"/>
              </a:rPr>
              <a:t>Each page could be talked about, written down or a mixture of the two. why </a:t>
            </a:r>
            <a:r>
              <a:rPr lang="en-GB" altLang="en-US" dirty="0">
                <a:latin typeface="Arial" charset="0"/>
                <a:cs typeface="Arial" charset="0"/>
              </a:rPr>
              <a:t>not do one activity every day? </a:t>
            </a:r>
            <a:endParaRPr lang="en-GB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Some help with reading might be necessary and that is absolutely fine.</a:t>
            </a:r>
          </a:p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An extension would be to write some of their own sentences about what they have done that day.eg. </a:t>
            </a:r>
            <a:r>
              <a:rPr lang="en-GB" altLang="en-US" i="1" dirty="0" smtClean="0">
                <a:latin typeface="Arial" charset="0"/>
                <a:cs typeface="Arial" charset="0"/>
              </a:rPr>
              <a:t>Today I baked a cake </a:t>
            </a:r>
            <a:r>
              <a:rPr lang="en-GB" altLang="en-US" i="1" u="sng" dirty="0" smtClean="0">
                <a:latin typeface="Arial" charset="0"/>
                <a:cs typeface="Arial" charset="0"/>
              </a:rPr>
              <a:t>and</a:t>
            </a:r>
            <a:r>
              <a:rPr lang="en-GB" altLang="en-US" i="1" dirty="0" smtClean="0">
                <a:latin typeface="Arial" charset="0"/>
                <a:cs typeface="Arial" charset="0"/>
              </a:rPr>
              <a:t> I played on my swing.</a:t>
            </a:r>
          </a:p>
          <a:p>
            <a:pPr eaLnBrk="1" hangingPunct="1"/>
            <a:endParaRPr lang="en-GB" alt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750" y="5492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Can you complete the sentences to describe what each child saw at the zoo? Remember to use the word </a:t>
            </a:r>
            <a:r>
              <a:rPr lang="en-GB" altLang="en-US" b="1">
                <a:solidFill>
                  <a:srgbClr val="7030A0"/>
                </a:solidFill>
              </a:rPr>
              <a:t>and</a:t>
            </a:r>
            <a:r>
              <a:rPr lang="en-GB" altLang="en-US">
                <a:solidFill>
                  <a:srgbClr val="7030A0"/>
                </a:solidFill>
              </a:rPr>
              <a:t> </a:t>
            </a:r>
            <a:r>
              <a:rPr lang="en-GB" altLang="en-US"/>
              <a:t>to join the two animals together.</a:t>
            </a:r>
          </a:p>
        </p:txBody>
      </p:sp>
      <p:sp>
        <p:nvSpPr>
          <p:cNvPr id="4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539750" y="5746750"/>
            <a:ext cx="1685925" cy="561975"/>
          </a:xfrm>
          <a:prstGeom prst="roundRect">
            <a:avLst/>
          </a:prstGeom>
          <a:solidFill>
            <a:srgbClr val="E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Show answers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794000" y="164623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US" altLang="en-US"/>
              <a:t>I went to the zoo and I saw </a:t>
            </a:r>
            <a:endParaRPr lang="en-GB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94000" y="266700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US" altLang="en-US"/>
              <a:t>I went to the zoo and I saw</a:t>
            </a:r>
            <a:endParaRPr lang="en-GB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94000" y="3687763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US" altLang="en-US"/>
              <a:t>I went to the zoo and I saw</a:t>
            </a:r>
            <a:endParaRPr lang="en-GB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94000" y="4708525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US" altLang="en-US"/>
              <a:t>I went to the zoo and I saw</a:t>
            </a:r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5702300" y="1646238"/>
            <a:ext cx="24177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4"/>
                </a:solidFill>
              </a:rPr>
              <a:t>a lion </a:t>
            </a:r>
            <a:r>
              <a:rPr lang="en-US" altLang="en-US" b="1" dirty="0">
                <a:solidFill>
                  <a:schemeClr val="accent4"/>
                </a:solidFill>
              </a:rPr>
              <a:t>and</a:t>
            </a:r>
            <a:r>
              <a:rPr lang="en-US" altLang="en-US" dirty="0">
                <a:solidFill>
                  <a:schemeClr val="accent4"/>
                </a:solidFill>
              </a:rPr>
              <a:t> a penguin.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2300" y="2667000"/>
            <a:ext cx="2843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4"/>
                </a:solidFill>
              </a:rPr>
              <a:t>a kangaroo </a:t>
            </a:r>
            <a:r>
              <a:rPr lang="en-US" altLang="en-US" b="1" dirty="0">
                <a:solidFill>
                  <a:schemeClr val="accent4"/>
                </a:solidFill>
              </a:rPr>
              <a:t>and</a:t>
            </a:r>
            <a:r>
              <a:rPr lang="en-US" altLang="en-US" dirty="0">
                <a:solidFill>
                  <a:schemeClr val="accent4"/>
                </a:solidFill>
              </a:rPr>
              <a:t> a parrot.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2300" y="3687763"/>
            <a:ext cx="2333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4"/>
                </a:solidFill>
              </a:rPr>
              <a:t>a tiger </a:t>
            </a:r>
            <a:r>
              <a:rPr lang="en-US" altLang="en-US" b="1" dirty="0">
                <a:solidFill>
                  <a:schemeClr val="accent4"/>
                </a:solidFill>
              </a:rPr>
              <a:t>and</a:t>
            </a:r>
            <a:r>
              <a:rPr lang="en-US" altLang="en-US" dirty="0">
                <a:solidFill>
                  <a:schemeClr val="accent4"/>
                </a:solidFill>
              </a:rPr>
              <a:t> a panda.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2300" y="4708525"/>
            <a:ext cx="23383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4"/>
                </a:solidFill>
              </a:rPr>
              <a:t>a zebra </a:t>
            </a:r>
            <a:r>
              <a:rPr lang="en-US" altLang="en-US" b="1" dirty="0">
                <a:solidFill>
                  <a:schemeClr val="accent4"/>
                </a:solidFill>
              </a:rPr>
              <a:t>and</a:t>
            </a:r>
            <a:r>
              <a:rPr lang="en-US" altLang="en-US" dirty="0">
                <a:solidFill>
                  <a:schemeClr val="accent4"/>
                </a:solidFill>
              </a:rPr>
              <a:t> a hippo.</a:t>
            </a:r>
          </a:p>
        </p:txBody>
      </p:sp>
      <p:pic>
        <p:nvPicPr>
          <p:cNvPr id="1025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84300"/>
            <a:ext cx="6508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14463"/>
            <a:ext cx="381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22538"/>
            <a:ext cx="9826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43163"/>
            <a:ext cx="806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629025"/>
            <a:ext cx="1109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414713"/>
            <a:ext cx="623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59288"/>
            <a:ext cx="1125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92650"/>
            <a:ext cx="9985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57213"/>
            <a:ext cx="8064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>
                <a:solidFill>
                  <a:schemeClr val="accent6"/>
                </a:solidFill>
              </a:rPr>
              <a:t> </a:t>
            </a:r>
            <a:r>
              <a:rPr lang="en-GB" altLang="en-US" dirty="0"/>
              <a:t>is a bit like the filling of a sandwich that keeps two parts of a sentence together. Can you read the sentences on the bread and then choose which two sentences go together with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>
                <a:solidFill>
                  <a:schemeClr val="accent6"/>
                </a:solidFill>
              </a:rPr>
              <a:t> </a:t>
            </a:r>
            <a:r>
              <a:rPr lang="en-GB" altLang="en-US" dirty="0"/>
              <a:t>as the filling? </a:t>
            </a:r>
          </a:p>
        </p:txBody>
      </p:sp>
      <p:sp>
        <p:nvSpPr>
          <p:cNvPr id="4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539750" y="5746750"/>
            <a:ext cx="1685925" cy="561975"/>
          </a:xfrm>
          <a:prstGeom prst="roundRect">
            <a:avLst/>
          </a:prstGeom>
          <a:solidFill>
            <a:srgbClr val="E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Show answers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942" r="30901" b="79216"/>
          <a:stretch>
            <a:fillRect/>
          </a:stretch>
        </p:blipFill>
        <p:spPr bwMode="auto">
          <a:xfrm>
            <a:off x="539750" y="1608138"/>
            <a:ext cx="2778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942" r="30901" b="79216"/>
          <a:stretch>
            <a:fillRect/>
          </a:stretch>
        </p:blipFill>
        <p:spPr bwMode="auto">
          <a:xfrm>
            <a:off x="2293938" y="2857500"/>
            <a:ext cx="27781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942" r="30901" b="79216"/>
          <a:stretch>
            <a:fillRect/>
          </a:stretch>
        </p:blipFill>
        <p:spPr bwMode="auto">
          <a:xfrm>
            <a:off x="4113213" y="1608138"/>
            <a:ext cx="2778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942" r="30901" b="79216"/>
          <a:stretch>
            <a:fillRect/>
          </a:stretch>
        </p:blipFill>
        <p:spPr bwMode="auto">
          <a:xfrm>
            <a:off x="5826125" y="2755900"/>
            <a:ext cx="2778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89013" y="1708150"/>
            <a:ext cx="1878012" cy="403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chemeClr val="tx1"/>
                </a:solidFill>
              </a:rPr>
              <a:t>The football lesson was long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38638" y="1666875"/>
            <a:ext cx="2327275" cy="403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chemeClr val="tx1"/>
                </a:solidFill>
              </a:rPr>
              <a:t>Finish your broccoli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59088" y="3038475"/>
            <a:ext cx="1646237" cy="403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Alex wore a smart jacket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2388" y="2878138"/>
            <a:ext cx="1646237" cy="403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We played on the slide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39750" y="4702175"/>
            <a:ext cx="2757488" cy="439738"/>
            <a:chOff x="539750" y="4393187"/>
            <a:chExt cx="2757402" cy="438680"/>
          </a:xfrm>
        </p:grpSpPr>
        <p:pic>
          <p:nvPicPr>
            <p:cNvPr id="1129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t="22951" r="31441" b="63541"/>
            <a:stretch>
              <a:fillRect/>
            </a:stretch>
          </p:blipFill>
          <p:spPr bwMode="auto">
            <a:xfrm>
              <a:off x="539750" y="4393187"/>
              <a:ext cx="2757402" cy="42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990586" y="4428028"/>
              <a:ext cx="1876366" cy="4038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shiny shoes.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278313" y="4702175"/>
            <a:ext cx="2757487" cy="439738"/>
            <a:chOff x="4278376" y="4393187"/>
            <a:chExt cx="2757402" cy="438680"/>
          </a:xfrm>
        </p:grpSpPr>
        <p:pic>
          <p:nvPicPr>
            <p:cNvPr id="1129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t="22951" r="31441" b="63541"/>
            <a:stretch>
              <a:fillRect/>
            </a:stretch>
          </p:blipFill>
          <p:spPr bwMode="auto">
            <a:xfrm>
              <a:off x="4278376" y="4393187"/>
              <a:ext cx="2757402" cy="42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718099" y="4428028"/>
              <a:ext cx="1877955" cy="4038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Ali was tired.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417763" y="5351463"/>
            <a:ext cx="2757487" cy="444500"/>
            <a:chOff x="2417331" y="5041557"/>
            <a:chExt cx="2757402" cy="444854"/>
          </a:xfrm>
        </p:grpSpPr>
        <p:pic>
          <p:nvPicPr>
            <p:cNvPr id="11294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t="22951" r="31441" b="63541"/>
            <a:stretch>
              <a:fillRect/>
            </a:stretch>
          </p:blipFill>
          <p:spPr bwMode="auto">
            <a:xfrm>
              <a:off x="2417331" y="5041557"/>
              <a:ext cx="2757402" cy="42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944365" y="5082865"/>
              <a:ext cx="1703334" cy="4035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the swings at the park.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846763" y="5351463"/>
            <a:ext cx="2757487" cy="444500"/>
            <a:chOff x="5846848" y="5041557"/>
            <a:chExt cx="2757402" cy="444854"/>
          </a:xfrm>
        </p:grpSpPr>
        <p:pic>
          <p:nvPicPr>
            <p:cNvPr id="11292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t="22951" r="31441" b="63541"/>
            <a:stretch>
              <a:fillRect/>
            </a:stretch>
          </p:blipFill>
          <p:spPr bwMode="auto">
            <a:xfrm>
              <a:off x="5846848" y="5041557"/>
              <a:ext cx="2757402" cy="42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6286571" y="5082865"/>
              <a:ext cx="1877955" cy="4035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1600" b="1" dirty="0">
                  <a:solidFill>
                    <a:schemeClr val="tx1"/>
                  </a:solidFill>
                </a:rPr>
                <a:t>you can have some ice cream. </a:t>
              </a:r>
            </a:p>
          </p:txBody>
        </p:sp>
      </p:grpSp>
      <p:grpSp>
        <p:nvGrpSpPr>
          <p:cNvPr id="11280" name="Group 25"/>
          <p:cNvGrpSpPr>
            <a:grpSpLocks/>
          </p:cNvGrpSpPr>
          <p:nvPr/>
        </p:nvGrpSpPr>
        <p:grpSpPr bwMode="auto">
          <a:xfrm>
            <a:off x="2190750" y="3327400"/>
            <a:ext cx="2874963" cy="442913"/>
            <a:chOff x="2191076" y="2824086"/>
            <a:chExt cx="2875007" cy="443286"/>
          </a:xfrm>
        </p:grpSpPr>
        <p:pic>
          <p:nvPicPr>
            <p:cNvPr id="11290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t="37350" r="27658" b="50668"/>
            <a:stretch>
              <a:fillRect/>
            </a:stretch>
          </p:blipFill>
          <p:spPr bwMode="auto">
            <a:xfrm>
              <a:off x="2191076" y="2824086"/>
              <a:ext cx="2875007" cy="34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2689788" y="2864318"/>
              <a:ext cx="1877581" cy="403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5"/>
                  </a:solidFill>
                </a:rPr>
                <a:t>and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58800" y="3894138"/>
            <a:ext cx="2759075" cy="484187"/>
            <a:chOff x="559193" y="3585485"/>
            <a:chExt cx="2758237" cy="484004"/>
          </a:xfrm>
        </p:grpSpPr>
        <p:pic>
          <p:nvPicPr>
            <p:cNvPr id="11288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52390" r="31531" b="34100"/>
            <a:stretch>
              <a:fillRect/>
            </a:stretch>
          </p:blipFill>
          <p:spPr bwMode="auto">
            <a:xfrm>
              <a:off x="559193" y="3634410"/>
              <a:ext cx="2758237" cy="43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869398" y="3585485"/>
              <a:ext cx="1877581" cy="403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5"/>
                  </a:solidFill>
                </a:rPr>
                <a:t>and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148138" y="4014788"/>
            <a:ext cx="2811462" cy="401637"/>
            <a:chOff x="4148712" y="3704724"/>
            <a:chExt cx="2810527" cy="403054"/>
          </a:xfrm>
        </p:grpSpPr>
        <p:pic>
          <p:nvPicPr>
            <p:cNvPr id="11286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" t="86034" r="29819" b="4408"/>
            <a:stretch>
              <a:fillRect/>
            </a:stretch>
          </p:blipFill>
          <p:spPr bwMode="auto">
            <a:xfrm>
              <a:off x="4148712" y="3779184"/>
              <a:ext cx="2810527" cy="30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4783979" y="3704724"/>
              <a:ext cx="1877581" cy="403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5"/>
                  </a:solidFill>
                </a:rPr>
                <a:t>and</a:t>
              </a:r>
            </a:p>
          </p:txBody>
        </p:sp>
      </p:grpSp>
      <p:grpSp>
        <p:nvGrpSpPr>
          <p:cNvPr id="11283" name="Group 34"/>
          <p:cNvGrpSpPr>
            <a:grpSpLocks/>
          </p:cNvGrpSpPr>
          <p:nvPr/>
        </p:nvGrpSpPr>
        <p:grpSpPr bwMode="auto">
          <a:xfrm>
            <a:off x="5838825" y="3282950"/>
            <a:ext cx="2513013" cy="514350"/>
            <a:chOff x="5839061" y="2864318"/>
            <a:chExt cx="2512541" cy="514835"/>
          </a:xfrm>
        </p:grpSpPr>
        <p:pic>
          <p:nvPicPr>
            <p:cNvPr id="11284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" t="65898" r="31261" b="16005"/>
            <a:stretch>
              <a:fillRect/>
            </a:stretch>
          </p:blipFill>
          <p:spPr bwMode="auto">
            <a:xfrm>
              <a:off x="5839061" y="2864318"/>
              <a:ext cx="2512541" cy="51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ounded Rectangle 33"/>
            <p:cNvSpPr/>
            <p:nvPr/>
          </p:nvSpPr>
          <p:spPr>
            <a:xfrm>
              <a:off x="6174289" y="2958865"/>
              <a:ext cx="1877581" cy="403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alt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5"/>
                  </a:solidFill>
                </a:rPr>
                <a:t>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7 L 8.33333E-7 -0.2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0209 L -0.00989 -0.2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39 L 0.18698 -0.15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116 L 0.37223 -0.234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08 L -0.40955 -0.3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347 L -0.18802 -0.4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49275"/>
            <a:ext cx="7500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Can you write a sentence to describe what each of these characters have in their suitcases using 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>
                <a:solidFill>
                  <a:schemeClr val="accent6"/>
                </a:solidFill>
              </a:rPr>
              <a:t> </a:t>
            </a:r>
            <a:r>
              <a:rPr lang="en-GB" altLang="en-US" dirty="0"/>
              <a:t>to join the parts of your sentence together?</a:t>
            </a:r>
          </a:p>
        </p:txBody>
      </p:sp>
      <p:sp>
        <p:nvSpPr>
          <p:cNvPr id="4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539750" y="5746750"/>
            <a:ext cx="1685925" cy="561975"/>
          </a:xfrm>
          <a:prstGeom prst="roundRect">
            <a:avLst/>
          </a:prstGeom>
          <a:solidFill>
            <a:srgbClr val="E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Show answers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539750" y="3473450"/>
            <a:ext cx="2947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MS PGothic" pitchFamily="34" charset="-128"/>
              </a:rPr>
              <a:t>She has  _____________.</a:t>
            </a:r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5511800" y="3468688"/>
            <a:ext cx="287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MS PGothic" pitchFamily="34" charset="-128"/>
              </a:rPr>
              <a:t>She has _____________.</a:t>
            </a:r>
          </a:p>
        </p:txBody>
      </p:sp>
      <p:sp>
        <p:nvSpPr>
          <p:cNvPr id="12294" name="Rectangle 27"/>
          <p:cNvSpPr>
            <a:spLocks noChangeArrowheads="1"/>
          </p:cNvSpPr>
          <p:nvPr/>
        </p:nvSpPr>
        <p:spPr bwMode="auto">
          <a:xfrm>
            <a:off x="2501900" y="5722938"/>
            <a:ext cx="284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MS PGothic" pitchFamily="34" charset="-128"/>
              </a:rPr>
              <a:t>He has  _____________.</a:t>
            </a:r>
          </a:p>
        </p:txBody>
      </p:sp>
      <p:pic>
        <p:nvPicPr>
          <p:cNvPr id="1229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52850"/>
            <a:ext cx="20542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544638"/>
            <a:ext cx="20526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544638"/>
            <a:ext cx="20526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931988"/>
            <a:ext cx="8953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641850"/>
            <a:ext cx="987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233863"/>
            <a:ext cx="1184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06600"/>
            <a:ext cx="593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Wicker-Shopping-Bas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160588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5440363" y="4632325"/>
            <a:ext cx="294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Who</a:t>
            </a:r>
            <a:r>
              <a:rPr lang="en-GB" altLang="en-US"/>
              <a:t> do you think each of these suitcases belong to?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2875" y="3497263"/>
            <a:ext cx="2001838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accent4"/>
                </a:solidFill>
              </a:rPr>
              <a:t>a cape </a:t>
            </a:r>
            <a:r>
              <a:rPr lang="en-US" altLang="en-US" sz="1600" b="1" dirty="0">
                <a:solidFill>
                  <a:schemeClr val="accent4"/>
                </a:solidFill>
              </a:rPr>
              <a:t>and</a:t>
            </a:r>
            <a:r>
              <a:rPr lang="en-US" altLang="en-US" sz="1600" dirty="0">
                <a:solidFill>
                  <a:schemeClr val="accent4"/>
                </a:solidFill>
              </a:rPr>
              <a:t> a basket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3813" y="3497263"/>
            <a:ext cx="18954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accent4"/>
                </a:solidFill>
              </a:rPr>
              <a:t>a crown </a:t>
            </a:r>
            <a:r>
              <a:rPr lang="en-US" altLang="en-US" sz="1600" b="1" dirty="0">
                <a:solidFill>
                  <a:schemeClr val="accent4"/>
                </a:solidFill>
              </a:rPr>
              <a:t>and</a:t>
            </a:r>
            <a:r>
              <a:rPr lang="en-US" altLang="en-US" sz="1600" dirty="0">
                <a:solidFill>
                  <a:schemeClr val="accent4"/>
                </a:solidFill>
              </a:rPr>
              <a:t> a pea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2306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76952" r="77629" b="1315"/>
          <a:stretch>
            <a:fillRect/>
          </a:stretch>
        </p:blipFill>
        <p:spPr bwMode="auto">
          <a:xfrm>
            <a:off x="7197725" y="2673350"/>
            <a:ext cx="3540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494088" y="5754688"/>
            <a:ext cx="16271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accent4"/>
                </a:solidFill>
              </a:rPr>
              <a:t>boots </a:t>
            </a:r>
            <a:r>
              <a:rPr lang="en-US" altLang="en-US" sz="1600" b="1" dirty="0">
                <a:solidFill>
                  <a:schemeClr val="accent4"/>
                </a:solidFill>
              </a:rPr>
              <a:t>and</a:t>
            </a:r>
            <a:r>
              <a:rPr lang="en-US" altLang="en-US" sz="1600" dirty="0">
                <a:solidFill>
                  <a:schemeClr val="accent4"/>
                </a:solidFill>
              </a:rPr>
              <a:t> a hat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750" y="3830638"/>
            <a:ext cx="22780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+mn-lt"/>
                <a:cs typeface="Twinkl"/>
              </a:rPr>
              <a:t>Little Red Riding Hood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49913" y="3830638"/>
            <a:ext cx="252253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+mn-lt"/>
                <a:cs typeface="Twinkl"/>
              </a:rPr>
              <a:t>The Princess and the Pea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16275" y="6018213"/>
            <a:ext cx="14319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+mn-lt"/>
                <a:cs typeface="Twinkl"/>
              </a:rPr>
              <a:t>Puss in Boots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539750" y="5746750"/>
            <a:ext cx="1685925" cy="561975"/>
          </a:xfrm>
          <a:prstGeom prst="roundRect">
            <a:avLst/>
          </a:prstGeom>
          <a:solidFill>
            <a:srgbClr val="E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Show answers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557213"/>
            <a:ext cx="7632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Can you put the jigsaw pieces together to make sentences? Remember, each sentence should  have 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/>
              <a:t> in the middle.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76863" y="4670425"/>
            <a:ext cx="1428750" cy="1411288"/>
            <a:chOff x="5705772" y="4897212"/>
            <a:chExt cx="1428451" cy="1411513"/>
          </a:xfrm>
        </p:grpSpPr>
        <p:pic>
          <p:nvPicPr>
            <p:cNvPr id="1335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772" y="4897212"/>
              <a:ext cx="1428451" cy="14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1" name="Rectangle 7"/>
            <p:cNvSpPr>
              <a:spLocks noChangeArrowheads="1"/>
            </p:cNvSpPr>
            <p:nvPr/>
          </p:nvSpPr>
          <p:spPr bwMode="auto">
            <a:xfrm>
              <a:off x="6107743" y="5259894"/>
              <a:ext cx="715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2400" b="1"/>
                <a:t>and</a:t>
              </a:r>
              <a:endParaRPr lang="en-GB" altLang="en-US" sz="2400"/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4546600" y="2827338"/>
            <a:ext cx="1411288" cy="1395412"/>
            <a:chOff x="4547153" y="4689684"/>
            <a:chExt cx="1411512" cy="1394770"/>
          </a:xfrm>
        </p:grpSpPr>
        <p:pic>
          <p:nvPicPr>
            <p:cNvPr id="1334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55524" y="4681313"/>
              <a:ext cx="1394770" cy="1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9" name="Rectangle 10"/>
            <p:cNvSpPr>
              <a:spLocks noChangeArrowheads="1"/>
            </p:cNvSpPr>
            <p:nvPr/>
          </p:nvSpPr>
          <p:spPr bwMode="auto">
            <a:xfrm>
              <a:off x="4757469" y="4990849"/>
              <a:ext cx="9490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He has red hair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98713" y="4786313"/>
            <a:ext cx="1395412" cy="1411287"/>
            <a:chOff x="6889701" y="4656599"/>
            <a:chExt cx="1394770" cy="14115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701" y="4656599"/>
              <a:ext cx="1394770" cy="1411512"/>
            </a:xfrm>
            <a:prstGeom prst="rect">
              <a:avLst/>
            </a:prstGeom>
          </p:spPr>
        </p:pic>
        <p:sp>
          <p:nvSpPr>
            <p:cNvPr id="13347" name="Rectangle 12"/>
            <p:cNvSpPr>
              <a:spLocks noChangeArrowheads="1"/>
            </p:cNvSpPr>
            <p:nvPr/>
          </p:nvSpPr>
          <p:spPr bwMode="auto">
            <a:xfrm>
              <a:off x="7258230" y="5094680"/>
              <a:ext cx="9022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1600"/>
                <a:t>a long nose.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59600" y="4954588"/>
            <a:ext cx="1428750" cy="1411287"/>
            <a:chOff x="5705772" y="4897212"/>
            <a:chExt cx="1428451" cy="1411513"/>
          </a:xfrm>
        </p:grpSpPr>
        <p:pic>
          <p:nvPicPr>
            <p:cNvPr id="13344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772" y="4897212"/>
              <a:ext cx="1428451" cy="14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5" name="Rectangle 16"/>
            <p:cNvSpPr>
              <a:spLocks noChangeArrowheads="1"/>
            </p:cNvSpPr>
            <p:nvPr/>
          </p:nvSpPr>
          <p:spPr bwMode="auto">
            <a:xfrm>
              <a:off x="6107743" y="5259894"/>
              <a:ext cx="715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2400" b="1"/>
                <a:t>and</a:t>
              </a:r>
              <a:endParaRPr lang="en-GB" altLang="en-US" sz="2400"/>
            </a:p>
          </p:txBody>
        </p:sp>
      </p:grpSp>
      <p:grpSp>
        <p:nvGrpSpPr>
          <p:cNvPr id="13320" name="Group 17"/>
          <p:cNvGrpSpPr>
            <a:grpSpLocks/>
          </p:cNvGrpSpPr>
          <p:nvPr/>
        </p:nvGrpSpPr>
        <p:grpSpPr bwMode="auto">
          <a:xfrm>
            <a:off x="539750" y="2714625"/>
            <a:ext cx="1411288" cy="1395413"/>
            <a:chOff x="4547153" y="4689684"/>
            <a:chExt cx="1411512" cy="1394770"/>
          </a:xfrm>
        </p:grpSpPr>
        <p:pic>
          <p:nvPicPr>
            <p:cNvPr id="13342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55524" y="4681313"/>
              <a:ext cx="1394770" cy="1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Rectangle 19"/>
            <p:cNvSpPr>
              <a:spLocks noChangeArrowheads="1"/>
            </p:cNvSpPr>
            <p:nvPr/>
          </p:nvSpPr>
          <p:spPr bwMode="auto">
            <a:xfrm>
              <a:off x="4700952" y="4911775"/>
              <a:ext cx="109810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Her favourite foods were jelly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5800" y="4224338"/>
            <a:ext cx="1393825" cy="1411287"/>
            <a:chOff x="6889701" y="4656599"/>
            <a:chExt cx="1394770" cy="14115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701" y="4656599"/>
              <a:ext cx="1394770" cy="1411512"/>
            </a:xfrm>
            <a:prstGeom prst="rect">
              <a:avLst/>
            </a:prstGeom>
          </p:spPr>
        </p:pic>
        <p:sp>
          <p:nvSpPr>
            <p:cNvPr id="13341" name="Rectangle 22"/>
            <p:cNvSpPr>
              <a:spLocks noChangeArrowheads="1"/>
            </p:cNvSpPr>
            <p:nvPr/>
          </p:nvSpPr>
          <p:spPr bwMode="auto">
            <a:xfrm>
              <a:off x="7258230" y="5094680"/>
              <a:ext cx="9022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1600"/>
                <a:t>ice cream.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314575" y="1914525"/>
            <a:ext cx="1428750" cy="1411288"/>
            <a:chOff x="5705772" y="4897212"/>
            <a:chExt cx="1428451" cy="1411513"/>
          </a:xfrm>
        </p:grpSpPr>
        <p:pic>
          <p:nvPicPr>
            <p:cNvPr id="13338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772" y="4897212"/>
              <a:ext cx="1428451" cy="14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Rectangle 25"/>
            <p:cNvSpPr>
              <a:spLocks noChangeArrowheads="1"/>
            </p:cNvSpPr>
            <p:nvPr/>
          </p:nvSpPr>
          <p:spPr bwMode="auto">
            <a:xfrm>
              <a:off x="6107743" y="5259894"/>
              <a:ext cx="715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2400" b="1"/>
                <a:t>and</a:t>
              </a:r>
              <a:endParaRPr lang="en-GB" altLang="en-US" sz="2400"/>
            </a:p>
          </p:txBody>
        </p:sp>
      </p:grpSp>
      <p:grpSp>
        <p:nvGrpSpPr>
          <p:cNvPr id="13323" name="Group 26"/>
          <p:cNvGrpSpPr>
            <a:grpSpLocks/>
          </p:cNvGrpSpPr>
          <p:nvPr/>
        </p:nvGrpSpPr>
        <p:grpSpPr bwMode="auto">
          <a:xfrm>
            <a:off x="536575" y="1252538"/>
            <a:ext cx="1411288" cy="1395412"/>
            <a:chOff x="4547153" y="4689684"/>
            <a:chExt cx="1411512" cy="1394770"/>
          </a:xfrm>
        </p:grpSpPr>
        <p:pic>
          <p:nvPicPr>
            <p:cNvPr id="13336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55524" y="4681313"/>
              <a:ext cx="1394770" cy="1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Rectangle 28"/>
            <p:cNvSpPr>
              <a:spLocks noChangeArrowheads="1"/>
            </p:cNvSpPr>
            <p:nvPr/>
          </p:nvSpPr>
          <p:spPr bwMode="auto">
            <a:xfrm>
              <a:off x="4700952" y="4911775"/>
              <a:ext cx="109810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At my party we will play games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31013" y="3308350"/>
            <a:ext cx="1395412" cy="1411288"/>
            <a:chOff x="6889701" y="4656599"/>
            <a:chExt cx="1394770" cy="141151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701" y="4656599"/>
              <a:ext cx="1394770" cy="1411512"/>
            </a:xfrm>
            <a:prstGeom prst="rect">
              <a:avLst/>
            </a:prstGeom>
          </p:spPr>
        </p:pic>
        <p:sp>
          <p:nvSpPr>
            <p:cNvPr id="13335" name="Rectangle 31"/>
            <p:cNvSpPr>
              <a:spLocks noChangeArrowheads="1"/>
            </p:cNvSpPr>
            <p:nvPr/>
          </p:nvSpPr>
          <p:spPr bwMode="auto">
            <a:xfrm>
              <a:off x="7134223" y="4890562"/>
              <a:ext cx="10346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1600"/>
                <a:t>eat birthday cake.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986088" y="3548063"/>
            <a:ext cx="1428750" cy="1411287"/>
            <a:chOff x="5705772" y="4897212"/>
            <a:chExt cx="1428451" cy="1411513"/>
          </a:xfrm>
        </p:grpSpPr>
        <p:pic>
          <p:nvPicPr>
            <p:cNvPr id="13332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772" y="4897212"/>
              <a:ext cx="1428451" cy="14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34"/>
            <p:cNvSpPr>
              <a:spLocks noChangeArrowheads="1"/>
            </p:cNvSpPr>
            <p:nvPr/>
          </p:nvSpPr>
          <p:spPr bwMode="auto">
            <a:xfrm>
              <a:off x="6107743" y="5259894"/>
              <a:ext cx="715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2400" b="1"/>
                <a:t>and</a:t>
              </a:r>
              <a:endParaRPr lang="en-GB" altLang="en-US" sz="2400"/>
            </a:p>
          </p:txBody>
        </p:sp>
      </p:grpSp>
      <p:grpSp>
        <p:nvGrpSpPr>
          <p:cNvPr id="13326" name="Group 35"/>
          <p:cNvGrpSpPr>
            <a:grpSpLocks/>
          </p:cNvGrpSpPr>
          <p:nvPr/>
        </p:nvGrpSpPr>
        <p:grpSpPr bwMode="auto">
          <a:xfrm>
            <a:off x="4572000" y="1347788"/>
            <a:ext cx="1411288" cy="1395412"/>
            <a:chOff x="4547153" y="4689684"/>
            <a:chExt cx="1411512" cy="1394770"/>
          </a:xfrm>
        </p:grpSpPr>
        <p:pic>
          <p:nvPicPr>
            <p:cNvPr id="13330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55524" y="4681313"/>
              <a:ext cx="1394770" cy="1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Rectangle 37"/>
            <p:cNvSpPr>
              <a:spLocks noChangeArrowheads="1"/>
            </p:cNvSpPr>
            <p:nvPr/>
          </p:nvSpPr>
          <p:spPr bwMode="auto">
            <a:xfrm>
              <a:off x="4733904" y="4903537"/>
              <a:ext cx="109810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1600"/>
                <a:t>They worked really hard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875088" y="4841875"/>
            <a:ext cx="1393825" cy="1411288"/>
            <a:chOff x="6889701" y="4656599"/>
            <a:chExt cx="1394770" cy="141151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701" y="4656599"/>
              <a:ext cx="1394770" cy="1411512"/>
            </a:xfrm>
            <a:prstGeom prst="rect">
              <a:avLst/>
            </a:prstGeom>
          </p:spPr>
        </p:pic>
        <p:sp>
          <p:nvSpPr>
            <p:cNvPr id="13329" name="Rectangle 40"/>
            <p:cNvSpPr>
              <a:spLocks noChangeArrowheads="1"/>
            </p:cNvSpPr>
            <p:nvPr/>
          </p:nvSpPr>
          <p:spPr bwMode="auto">
            <a:xfrm>
              <a:off x="7134223" y="4890562"/>
              <a:ext cx="9310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US" altLang="en-US" sz="1600"/>
                <a:t>they won the prize.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0857 L -0.06771 -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926 L -0.14115 -0.091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1366 L 0.03888 -0.4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625 L -0.13768 -0.28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1412 L -0.43229 -0.3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1644 L 0.23854 -0.22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208 L 0.33247 -0.51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07 L 0.48854 -0.286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460625"/>
            <a:ext cx="5889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750" y="549275"/>
            <a:ext cx="8064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You are allowed to buy two things from the toy shop. Write a sentence to say which two things you want to buy, using 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/>
              <a:t> to join the different parts of your sentence.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638" y="1806575"/>
            <a:ext cx="245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6"/>
                </a:solidFill>
              </a:rPr>
              <a:t>I want to buy... </a:t>
            </a:r>
            <a:endParaRPr lang="en-US" altLang="en-US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770188"/>
            <a:ext cx="8223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876550"/>
            <a:ext cx="8032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1598613"/>
            <a:ext cx="9779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525588"/>
            <a:ext cx="754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6"/>
          <a:stretch>
            <a:fillRect/>
          </a:stretch>
        </p:blipFill>
        <p:spPr bwMode="auto">
          <a:xfrm>
            <a:off x="6011863" y="3078163"/>
            <a:ext cx="1519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685925"/>
            <a:ext cx="1057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024188"/>
            <a:ext cx="101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544638"/>
            <a:ext cx="88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04850" y="2554288"/>
            <a:ext cx="2636838" cy="2703512"/>
            <a:chOff x="5177047" y="2954819"/>
            <a:chExt cx="2637014" cy="2702687"/>
          </a:xfrm>
        </p:grpSpPr>
        <p:sp>
          <p:nvSpPr>
            <p:cNvPr id="19" name="Oval 18"/>
            <p:cNvSpPr/>
            <p:nvPr/>
          </p:nvSpPr>
          <p:spPr>
            <a:xfrm>
              <a:off x="5177047" y="2954819"/>
              <a:ext cx="2637014" cy="270268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9"/>
            <p:cNvSpPr>
              <a:spLocks noChangeArrowheads="1"/>
            </p:cNvSpPr>
            <p:nvPr/>
          </p:nvSpPr>
          <p:spPr bwMode="auto">
            <a:xfrm>
              <a:off x="5502913" y="3363653"/>
              <a:ext cx="1985282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How many </a:t>
              </a:r>
              <a:r>
                <a:rPr lang="en-GB" altLang="en-US" b="1">
                  <a:solidFill>
                    <a:schemeClr val="bg1"/>
                  </a:solidFill>
                </a:rPr>
                <a:t>different</a:t>
              </a:r>
              <a:r>
                <a:rPr lang="en-GB" altLang="en-US">
                  <a:solidFill>
                    <a:schemeClr val="bg1"/>
                  </a:solidFill>
                </a:rPr>
                <a:t> sentences can you write, saying </a:t>
              </a:r>
              <a:r>
                <a:rPr lang="en-GB" altLang="en-US" b="1">
                  <a:solidFill>
                    <a:schemeClr val="bg1"/>
                  </a:solidFill>
                </a:rPr>
                <a:t>two</a:t>
              </a:r>
              <a:r>
                <a:rPr lang="en-GB" altLang="en-US">
                  <a:solidFill>
                    <a:schemeClr val="bg1"/>
                  </a:solidFill>
                </a:rPr>
                <a:t> toys that you want to buy?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57213"/>
            <a:ext cx="8064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Can you help the witch to make her magic spell? Each spell can only use two ingredients from the witch’s cupboard. Write a sentence to say which two ingredients you would put into the witch’s cauldron, using the word </a:t>
            </a:r>
            <a:r>
              <a:rPr lang="en-GB" altLang="en-US" b="1" dirty="0">
                <a:solidFill>
                  <a:schemeClr val="accent6"/>
                </a:solidFill>
              </a:rPr>
              <a:t>and</a:t>
            </a:r>
            <a:r>
              <a:rPr lang="en-GB" altLang="en-US" dirty="0"/>
              <a:t> to join the different parts of your sentence.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b="58910"/>
          <a:stretch>
            <a:fillRect/>
          </a:stretch>
        </p:blipFill>
        <p:spPr bwMode="auto">
          <a:xfrm>
            <a:off x="641350" y="2809875"/>
            <a:ext cx="52911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5"/>
          <a:stretch>
            <a:fillRect/>
          </a:stretch>
        </p:blipFill>
        <p:spPr bwMode="auto">
          <a:xfrm>
            <a:off x="923925" y="4697413"/>
            <a:ext cx="23828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9488" y="4652963"/>
            <a:ext cx="14938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6"/>
                </a:solidFill>
              </a:rPr>
              <a:t>I put in…</a:t>
            </a:r>
            <a:endParaRPr lang="en-US" altLang="en-US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536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192338"/>
            <a:ext cx="1044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189163"/>
            <a:ext cx="10128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16150"/>
            <a:ext cx="1184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546350"/>
            <a:ext cx="11636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435350"/>
            <a:ext cx="11239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509963"/>
            <a:ext cx="1193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89250"/>
            <a:ext cx="17319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3"/>
          <a:stretch>
            <a:fillRect/>
          </a:stretch>
        </p:blipFill>
        <p:spPr bwMode="auto">
          <a:xfrm>
            <a:off x="6681788" y="1609725"/>
            <a:ext cx="20097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440363" y="3451225"/>
            <a:ext cx="2636837" cy="2701925"/>
            <a:chOff x="5177047" y="2954819"/>
            <a:chExt cx="2637014" cy="2702687"/>
          </a:xfrm>
        </p:grpSpPr>
        <p:sp>
          <p:nvSpPr>
            <p:cNvPr id="19" name="Oval 18"/>
            <p:cNvSpPr/>
            <p:nvPr/>
          </p:nvSpPr>
          <p:spPr>
            <a:xfrm>
              <a:off x="5177047" y="2954819"/>
              <a:ext cx="2637014" cy="270268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6" name="Rectangle 19"/>
            <p:cNvSpPr>
              <a:spLocks noChangeArrowheads="1"/>
            </p:cNvSpPr>
            <p:nvPr/>
          </p:nvSpPr>
          <p:spPr bwMode="auto">
            <a:xfrm>
              <a:off x="5502913" y="3290499"/>
              <a:ext cx="1985282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How many </a:t>
              </a:r>
              <a:r>
                <a:rPr lang="en-GB" altLang="en-US" b="1">
                  <a:solidFill>
                    <a:schemeClr val="bg1"/>
                  </a:solidFill>
                </a:rPr>
                <a:t>different</a:t>
              </a:r>
              <a:r>
                <a:rPr lang="en-GB" altLang="en-US">
                  <a:solidFill>
                    <a:schemeClr val="bg1"/>
                  </a:solidFill>
                </a:rPr>
                <a:t> sentences can you write, saying </a:t>
              </a:r>
              <a:r>
                <a:rPr lang="en-GB" altLang="en-US" b="1">
                  <a:solidFill>
                    <a:schemeClr val="bg1"/>
                  </a:solidFill>
                </a:rPr>
                <a:t>two</a:t>
              </a:r>
              <a:r>
                <a:rPr lang="en-GB" altLang="en-US">
                  <a:solidFill>
                    <a:schemeClr val="bg1"/>
                  </a:solidFill>
                </a:rPr>
                <a:t> things that you would put in the cauldron?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49275"/>
            <a:ext cx="8064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You are allowed to buy two things from the fruit and vegetable shop. Write a sentence to say which two fruits or vegetables you will buy, using the word </a:t>
            </a:r>
            <a:r>
              <a:rPr lang="en-GB" altLang="en-US" b="1" dirty="0">
                <a:solidFill>
                  <a:schemeClr val="accent6"/>
                </a:solidFill>
              </a:rPr>
              <a:t>and </a:t>
            </a:r>
            <a:r>
              <a:rPr lang="en-GB" altLang="en-US" dirty="0"/>
              <a:t>to join the different parts of your sentence.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2108200"/>
            <a:ext cx="520065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59488" y="1730375"/>
            <a:ext cx="18049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6"/>
                </a:solidFill>
              </a:rPr>
              <a:t>I will buy…</a:t>
            </a:r>
            <a:endParaRPr lang="en-US" altLang="en-US" sz="2400" b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27638" y="2667000"/>
            <a:ext cx="2636837" cy="2701925"/>
            <a:chOff x="5177047" y="2954819"/>
            <a:chExt cx="2637014" cy="2702687"/>
          </a:xfrm>
        </p:grpSpPr>
        <p:sp>
          <p:nvSpPr>
            <p:cNvPr id="9" name="Oval 8"/>
            <p:cNvSpPr/>
            <p:nvPr/>
          </p:nvSpPr>
          <p:spPr>
            <a:xfrm>
              <a:off x="5177047" y="2954819"/>
              <a:ext cx="2637014" cy="2702687"/>
            </a:xfrm>
            <a:prstGeom prst="ellipse">
              <a:avLst/>
            </a:prstGeom>
            <a:solidFill>
              <a:srgbClr val="00A7E6"/>
            </a:solidFill>
            <a:ln w="28575">
              <a:solidFill>
                <a:srgbClr val="AFD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5502913" y="3429000"/>
              <a:ext cx="1985282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How many </a:t>
              </a:r>
              <a:r>
                <a:rPr lang="en-GB" altLang="en-US" b="1">
                  <a:solidFill>
                    <a:schemeClr val="bg1"/>
                  </a:solidFill>
                </a:rPr>
                <a:t>different</a:t>
              </a:r>
              <a:r>
                <a:rPr lang="en-GB" altLang="en-US">
                  <a:solidFill>
                    <a:schemeClr val="bg1"/>
                  </a:solidFill>
                </a:rPr>
                <a:t> sentences can you write, saying </a:t>
              </a:r>
              <a:r>
                <a:rPr lang="en-GB" altLang="en-US" b="1">
                  <a:solidFill>
                    <a:schemeClr val="bg1"/>
                  </a:solidFill>
                </a:rPr>
                <a:t>two</a:t>
              </a:r>
              <a:r>
                <a:rPr lang="en-GB" altLang="en-US">
                  <a:solidFill>
                    <a:schemeClr val="bg1"/>
                  </a:solidFill>
                </a:rPr>
                <a:t> things that you will buy?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687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Twinkl SemiBold</vt:lpstr>
      <vt:lpstr>Twinkl</vt:lpstr>
      <vt:lpstr>MS PGothic</vt:lpstr>
      <vt:lpstr>Sassoon Infant Rg</vt:lpstr>
      <vt:lpstr>Office Theme</vt:lpstr>
      <vt:lpstr>Chart</vt:lpstr>
      <vt:lpstr>PowerPoint Presentation</vt:lpstr>
      <vt:lpstr>Notes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Bracken Devlin</dc:creator>
  <cp:lastModifiedBy>Mrs Motty</cp:lastModifiedBy>
  <cp:revision>18</cp:revision>
  <dcterms:created xsi:type="dcterms:W3CDTF">2017-08-21T15:18:20Z</dcterms:created>
  <dcterms:modified xsi:type="dcterms:W3CDTF">2020-04-17T13:55:15Z</dcterms:modified>
</cp:coreProperties>
</file>