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3"/>
  </p:handoutMasterIdLst>
  <p:sldIdLst>
    <p:sldId id="256" r:id="rId2"/>
    <p:sldId id="257" r:id="rId3"/>
    <p:sldId id="258" r:id="rId4"/>
    <p:sldId id="259" r:id="rId5"/>
    <p:sldId id="260" r:id="rId6"/>
    <p:sldId id="262" r:id="rId7"/>
    <p:sldId id="266" r:id="rId8"/>
    <p:sldId id="261" r:id="rId9"/>
    <p:sldId id="263" r:id="rId10"/>
    <p:sldId id="264" r:id="rId11"/>
    <p:sldId id="265" r:id="rId1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70BFEE9B-4EB5-4958-A802-50A8AA1C9848}" type="datetimeFigureOut">
              <a:rPr lang="en-GB" smtClean="0"/>
              <a:t>13/11/2025</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5D93A7FC-01F3-4073-BA62-78EF5A7C8DEE}" type="slidenum">
              <a:rPr lang="en-GB" smtClean="0"/>
              <a:t>‹#›</a:t>
            </a:fld>
            <a:endParaRPr lang="en-GB"/>
          </a:p>
        </p:txBody>
      </p:sp>
    </p:spTree>
    <p:extLst>
      <p:ext uri="{BB962C8B-B14F-4D97-AF65-F5344CB8AC3E}">
        <p14:creationId xmlns:p14="http://schemas.microsoft.com/office/powerpoint/2010/main" val="280152145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61228BF-22B2-4FC4-B675-9138F59763DB}" type="datetimeFigureOut">
              <a:rPr lang="en-GB" smtClean="0"/>
              <a:t>13/11/2025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555891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1228BF-22B2-4FC4-B675-9138F59763DB}" type="datetimeFigureOut">
              <a:rPr lang="en-GB" smtClean="0"/>
              <a:t>13/11/2025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3834282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1228BF-22B2-4FC4-B675-9138F59763DB}" type="datetimeFigureOut">
              <a:rPr lang="en-GB" smtClean="0"/>
              <a:t>13/11/2025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3317701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61228BF-22B2-4FC4-B675-9138F59763DB}" type="datetimeFigureOut">
              <a:rPr lang="en-GB" smtClean="0"/>
              <a:t>13/11/2025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2789624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61228BF-22B2-4FC4-B675-9138F59763DB}" type="datetimeFigureOut">
              <a:rPr lang="en-GB" smtClean="0"/>
              <a:t>13/11/2025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2388827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61228BF-22B2-4FC4-B675-9138F59763DB}" type="datetimeFigureOut">
              <a:rPr lang="en-GB" smtClean="0"/>
              <a:t>13/11/2025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360916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61228BF-22B2-4FC4-B675-9138F59763DB}" type="datetimeFigureOut">
              <a:rPr lang="en-GB" smtClean="0"/>
              <a:t>13/11/2025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70128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61228BF-22B2-4FC4-B675-9138F59763DB}" type="datetimeFigureOut">
              <a:rPr lang="en-GB" smtClean="0"/>
              <a:t>13/11/2025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20010645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1228BF-22B2-4FC4-B675-9138F59763DB}" type="datetimeFigureOut">
              <a:rPr lang="en-GB" smtClean="0"/>
              <a:t>13/11/2025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1743209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1228BF-22B2-4FC4-B675-9138F59763DB}" type="datetimeFigureOut">
              <a:rPr lang="en-GB" smtClean="0"/>
              <a:t>13/11/2025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27175596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1228BF-22B2-4FC4-B675-9138F59763DB}" type="datetimeFigureOut">
              <a:rPr lang="en-GB" smtClean="0"/>
              <a:t>13/11/2025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628AA3B-F1B4-42DF-8D72-DDBD69AFEF79}" type="slidenum">
              <a:rPr lang="en-GB" smtClean="0"/>
              <a:t>‹#›</a:t>
            </a:fld>
            <a:endParaRPr lang="en-GB"/>
          </a:p>
        </p:txBody>
      </p:sp>
    </p:spTree>
    <p:extLst>
      <p:ext uri="{BB962C8B-B14F-4D97-AF65-F5344CB8AC3E}">
        <p14:creationId xmlns:p14="http://schemas.microsoft.com/office/powerpoint/2010/main" val="3881589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1228BF-22B2-4FC4-B675-9138F59763DB}" type="datetimeFigureOut">
              <a:rPr lang="en-GB" smtClean="0"/>
              <a:t>13/11/2025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28AA3B-F1B4-42DF-8D72-DDBD69AFEF79}" type="slidenum">
              <a:rPr lang="en-GB" smtClean="0"/>
              <a:t>‹#›</a:t>
            </a:fld>
            <a:endParaRPr lang="en-GB"/>
          </a:p>
        </p:txBody>
      </p:sp>
    </p:spTree>
    <p:extLst>
      <p:ext uri="{BB962C8B-B14F-4D97-AF65-F5344CB8AC3E}">
        <p14:creationId xmlns:p14="http://schemas.microsoft.com/office/powerpoint/2010/main" val="10209104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admin@queensgate.stockport"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www.stockport.gov.uk/sendlocaloffe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queensgate.stockport.sch.uk/" TargetMode="External"/><Relationship Id="rId2" Type="http://schemas.openxmlformats.org/officeDocument/2006/relationships/hyperlink" Target="https://www.stockport.gov.uk/topic/nursery-and-school-admissions"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1710" y="163124"/>
            <a:ext cx="7772400" cy="1470025"/>
          </a:xfrm>
        </p:spPr>
        <p:txBody>
          <a:bodyPr>
            <a:normAutofit/>
          </a:bodyPr>
          <a:lstStyle/>
          <a:p>
            <a:r>
              <a:rPr lang="en-GB" sz="3200" b="1" dirty="0"/>
              <a:t>Queensgate Primary School </a:t>
            </a:r>
            <a:br>
              <a:rPr lang="en-GB" sz="3200" b="1" dirty="0"/>
            </a:br>
            <a:r>
              <a:rPr lang="en-GB" sz="3200" b="1" dirty="0"/>
              <a:t>SEND Information Report 2025-26</a:t>
            </a:r>
          </a:p>
        </p:txBody>
      </p:sp>
      <p:sp>
        <p:nvSpPr>
          <p:cNvPr id="4" name="Rounded Rectangle 3"/>
          <p:cNvSpPr/>
          <p:nvPr/>
        </p:nvSpPr>
        <p:spPr>
          <a:xfrm>
            <a:off x="1547664" y="2132856"/>
            <a:ext cx="6048672" cy="17281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1600" dirty="0">
                <a:solidFill>
                  <a:schemeClr val="tx1"/>
                </a:solidFill>
              </a:rPr>
              <a:t>As part of the Children and Families Bill (2014) schools are required to publish a document setting out the services they offer for children and young people with special educational needs. </a:t>
            </a:r>
          </a:p>
          <a:p>
            <a:r>
              <a:rPr lang="en-GB" sz="1600" dirty="0">
                <a:solidFill>
                  <a:schemeClr val="tx1"/>
                </a:solidFill>
              </a:rPr>
              <a:t>We appreciate any questions or comments you may have that will contribute to this document and to our provision for children with needs. </a:t>
            </a:r>
          </a:p>
        </p:txBody>
      </p:sp>
      <p:sp>
        <p:nvSpPr>
          <p:cNvPr id="5" name="Rounded Rectangle 4"/>
          <p:cNvSpPr/>
          <p:nvPr/>
        </p:nvSpPr>
        <p:spPr>
          <a:xfrm>
            <a:off x="653464" y="4653136"/>
            <a:ext cx="3846528" cy="158417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600" b="1" dirty="0">
                <a:solidFill>
                  <a:schemeClr val="tx1"/>
                </a:solidFill>
              </a:rPr>
              <a:t>Key SEND contacts</a:t>
            </a:r>
          </a:p>
          <a:p>
            <a:pPr algn="ctr"/>
            <a:endParaRPr lang="en-GB" sz="1600" b="1" dirty="0">
              <a:solidFill>
                <a:schemeClr val="tx1"/>
              </a:solidFill>
            </a:endParaRPr>
          </a:p>
          <a:p>
            <a:pPr algn="ctr"/>
            <a:r>
              <a:rPr lang="en-GB" sz="1600" b="1" dirty="0">
                <a:solidFill>
                  <a:schemeClr val="tx1"/>
                </a:solidFill>
              </a:rPr>
              <a:t>Inclusion Manager/ SENCO</a:t>
            </a:r>
            <a:r>
              <a:rPr lang="en-GB" sz="1600" dirty="0">
                <a:solidFill>
                  <a:schemeClr val="tx1"/>
                </a:solidFill>
              </a:rPr>
              <a:t>: Mrs K Rayner</a:t>
            </a:r>
          </a:p>
          <a:p>
            <a:pPr algn="ctr"/>
            <a:r>
              <a:rPr lang="en-GB" sz="1600" b="1" dirty="0">
                <a:solidFill>
                  <a:schemeClr val="tx1"/>
                </a:solidFill>
              </a:rPr>
              <a:t>SEND SUPPORT SENCO: </a:t>
            </a:r>
            <a:r>
              <a:rPr lang="en-GB" sz="1600" dirty="0">
                <a:solidFill>
                  <a:schemeClr val="tx1"/>
                </a:solidFill>
              </a:rPr>
              <a:t>Mrs A Clough</a:t>
            </a:r>
          </a:p>
          <a:p>
            <a:pPr algn="ctr"/>
            <a:r>
              <a:rPr lang="en-GB" sz="1600" b="1" dirty="0">
                <a:solidFill>
                  <a:schemeClr val="tx1"/>
                </a:solidFill>
              </a:rPr>
              <a:t>SEND Governor</a:t>
            </a:r>
            <a:r>
              <a:rPr lang="en-GB" sz="1600" dirty="0">
                <a:solidFill>
                  <a:schemeClr val="tx1"/>
                </a:solidFill>
              </a:rPr>
              <a:t>: Mrs J Thomas</a:t>
            </a:r>
          </a:p>
        </p:txBody>
      </p:sp>
      <p:pic>
        <p:nvPicPr>
          <p:cNvPr id="6" name="image1.jpeg"/>
          <p:cNvPicPr/>
          <p:nvPr/>
        </p:nvPicPr>
        <p:blipFill>
          <a:blip r:embed="rId2" cstate="print"/>
          <a:stretch>
            <a:fillRect/>
          </a:stretch>
        </p:blipFill>
        <p:spPr>
          <a:xfrm>
            <a:off x="7740352" y="394081"/>
            <a:ext cx="815469" cy="1008112"/>
          </a:xfrm>
          <a:prstGeom prst="rect">
            <a:avLst/>
          </a:prstGeom>
        </p:spPr>
      </p:pic>
      <p:pic>
        <p:nvPicPr>
          <p:cNvPr id="7" name="image1.jpeg"/>
          <p:cNvPicPr/>
          <p:nvPr/>
        </p:nvPicPr>
        <p:blipFill>
          <a:blip r:embed="rId2" cstate="print"/>
          <a:stretch>
            <a:fillRect/>
          </a:stretch>
        </p:blipFill>
        <p:spPr>
          <a:xfrm>
            <a:off x="516171" y="476672"/>
            <a:ext cx="815469" cy="1008112"/>
          </a:xfrm>
          <a:prstGeom prst="rect">
            <a:avLst/>
          </a:prstGeom>
        </p:spPr>
      </p:pic>
      <p:sp>
        <p:nvSpPr>
          <p:cNvPr id="8" name="Rounded Rectangle 7"/>
          <p:cNvSpPr/>
          <p:nvPr/>
        </p:nvSpPr>
        <p:spPr>
          <a:xfrm>
            <a:off x="4709293" y="4668139"/>
            <a:ext cx="3846528" cy="158417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en-GB" sz="1600" b="1" dirty="0">
                <a:solidFill>
                  <a:schemeClr val="tx1"/>
                </a:solidFill>
              </a:rPr>
              <a:t>Contact details</a:t>
            </a:r>
            <a:r>
              <a:rPr lang="en-GB" sz="1600" dirty="0">
                <a:solidFill>
                  <a:schemeClr val="tx1"/>
                </a:solidFill>
              </a:rPr>
              <a:t>:</a:t>
            </a:r>
          </a:p>
          <a:p>
            <a:pPr algn="ctr"/>
            <a:r>
              <a:rPr lang="en-GB" sz="1600" dirty="0">
                <a:solidFill>
                  <a:schemeClr val="tx1"/>
                </a:solidFill>
              </a:rPr>
              <a:t>Email: </a:t>
            </a:r>
            <a:r>
              <a:rPr lang="en-GB" sz="1600" b="1" dirty="0" err="1">
                <a:solidFill>
                  <a:schemeClr val="tx1"/>
                </a:solidFill>
                <a:hlinkClick r:id="rId3">
                  <a:extLst>
                    <a:ext uri="{A12FA001-AC4F-418D-AE19-62706E023703}">
                      <ahyp:hlinkClr xmlns:ahyp="http://schemas.microsoft.com/office/drawing/2018/hyperlinkcolor" val="tx"/>
                    </a:ext>
                  </a:extLst>
                </a:hlinkClick>
              </a:rPr>
              <a:t>admin@queensgate.stockport</a:t>
            </a:r>
            <a:r>
              <a:rPr lang="en-GB" sz="1600" b="1" dirty="0">
                <a:solidFill>
                  <a:schemeClr val="tx1"/>
                </a:solidFill>
              </a:rPr>
              <a:t>.</a:t>
            </a:r>
          </a:p>
          <a:p>
            <a:pPr algn="ctr"/>
            <a:r>
              <a:rPr lang="en-GB" sz="1600" b="1" dirty="0">
                <a:solidFill>
                  <a:schemeClr val="tx1"/>
                </a:solidFill>
              </a:rPr>
              <a:t>sch.uk</a:t>
            </a:r>
          </a:p>
          <a:p>
            <a:pPr algn="ctr"/>
            <a:r>
              <a:rPr lang="en-GB" sz="1600" dirty="0">
                <a:solidFill>
                  <a:schemeClr val="tx1"/>
                </a:solidFill>
              </a:rPr>
              <a:t>Telephone: 0161 439 3330</a:t>
            </a:r>
          </a:p>
        </p:txBody>
      </p:sp>
    </p:spTree>
    <p:extLst>
      <p:ext uri="{BB962C8B-B14F-4D97-AF65-F5344CB8AC3E}">
        <p14:creationId xmlns:p14="http://schemas.microsoft.com/office/powerpoint/2010/main" val="74577633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6056" y="332656"/>
            <a:ext cx="8064896" cy="252028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Evaluating the effectiveness of provision</a:t>
            </a:r>
          </a:p>
          <a:p>
            <a:r>
              <a:rPr lang="en-GB" sz="1400" dirty="0">
                <a:solidFill>
                  <a:schemeClr val="tx1"/>
                </a:solidFill>
              </a:rPr>
              <a:t>If parents have any concerns or questions we ask that they speak to their child’s class teacher or the </a:t>
            </a:r>
            <a:r>
              <a:rPr lang="en-GB" sz="1400" dirty="0" err="1">
                <a:solidFill>
                  <a:schemeClr val="tx1"/>
                </a:solidFill>
              </a:rPr>
              <a:t>SENCo</a:t>
            </a:r>
            <a:r>
              <a:rPr lang="en-GB" sz="1400" dirty="0">
                <a:solidFill>
                  <a:schemeClr val="tx1"/>
                </a:solidFill>
              </a:rPr>
              <a:t>. We can usually resolve any issues at this point. Parents can also speak to the Headteacher, Mrs Hitchcock or Mrs Lee. If there are still concerns then our Complaints Policy is available on the school website. </a:t>
            </a:r>
          </a:p>
          <a:p>
            <a:endParaRPr lang="en-GB" sz="1400" dirty="0">
              <a:solidFill>
                <a:schemeClr val="tx1"/>
              </a:solidFill>
            </a:endParaRPr>
          </a:p>
          <a:p>
            <a:r>
              <a:rPr lang="en-GB" sz="1400" dirty="0">
                <a:solidFill>
                  <a:schemeClr val="tx1"/>
                </a:solidFill>
              </a:rPr>
              <a:t>We have regular Parent Partnership Meetings in which we focus on areas of school improvement, including our SEND provision. </a:t>
            </a:r>
          </a:p>
          <a:p>
            <a:endParaRPr lang="en-GB" sz="1400" dirty="0">
              <a:solidFill>
                <a:schemeClr val="tx1"/>
              </a:solidFill>
            </a:endParaRPr>
          </a:p>
          <a:p>
            <a:r>
              <a:rPr lang="en-GB" sz="1400" dirty="0">
                <a:solidFill>
                  <a:schemeClr val="tx1"/>
                </a:solidFill>
              </a:rPr>
              <a:t>Parents are invited to complete an Annual Parental questionnaire and this provides the school leadership team and governors with valuable feedback. </a:t>
            </a:r>
          </a:p>
          <a:p>
            <a:endParaRPr lang="en-GB" sz="1600" dirty="0">
              <a:solidFill>
                <a:schemeClr val="tx1"/>
              </a:solidFill>
            </a:endParaRPr>
          </a:p>
        </p:txBody>
      </p:sp>
      <p:sp>
        <p:nvSpPr>
          <p:cNvPr id="3" name="Rounded Rectangle 2"/>
          <p:cNvSpPr/>
          <p:nvPr/>
        </p:nvSpPr>
        <p:spPr>
          <a:xfrm>
            <a:off x="520227" y="3284984"/>
            <a:ext cx="8064896" cy="324036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How do we work with our parents?</a:t>
            </a:r>
          </a:p>
          <a:p>
            <a:r>
              <a:rPr lang="en-GB" sz="1400" dirty="0">
                <a:solidFill>
                  <a:schemeClr val="tx1"/>
                </a:solidFill>
              </a:rPr>
              <a:t>We know that working with children is a team effort. We have an open door policy and we welcome discussions with our parents. </a:t>
            </a:r>
          </a:p>
          <a:p>
            <a:endParaRPr lang="en-GB" sz="1400" dirty="0">
              <a:solidFill>
                <a:schemeClr val="tx1"/>
              </a:solidFill>
            </a:endParaRPr>
          </a:p>
          <a:p>
            <a:r>
              <a:rPr lang="en-GB" sz="1400" dirty="0">
                <a:solidFill>
                  <a:schemeClr val="tx1"/>
                </a:solidFill>
              </a:rPr>
              <a:t>For our children with SEND, parents are invited in to meet termly with their class teacher at a review meeting and this is a great opportunity to discuss progress and concerns. At these meetings we also gather the children’s feelings about their progress and if anything else might help them. We also use this as an opportunity to celebrate their achievements with the child. If any agencies are involved with your child they would also be invited to these meetings. At these meetings we focus on 4 key questions: </a:t>
            </a:r>
          </a:p>
          <a:p>
            <a:r>
              <a:rPr lang="en-GB" sz="1400" b="1" dirty="0">
                <a:solidFill>
                  <a:srgbClr val="FF0000"/>
                </a:solidFill>
              </a:rPr>
              <a:t>	</a:t>
            </a:r>
            <a:r>
              <a:rPr lang="en-GB" sz="1400" b="1" dirty="0">
                <a:solidFill>
                  <a:schemeClr val="tx1"/>
                </a:solidFill>
              </a:rPr>
              <a:t>What is working well? 		What is still tricky? </a:t>
            </a:r>
          </a:p>
          <a:p>
            <a:r>
              <a:rPr lang="en-GB" sz="1400" b="1" dirty="0">
                <a:solidFill>
                  <a:schemeClr val="tx1"/>
                </a:solidFill>
              </a:rPr>
              <a:t>	What are the next steps? 	How will we do it? </a:t>
            </a:r>
          </a:p>
          <a:p>
            <a:r>
              <a:rPr lang="en-GB" sz="1400" dirty="0">
                <a:solidFill>
                  <a:schemeClr val="tx1"/>
                </a:solidFill>
              </a:rPr>
              <a:t>This enables us to co-produce the child’s Support Plan/ Support Plan with all key adults involved. The class teacher will then write up the plan and send a copy to parents.</a:t>
            </a:r>
          </a:p>
          <a:p>
            <a:pPr algn="ctr"/>
            <a:r>
              <a:rPr lang="en-GB" sz="800" dirty="0">
                <a:solidFill>
                  <a:schemeClr val="tx1"/>
                </a:solidFill>
              </a:rPr>
              <a:t> </a:t>
            </a:r>
            <a:endParaRPr lang="en-GB" sz="800" b="1" dirty="0">
              <a:solidFill>
                <a:schemeClr val="tx1"/>
              </a:solidFill>
            </a:endParaRPr>
          </a:p>
        </p:txBody>
      </p:sp>
    </p:spTree>
    <p:extLst>
      <p:ext uri="{BB962C8B-B14F-4D97-AF65-F5344CB8AC3E}">
        <p14:creationId xmlns:p14="http://schemas.microsoft.com/office/powerpoint/2010/main" val="863349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552" y="620688"/>
            <a:ext cx="8064896" cy="57606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Are there other services supporting my child that the school liaises with?</a:t>
            </a:r>
          </a:p>
          <a:p>
            <a:pPr algn="ctr"/>
            <a:endParaRPr lang="en-GB" sz="800" b="1" dirty="0">
              <a:solidFill>
                <a:schemeClr val="tx1"/>
              </a:solidFill>
            </a:endParaRPr>
          </a:p>
          <a:p>
            <a:r>
              <a:rPr lang="en-GB" sz="1400" dirty="0">
                <a:solidFill>
                  <a:schemeClr val="tx1"/>
                </a:solidFill>
              </a:rPr>
              <a:t>There are a number of agencies who work regularly with us at Queensgate. We call on these agencies when a need has been identified. These agencies are only contacted with parents’ permission. </a:t>
            </a:r>
          </a:p>
          <a:p>
            <a:endParaRPr lang="en-GB" sz="1400" dirty="0">
              <a:solidFill>
                <a:schemeClr val="tx1"/>
              </a:solidFill>
            </a:endParaRPr>
          </a:p>
          <a:p>
            <a:r>
              <a:rPr lang="en-GB" sz="1400" dirty="0">
                <a:solidFill>
                  <a:schemeClr val="tx1"/>
                </a:solidFill>
              </a:rPr>
              <a:t>These include: </a:t>
            </a:r>
          </a:p>
          <a:p>
            <a:r>
              <a:rPr lang="en-GB" sz="1400" dirty="0">
                <a:solidFill>
                  <a:schemeClr val="tx1"/>
                </a:solidFill>
              </a:rPr>
              <a:t>Educational Psychologist (E.P.) 		Stockport Inclusion Team</a:t>
            </a:r>
          </a:p>
          <a:p>
            <a:r>
              <a:rPr lang="en-GB" sz="1400" dirty="0">
                <a:solidFill>
                  <a:schemeClr val="tx1"/>
                </a:solidFill>
              </a:rPr>
              <a:t>Autism Team			Speech and Language Therapist (</a:t>
            </a:r>
            <a:r>
              <a:rPr lang="en-GB" sz="1400" dirty="0" err="1">
                <a:solidFill>
                  <a:schemeClr val="tx1"/>
                </a:solidFill>
              </a:rPr>
              <a:t>SaLT</a:t>
            </a:r>
            <a:r>
              <a:rPr lang="en-GB" sz="1400" dirty="0">
                <a:solidFill>
                  <a:schemeClr val="tx1"/>
                </a:solidFill>
              </a:rPr>
              <a:t>) Physiotherapy 			Occupational Therapy (O.T.) 	</a:t>
            </a:r>
          </a:p>
          <a:p>
            <a:r>
              <a:rPr lang="en-GB" sz="1400" dirty="0">
                <a:solidFill>
                  <a:schemeClr val="tx1"/>
                </a:solidFill>
              </a:rPr>
              <a:t>School Nurse 			Vision and hearing support service</a:t>
            </a:r>
          </a:p>
          <a:p>
            <a:r>
              <a:rPr lang="en-GB" sz="1400" dirty="0">
                <a:solidFill>
                  <a:schemeClr val="tx1"/>
                </a:solidFill>
              </a:rPr>
              <a:t>Family Help Team			Social Services </a:t>
            </a:r>
          </a:p>
          <a:p>
            <a:r>
              <a:rPr lang="en-GB" sz="1400" dirty="0">
                <a:solidFill>
                  <a:schemeClr val="tx1"/>
                </a:solidFill>
              </a:rPr>
              <a:t>Primary Jigsaw			CAMHS (Child and adult mental </a:t>
            </a:r>
            <a:r>
              <a:rPr lang="en-GB" sz="1400">
                <a:solidFill>
                  <a:schemeClr val="tx1"/>
                </a:solidFill>
              </a:rPr>
              <a:t>health services)</a:t>
            </a:r>
            <a:endParaRPr lang="en-GB" sz="1400" dirty="0">
              <a:solidFill>
                <a:schemeClr val="tx1"/>
              </a:solidFill>
            </a:endParaRPr>
          </a:p>
          <a:p>
            <a:r>
              <a:rPr lang="en-GB" sz="1400" dirty="0">
                <a:solidFill>
                  <a:schemeClr val="tx1"/>
                </a:solidFill>
              </a:rPr>
              <a:t>Education Welfare Service</a:t>
            </a:r>
          </a:p>
          <a:p>
            <a:endParaRPr lang="en-GB" sz="1400" dirty="0">
              <a:solidFill>
                <a:schemeClr val="tx1"/>
              </a:solidFill>
            </a:endParaRPr>
          </a:p>
          <a:p>
            <a:r>
              <a:rPr lang="en-GB" sz="1400" dirty="0">
                <a:solidFill>
                  <a:schemeClr val="tx1"/>
                </a:solidFill>
              </a:rPr>
              <a:t>These agencies work in different ways, at different times, depending on the needs of the child – this may involve staff training, meeting with parents or working 1-1 with a child. In addition to this, Mrs Hitchcock also meets with agencies who form a Team Around the School. This involves a linked Family Help co-ordinator, school nurse, education welfare office and a social worker. Parents have always given permission for issues to be discussed at these meetings, and this then helps school to sign post parents for further support. </a:t>
            </a:r>
          </a:p>
          <a:p>
            <a:endParaRPr lang="en-GB" sz="1400" dirty="0">
              <a:solidFill>
                <a:schemeClr val="tx1"/>
              </a:solidFill>
            </a:endParaRPr>
          </a:p>
          <a:p>
            <a:r>
              <a:rPr lang="en-GB" sz="1400" dirty="0">
                <a:solidFill>
                  <a:schemeClr val="tx1"/>
                </a:solidFill>
              </a:rPr>
              <a:t>For more information, and for contact details, parents may wish to access </a:t>
            </a:r>
            <a:r>
              <a:rPr lang="en-GB" sz="1400" dirty="0">
                <a:solidFill>
                  <a:schemeClr val="tx1"/>
                </a:solidFill>
                <a:hlinkClick r:id="rId2"/>
              </a:rPr>
              <a:t>Stockport’s Local Offer</a:t>
            </a:r>
            <a:r>
              <a:rPr lang="en-GB" sz="1400" dirty="0">
                <a:solidFill>
                  <a:schemeClr val="tx1"/>
                </a:solidFill>
              </a:rPr>
              <a:t> for SEND children. </a:t>
            </a:r>
          </a:p>
        </p:txBody>
      </p:sp>
    </p:spTree>
    <p:extLst>
      <p:ext uri="{BB962C8B-B14F-4D97-AF65-F5344CB8AC3E}">
        <p14:creationId xmlns:p14="http://schemas.microsoft.com/office/powerpoint/2010/main" val="273126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539552" y="476672"/>
            <a:ext cx="8064896" cy="252028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A Definition of Special Educational Needs </a:t>
            </a:r>
          </a:p>
          <a:p>
            <a:pPr algn="ctr"/>
            <a:endParaRPr lang="en-GB" sz="800" b="1" dirty="0">
              <a:solidFill>
                <a:schemeClr val="tx1"/>
              </a:solidFill>
            </a:endParaRPr>
          </a:p>
          <a:p>
            <a:r>
              <a:rPr lang="en-GB" sz="1400" dirty="0">
                <a:solidFill>
                  <a:schemeClr val="tx1"/>
                </a:solidFill>
              </a:rPr>
              <a:t>A child of compulsory school age or a young person has a learning difficulty or disability if he or she has a significantly greater difficulty in learning than the majority of others of the same age, or - has a disability which prevents or hinders him or her from making use of educational facilities of a kind generally provided for others of the same age in mainstream schools or mainstream post-16 institutions. </a:t>
            </a:r>
          </a:p>
          <a:p>
            <a:endParaRPr lang="en-GB" sz="1400" dirty="0">
              <a:solidFill>
                <a:schemeClr val="tx1"/>
              </a:solidFill>
            </a:endParaRPr>
          </a:p>
          <a:p>
            <a:r>
              <a:rPr lang="en-GB" sz="1400" dirty="0">
                <a:solidFill>
                  <a:schemeClr val="tx1"/>
                </a:solidFill>
              </a:rPr>
              <a:t>A child under compulsory school age has special educational needs if he or she is likely to fall within the definition in the paragraph above when they reach compulsory school age or would do so if special educational provision was not made for them (Section 20 Children and Families Act 2014). </a:t>
            </a:r>
          </a:p>
        </p:txBody>
      </p:sp>
      <p:sp>
        <p:nvSpPr>
          <p:cNvPr id="4" name="Rounded Rectangle 3"/>
          <p:cNvSpPr/>
          <p:nvPr/>
        </p:nvSpPr>
        <p:spPr>
          <a:xfrm>
            <a:off x="539552" y="3356992"/>
            <a:ext cx="8064896" cy="266429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Admissions</a:t>
            </a:r>
            <a:r>
              <a:rPr lang="en-GB" sz="1600" dirty="0">
                <a:solidFill>
                  <a:schemeClr val="tx1"/>
                </a:solidFill>
              </a:rPr>
              <a:t> </a:t>
            </a:r>
          </a:p>
          <a:p>
            <a:pPr algn="ctr"/>
            <a:endParaRPr lang="en-GB" sz="800" dirty="0">
              <a:solidFill>
                <a:schemeClr val="tx1"/>
              </a:solidFill>
            </a:endParaRPr>
          </a:p>
          <a:p>
            <a:r>
              <a:rPr lang="en-GB" sz="1400" dirty="0">
                <a:solidFill>
                  <a:schemeClr val="tx1"/>
                </a:solidFill>
              </a:rPr>
              <a:t>Our admissions process is managed by Stockport MBC.  All applications are made online and you can find further details </a:t>
            </a:r>
            <a:r>
              <a:rPr lang="en-GB" sz="1400" dirty="0">
                <a:solidFill>
                  <a:schemeClr val="tx1"/>
                </a:solidFill>
                <a:hlinkClick r:id="rId2"/>
              </a:rPr>
              <a:t>here</a:t>
            </a:r>
            <a:r>
              <a:rPr lang="en-GB" sz="1400" dirty="0">
                <a:solidFill>
                  <a:schemeClr val="tx1"/>
                </a:solidFill>
              </a:rPr>
              <a:t>. </a:t>
            </a:r>
          </a:p>
          <a:p>
            <a:r>
              <a:rPr lang="en-GB" sz="1400" dirty="0">
                <a:solidFill>
                  <a:schemeClr val="tx1"/>
                </a:solidFill>
              </a:rPr>
              <a:t>Further information  can be found under  the “Information/ Admissions” tab on the school website </a:t>
            </a:r>
            <a:r>
              <a:rPr lang="en-GB" sz="1400" dirty="0">
                <a:solidFill>
                  <a:schemeClr val="tx1"/>
                </a:solidFill>
                <a:hlinkClick r:id="rId3"/>
              </a:rPr>
              <a:t>www.queensgate.stockport.sch.uk</a:t>
            </a:r>
            <a:endParaRPr lang="en-GB" sz="1400" dirty="0">
              <a:solidFill>
                <a:schemeClr val="tx1"/>
              </a:solidFill>
            </a:endParaRPr>
          </a:p>
          <a:p>
            <a:endParaRPr lang="en-GB" sz="1400" dirty="0">
              <a:solidFill>
                <a:schemeClr val="tx1"/>
              </a:solidFill>
            </a:endParaRPr>
          </a:p>
          <a:p>
            <a:r>
              <a:rPr lang="en-GB" sz="1400" dirty="0">
                <a:solidFill>
                  <a:schemeClr val="tx1"/>
                </a:solidFill>
              </a:rPr>
              <a:t>Queensgate is a mainstream primary school with Resourced provision for up to eight children with an Education Health care Plan (EHCP) for profound/ multiple learning difficulties or moderate learning difficulties. Resourced places are allocated by Stockport's SEND department. They can be contacted via email </a:t>
            </a:r>
            <a:r>
              <a:rPr lang="en-GB" sz="1400" b="1" dirty="0">
                <a:solidFill>
                  <a:schemeClr val="tx1"/>
                </a:solidFill>
              </a:rPr>
              <a:t>specialeducation@stockport.gov.uk</a:t>
            </a:r>
          </a:p>
        </p:txBody>
      </p:sp>
    </p:spTree>
    <p:extLst>
      <p:ext uri="{BB962C8B-B14F-4D97-AF65-F5344CB8AC3E}">
        <p14:creationId xmlns:p14="http://schemas.microsoft.com/office/powerpoint/2010/main" val="27820398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539552" y="2636912"/>
            <a:ext cx="8208912" cy="367240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Who is there to help my child and I? </a:t>
            </a:r>
          </a:p>
          <a:p>
            <a:pPr algn="ctr"/>
            <a:endParaRPr lang="en-GB" sz="800" b="1" dirty="0">
              <a:solidFill>
                <a:schemeClr val="tx1"/>
              </a:solidFill>
            </a:endParaRPr>
          </a:p>
          <a:p>
            <a:r>
              <a:rPr lang="en-GB" sz="1400" dirty="0">
                <a:solidFill>
                  <a:schemeClr val="tx1"/>
                </a:solidFill>
              </a:rPr>
              <a:t>If you have a child already with us at Queensgate, the first person to contact is your child’s classteacher as they are responsible for your child’s progress and development during their time at Queensgate. This can be done via phone (0161 439 3330) or by email admin@queensgate.stockport.sch.uk </a:t>
            </a:r>
          </a:p>
          <a:p>
            <a:endParaRPr lang="en-GB" sz="1400" dirty="0">
              <a:solidFill>
                <a:schemeClr val="tx1"/>
              </a:solidFill>
            </a:endParaRPr>
          </a:p>
          <a:p>
            <a:r>
              <a:rPr lang="en-GB" sz="1400" dirty="0">
                <a:solidFill>
                  <a:schemeClr val="tx1"/>
                </a:solidFill>
              </a:rPr>
              <a:t>If you have general enquires regarding  SEND at Queensgate and the Resourced provision, you may wish to contact Mrs Rayner, our Inclusion Manager. She can be contacted via the school office or email admin@queensgate.stockport.sch.uk </a:t>
            </a:r>
          </a:p>
          <a:p>
            <a:endParaRPr lang="en-GB" sz="1400" dirty="0">
              <a:solidFill>
                <a:schemeClr val="tx1"/>
              </a:solidFill>
            </a:endParaRPr>
          </a:p>
          <a:p>
            <a:r>
              <a:rPr lang="en-GB" sz="1400" dirty="0">
                <a:solidFill>
                  <a:schemeClr val="tx1"/>
                </a:solidFill>
              </a:rPr>
              <a:t>Mrs Clough is our Early Help SENCO and will support parents with any initial SEND questions or queries. Please email admin@queensgate.stockport.sch.uk </a:t>
            </a:r>
          </a:p>
          <a:p>
            <a:endParaRPr lang="en-GB" sz="1400" dirty="0">
              <a:solidFill>
                <a:schemeClr val="tx1"/>
              </a:solidFill>
            </a:endParaRPr>
          </a:p>
          <a:p>
            <a:r>
              <a:rPr lang="en-GB" sz="1400" dirty="0">
                <a:solidFill>
                  <a:schemeClr val="tx1"/>
                </a:solidFill>
              </a:rPr>
              <a:t>Parents may wish to contact PACTS which is Stockport’s official parent/carer forum for families of children with SEND. https://pactstockport.co.uk/contact/ 07786 101 072</a:t>
            </a:r>
            <a:endParaRPr lang="en-GB" sz="1400" b="1" dirty="0">
              <a:solidFill>
                <a:schemeClr val="tx1"/>
              </a:solidFill>
            </a:endParaRPr>
          </a:p>
        </p:txBody>
      </p:sp>
      <p:sp>
        <p:nvSpPr>
          <p:cNvPr id="4" name="Rounded Rectangle 3"/>
          <p:cNvSpPr/>
          <p:nvPr/>
        </p:nvSpPr>
        <p:spPr>
          <a:xfrm>
            <a:off x="611560" y="548680"/>
            <a:ext cx="8064896" cy="194421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Our Goal for all our Children of SEND </a:t>
            </a:r>
          </a:p>
          <a:p>
            <a:endParaRPr lang="en-GB" sz="1400" dirty="0">
              <a:solidFill>
                <a:schemeClr val="tx1"/>
              </a:solidFill>
            </a:endParaRPr>
          </a:p>
          <a:p>
            <a:r>
              <a:rPr lang="en-GB" sz="1400" dirty="0">
                <a:solidFill>
                  <a:schemeClr val="tx1"/>
                </a:solidFill>
              </a:rPr>
              <a:t>At Queensgate, our school  mission is to “</a:t>
            </a:r>
            <a:r>
              <a:rPr lang="en-GB" sz="1400" b="1" dirty="0">
                <a:solidFill>
                  <a:schemeClr val="tx1"/>
                </a:solidFill>
              </a:rPr>
              <a:t>Inspire a Love of Life and Learning</a:t>
            </a:r>
            <a:r>
              <a:rPr lang="en-GB" sz="1400" dirty="0">
                <a:solidFill>
                  <a:schemeClr val="tx1"/>
                </a:solidFill>
              </a:rPr>
              <a:t>.”</a:t>
            </a:r>
          </a:p>
          <a:p>
            <a:r>
              <a:rPr lang="en-GB" sz="1400" dirty="0">
                <a:solidFill>
                  <a:schemeClr val="tx1"/>
                </a:solidFill>
              </a:rPr>
              <a:t> </a:t>
            </a:r>
          </a:p>
          <a:p>
            <a:r>
              <a:rPr lang="en-GB" sz="1400" dirty="0">
                <a:solidFill>
                  <a:schemeClr val="tx1"/>
                </a:solidFill>
              </a:rPr>
              <a:t>We strive to support our children so that they can develop to their full potential; both academically and socially. We aim that when the time comes for our children to leave us they have made excellent progress towards an independent adult life. </a:t>
            </a:r>
            <a:endParaRPr lang="en-GB" sz="1400" b="1" dirty="0">
              <a:solidFill>
                <a:schemeClr val="tx1"/>
              </a:solidFill>
            </a:endParaRPr>
          </a:p>
        </p:txBody>
      </p:sp>
    </p:spTree>
    <p:extLst>
      <p:ext uri="{BB962C8B-B14F-4D97-AF65-F5344CB8AC3E}">
        <p14:creationId xmlns:p14="http://schemas.microsoft.com/office/powerpoint/2010/main" val="37013455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ounded Rectangle 5"/>
          <p:cNvSpPr/>
          <p:nvPr/>
        </p:nvSpPr>
        <p:spPr>
          <a:xfrm>
            <a:off x="437440" y="404664"/>
            <a:ext cx="8208912" cy="5760640"/>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Identification of children with SEND</a:t>
            </a:r>
          </a:p>
          <a:p>
            <a:endParaRPr lang="en-GB" sz="800" dirty="0">
              <a:solidFill>
                <a:schemeClr val="tx1"/>
              </a:solidFill>
            </a:endParaRPr>
          </a:p>
          <a:p>
            <a:r>
              <a:rPr lang="en-GB" sz="1400" dirty="0">
                <a:solidFill>
                  <a:schemeClr val="tx1"/>
                </a:solidFill>
              </a:rPr>
              <a:t>At Queensgate, teachers know all our children very well. Every teacher is a teacher of SEND. This enables us to draw on many different strategies to ensure all needs are being supported. This happens on a day-to-day basis during all lessons by presenting the work to children in different ways. </a:t>
            </a:r>
          </a:p>
          <a:p>
            <a:endParaRPr lang="en-GB" sz="1400" dirty="0">
              <a:solidFill>
                <a:schemeClr val="tx1"/>
              </a:solidFill>
            </a:endParaRPr>
          </a:p>
          <a:p>
            <a:r>
              <a:rPr lang="en-GB" sz="1400" dirty="0">
                <a:solidFill>
                  <a:schemeClr val="tx1"/>
                </a:solidFill>
              </a:rPr>
              <a:t>However, there may be a time when children need some additional or different support to aid further progress in a specific area. We have trained Teaching Assistants who lead a number of interventions.</a:t>
            </a:r>
          </a:p>
          <a:p>
            <a:endParaRPr lang="en-GB" sz="1400" dirty="0">
              <a:solidFill>
                <a:schemeClr val="tx1"/>
              </a:solidFill>
            </a:endParaRPr>
          </a:p>
          <a:p>
            <a:r>
              <a:rPr lang="en-GB" sz="1400" dirty="0">
                <a:solidFill>
                  <a:schemeClr val="tx1"/>
                </a:solidFill>
              </a:rPr>
              <a:t>For some children, further support is required. This may be because they are working significantly below their peers and have difficulties in one or more of the following areas: </a:t>
            </a:r>
          </a:p>
          <a:p>
            <a:endParaRPr lang="en-GB" sz="1400" b="1" dirty="0">
              <a:solidFill>
                <a:schemeClr val="tx1"/>
              </a:solidFill>
            </a:endParaRPr>
          </a:p>
          <a:p>
            <a:r>
              <a:rPr lang="en-GB" sz="1400" b="1" dirty="0">
                <a:solidFill>
                  <a:schemeClr val="tx1"/>
                </a:solidFill>
              </a:rPr>
              <a:t>Cognition and Learning 		Communication and Interaction </a:t>
            </a:r>
          </a:p>
          <a:p>
            <a:r>
              <a:rPr lang="en-GB" sz="1400" b="1" dirty="0">
                <a:solidFill>
                  <a:schemeClr val="tx1"/>
                </a:solidFill>
              </a:rPr>
              <a:t>Physical and Sensory  		Social, Emotional or Mental Health </a:t>
            </a:r>
          </a:p>
          <a:p>
            <a:endParaRPr lang="en-GB" sz="1400" dirty="0">
              <a:solidFill>
                <a:schemeClr val="tx1"/>
              </a:solidFill>
            </a:endParaRPr>
          </a:p>
          <a:p>
            <a:r>
              <a:rPr lang="en-GB" sz="1400" dirty="0">
                <a:solidFill>
                  <a:schemeClr val="tx1"/>
                </a:solidFill>
              </a:rPr>
              <a:t>We have a graduated response to children’s needs and this is centred around very effective classroom teaching. Our teachers are skilled at adapting teaching and learning within a lesson to support all their children. If a teacher or parents has a SEND concern then an initial assessment of needs would be led by our Early Help SENCO. We may then refer a child to one of the many outside agencies that we work with for extra advice. If required, we will then produce a Support Plan detailing the targets and support in place for the child. </a:t>
            </a:r>
          </a:p>
          <a:p>
            <a:endParaRPr lang="en-GB" sz="1400" dirty="0">
              <a:solidFill>
                <a:schemeClr val="tx1"/>
              </a:solidFill>
            </a:endParaRPr>
          </a:p>
          <a:p>
            <a:r>
              <a:rPr lang="en-GB" sz="1400" dirty="0">
                <a:solidFill>
                  <a:schemeClr val="tx1"/>
                </a:solidFill>
              </a:rPr>
              <a:t>The SEND support plan is monitored and reviewed together twice a year.</a:t>
            </a:r>
            <a:endParaRPr lang="en-GB" sz="1400" b="1" dirty="0">
              <a:solidFill>
                <a:schemeClr val="tx1"/>
              </a:solidFill>
            </a:endParaRPr>
          </a:p>
        </p:txBody>
      </p:sp>
    </p:spTree>
    <p:extLst>
      <p:ext uri="{BB962C8B-B14F-4D97-AF65-F5344CB8AC3E}">
        <p14:creationId xmlns:p14="http://schemas.microsoft.com/office/powerpoint/2010/main" val="645216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467544" y="620688"/>
            <a:ext cx="8208912" cy="568863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How will the curriculum be matched to my child’s needs? </a:t>
            </a:r>
          </a:p>
          <a:p>
            <a:endParaRPr lang="en-GB" sz="800" dirty="0">
              <a:solidFill>
                <a:schemeClr val="tx1"/>
              </a:solidFill>
            </a:endParaRPr>
          </a:p>
          <a:p>
            <a:r>
              <a:rPr lang="en-GB" sz="1400" dirty="0">
                <a:solidFill>
                  <a:schemeClr val="tx1"/>
                </a:solidFill>
              </a:rPr>
              <a:t>Our curriculum is designed to enable all our learners to become connected, engaged and challenged. </a:t>
            </a:r>
          </a:p>
          <a:p>
            <a:endParaRPr lang="en-GB" sz="1400" dirty="0">
              <a:solidFill>
                <a:schemeClr val="tx1"/>
              </a:solidFill>
            </a:endParaRPr>
          </a:p>
          <a:p>
            <a:r>
              <a:rPr lang="en-GB" sz="1400" b="1" dirty="0">
                <a:solidFill>
                  <a:schemeClr val="tx1"/>
                </a:solidFill>
              </a:rPr>
              <a:t>CONNECT</a:t>
            </a:r>
            <a:r>
              <a:rPr lang="en-GB" sz="1400" dirty="0">
                <a:solidFill>
                  <a:schemeClr val="tx1"/>
                </a:solidFill>
              </a:rPr>
              <a:t>: Our curriculum is designed to facilitate long-term learning. We know that we retain knowledge well when there are planned and sequenced links between subject areas, as well as between prior and new knowledge. </a:t>
            </a:r>
          </a:p>
          <a:p>
            <a:r>
              <a:rPr lang="en-GB" sz="1400" b="1" dirty="0">
                <a:solidFill>
                  <a:schemeClr val="tx1"/>
                </a:solidFill>
              </a:rPr>
              <a:t>ENGAGE: </a:t>
            </a:r>
            <a:r>
              <a:rPr lang="en-GB" sz="1400" dirty="0">
                <a:solidFill>
                  <a:schemeClr val="tx1"/>
                </a:solidFill>
              </a:rPr>
              <a:t>Our curriculum provides inspiring, active learning experiences that enable everybody to learn effectively alongside each other. </a:t>
            </a:r>
          </a:p>
          <a:p>
            <a:r>
              <a:rPr lang="en-GB" sz="1400" b="1" dirty="0">
                <a:solidFill>
                  <a:schemeClr val="tx1"/>
                </a:solidFill>
              </a:rPr>
              <a:t>CHALLENGE</a:t>
            </a:r>
            <a:r>
              <a:rPr lang="en-GB" sz="1400" dirty="0">
                <a:solidFill>
                  <a:schemeClr val="tx1"/>
                </a:solidFill>
              </a:rPr>
              <a:t>: Our curriculum challenges all learners to increase and widen their knowledge and vocabulary, so that they can grow into inquisitive, thoughtful young people. </a:t>
            </a:r>
          </a:p>
          <a:p>
            <a:endParaRPr lang="en-GB" sz="1400" dirty="0">
              <a:solidFill>
                <a:schemeClr val="tx1"/>
              </a:solidFill>
            </a:endParaRPr>
          </a:p>
          <a:p>
            <a:r>
              <a:rPr lang="en-GB" sz="1400" dirty="0">
                <a:solidFill>
                  <a:schemeClr val="tx1"/>
                </a:solidFill>
              </a:rPr>
              <a:t>All children benefit from:- </a:t>
            </a:r>
          </a:p>
          <a:p>
            <a:pPr marL="285750" indent="-285750">
              <a:buFont typeface="Arial" panose="020B0604020202020204" pitchFamily="34" charset="0"/>
              <a:buChar char="•"/>
            </a:pPr>
            <a:r>
              <a:rPr lang="en-GB" sz="1400" dirty="0">
                <a:solidFill>
                  <a:schemeClr val="tx1"/>
                </a:solidFill>
              </a:rPr>
              <a:t>Quality first teaching</a:t>
            </a:r>
          </a:p>
          <a:p>
            <a:pPr marL="285750" indent="-285750">
              <a:buFont typeface="Arial" panose="020B0604020202020204" pitchFamily="34" charset="0"/>
              <a:buChar char="•"/>
            </a:pPr>
            <a:r>
              <a:rPr lang="en-GB" sz="1400" dirty="0">
                <a:solidFill>
                  <a:schemeClr val="tx1"/>
                </a:solidFill>
              </a:rPr>
              <a:t>Learning that is adapted through questioning, modelling and explaining</a:t>
            </a:r>
          </a:p>
          <a:p>
            <a:pPr marL="285750" indent="-285750">
              <a:buFont typeface="Arial" panose="020B0604020202020204" pitchFamily="34" charset="0"/>
              <a:buChar char="•"/>
            </a:pPr>
            <a:r>
              <a:rPr lang="en-GB" sz="1400" dirty="0">
                <a:solidFill>
                  <a:schemeClr val="tx1"/>
                </a:solidFill>
              </a:rPr>
              <a:t>Pre teaching of key vocabulary	</a:t>
            </a:r>
          </a:p>
          <a:p>
            <a:pPr marL="285750" indent="-285750">
              <a:buFont typeface="Arial" panose="020B0604020202020204" pitchFamily="34" charset="0"/>
              <a:buChar char="•"/>
            </a:pPr>
            <a:r>
              <a:rPr lang="en-GB" sz="1400" dirty="0">
                <a:solidFill>
                  <a:schemeClr val="tx1"/>
                </a:solidFill>
              </a:rPr>
              <a:t>Opportunities to practice new skills </a:t>
            </a:r>
          </a:p>
          <a:p>
            <a:pPr marL="285750" indent="-285750">
              <a:buFont typeface="Arial" panose="020B0604020202020204" pitchFamily="34" charset="0"/>
              <a:buChar char="•"/>
            </a:pPr>
            <a:r>
              <a:rPr lang="en-GB" sz="1400" dirty="0">
                <a:solidFill>
                  <a:schemeClr val="tx1"/>
                </a:solidFill>
              </a:rPr>
              <a:t>A curriculum that is adapted and matched  to the differing needs of our children. </a:t>
            </a:r>
          </a:p>
          <a:p>
            <a:pPr marL="285750" indent="-285750">
              <a:buFont typeface="Arial" panose="020B0604020202020204" pitchFamily="34" charset="0"/>
              <a:buChar char="•"/>
            </a:pPr>
            <a:r>
              <a:rPr lang="en-GB" sz="1400" dirty="0">
                <a:solidFill>
                  <a:schemeClr val="tx1"/>
                </a:solidFill>
              </a:rPr>
              <a:t>Working with adults that know when to step in to support and when to step back to ensure increased independence. </a:t>
            </a:r>
          </a:p>
          <a:p>
            <a:r>
              <a:rPr lang="en-GB" sz="1400" dirty="0">
                <a:solidFill>
                  <a:srgbClr val="FF0000"/>
                </a:solidFill>
              </a:rPr>
              <a:t>		</a:t>
            </a:r>
          </a:p>
          <a:p>
            <a:r>
              <a:rPr lang="en-GB" sz="1400" dirty="0">
                <a:solidFill>
                  <a:schemeClr val="tx1"/>
                </a:solidFill>
              </a:rPr>
              <a:t>Resources and Home Learning are adapted to suit different needs. This is done in various ways e.g. accessing a story in a multi-sensory way; use of sloping board as a writing aid, accessing assistive technology such as a dictation tool or recording information digitally. </a:t>
            </a:r>
          </a:p>
          <a:p>
            <a:endParaRPr lang="en-GB" sz="1400" dirty="0">
              <a:solidFill>
                <a:schemeClr val="tx1"/>
              </a:solidFill>
            </a:endParaRPr>
          </a:p>
        </p:txBody>
      </p:sp>
    </p:spTree>
    <p:extLst>
      <p:ext uri="{BB962C8B-B14F-4D97-AF65-F5344CB8AC3E}">
        <p14:creationId xmlns:p14="http://schemas.microsoft.com/office/powerpoint/2010/main" val="1806677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04252" y="583350"/>
            <a:ext cx="8100196" cy="486187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How will the learning environment be adapted to my child’s needs? </a:t>
            </a:r>
          </a:p>
          <a:p>
            <a:endParaRPr lang="en-GB" sz="800" b="1" dirty="0">
              <a:solidFill>
                <a:schemeClr val="tx1"/>
              </a:solidFill>
            </a:endParaRPr>
          </a:p>
          <a:p>
            <a:r>
              <a:rPr lang="en-GB" sz="1400" dirty="0">
                <a:solidFill>
                  <a:schemeClr val="tx1"/>
                </a:solidFill>
              </a:rPr>
              <a:t>For almost all children their needs will be met in the classroom, through adaptations to the curriculum and different or higher level of adult support.  Classroom support is used to maximise children’s learning and promote independence. As we develop a child’s SEND support plan we will discuss any specific needs and how these can be met. </a:t>
            </a:r>
          </a:p>
          <a:p>
            <a:endParaRPr lang="en-GB" sz="1400" dirty="0">
              <a:solidFill>
                <a:schemeClr val="tx1"/>
              </a:solidFill>
            </a:endParaRPr>
          </a:p>
          <a:p>
            <a:r>
              <a:rPr lang="en-GB" sz="1400" dirty="0">
                <a:solidFill>
                  <a:schemeClr val="tx1"/>
                </a:solidFill>
              </a:rPr>
              <a:t>We ensure that staff are trained to deliver these activities with both in-house and external training. </a:t>
            </a:r>
          </a:p>
          <a:p>
            <a:r>
              <a:rPr lang="en-GB" sz="1400" dirty="0">
                <a:solidFill>
                  <a:schemeClr val="tx1"/>
                </a:solidFill>
              </a:rPr>
              <a:t>Currently we provide: </a:t>
            </a:r>
          </a:p>
          <a:p>
            <a:r>
              <a:rPr lang="en-GB" sz="1400" b="1" dirty="0">
                <a:solidFill>
                  <a:schemeClr val="tx1"/>
                </a:solidFill>
              </a:rPr>
              <a:t>Small group teaching (phonics/ reading)	                       Small group social skills development  </a:t>
            </a:r>
          </a:p>
          <a:p>
            <a:r>
              <a:rPr lang="en-GB" sz="1400" b="1" dirty="0">
                <a:solidFill>
                  <a:schemeClr val="tx1"/>
                </a:solidFill>
              </a:rPr>
              <a:t>Speech and language development focus groups 		WELLCOMM groups</a:t>
            </a:r>
          </a:p>
          <a:p>
            <a:r>
              <a:rPr lang="en-GB" sz="1400" dirty="0">
                <a:solidFill>
                  <a:schemeClr val="tx1"/>
                </a:solidFill>
              </a:rPr>
              <a:t>We work with a wide range of outside agencies to support us in ensuring that we are meeting the needs of our children. </a:t>
            </a:r>
          </a:p>
          <a:p>
            <a:endParaRPr lang="en-GB" sz="1400" dirty="0">
              <a:solidFill>
                <a:schemeClr val="tx1"/>
              </a:solidFill>
            </a:endParaRPr>
          </a:p>
          <a:p>
            <a:r>
              <a:rPr lang="en-GB" sz="1400" dirty="0">
                <a:solidFill>
                  <a:schemeClr val="tx1"/>
                </a:solidFill>
              </a:rPr>
              <a:t>For children with physical or sensory needs we would work with parents and outside agencies to look at how the learning environment can best be adapted. Additional resources or equipment that a child needs would be obtained by school following advice from outside agencies. Individual adaptations such as chewellery or ear defenders can be used when recommended by a professional e.g. EP, OT or physiotherapist. Some of our children use adapted seating at lunchtime, increased access to technology to record ideas, movement breaks are planned in throughout the day and access to our Sensory Room. </a:t>
            </a:r>
          </a:p>
          <a:p>
            <a:endParaRPr lang="en-GB" sz="800" dirty="0">
              <a:solidFill>
                <a:schemeClr val="tx1"/>
              </a:solidFill>
            </a:endParaRPr>
          </a:p>
        </p:txBody>
      </p:sp>
    </p:spTree>
    <p:extLst>
      <p:ext uri="{BB962C8B-B14F-4D97-AF65-F5344CB8AC3E}">
        <p14:creationId xmlns:p14="http://schemas.microsoft.com/office/powerpoint/2010/main" val="39708442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04252" y="583350"/>
            <a:ext cx="8100196" cy="4861874"/>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How does the school measure the progress of children with SEND?</a:t>
            </a:r>
          </a:p>
          <a:p>
            <a:pPr algn="ctr"/>
            <a:endParaRPr lang="en-GB" sz="1600" b="1" dirty="0">
              <a:solidFill>
                <a:schemeClr val="tx1"/>
              </a:solidFill>
            </a:endParaRPr>
          </a:p>
          <a:p>
            <a:r>
              <a:rPr lang="en-GB" sz="1400" dirty="0">
                <a:solidFill>
                  <a:schemeClr val="tx1"/>
                </a:solidFill>
              </a:rPr>
              <a:t>We follow the graduated approach and the four-part cycle of </a:t>
            </a:r>
            <a:r>
              <a:rPr lang="en-GB" sz="1400" b="1" dirty="0">
                <a:solidFill>
                  <a:schemeClr val="tx1"/>
                </a:solidFill>
              </a:rPr>
              <a:t>assess, plan, do, review</a:t>
            </a:r>
            <a:r>
              <a:rPr lang="en-GB" sz="1400" dirty="0">
                <a:solidFill>
                  <a:schemeClr val="tx1"/>
                </a:solidFill>
              </a:rPr>
              <a:t>. We track the progress of all our children carefully and we keep parents updated throughout the year. </a:t>
            </a:r>
          </a:p>
          <a:p>
            <a:endParaRPr lang="en-GB" sz="1400" dirty="0">
              <a:solidFill>
                <a:schemeClr val="tx1"/>
              </a:solidFill>
            </a:endParaRPr>
          </a:p>
          <a:p>
            <a:r>
              <a:rPr lang="en-GB" sz="1400" dirty="0">
                <a:solidFill>
                  <a:schemeClr val="tx1"/>
                </a:solidFill>
              </a:rPr>
              <a:t>The classteacher will work with the SENCO to carry out a clear analysis of the child’s needs. </a:t>
            </a:r>
          </a:p>
          <a:p>
            <a:endParaRPr lang="en-GB" sz="1400" dirty="0">
              <a:solidFill>
                <a:schemeClr val="tx1"/>
              </a:solidFill>
            </a:endParaRPr>
          </a:p>
          <a:p>
            <a:r>
              <a:rPr lang="en-GB" sz="1400" dirty="0">
                <a:solidFill>
                  <a:schemeClr val="tx1"/>
                </a:solidFill>
              </a:rPr>
              <a:t>This will draw on:</a:t>
            </a:r>
          </a:p>
          <a:p>
            <a:r>
              <a:rPr lang="en-GB" sz="1400" dirty="0">
                <a:solidFill>
                  <a:schemeClr val="tx1"/>
                </a:solidFill>
              </a:rPr>
              <a:t>• The teacher’s assessment and knowledge of the child</a:t>
            </a:r>
          </a:p>
          <a:p>
            <a:r>
              <a:rPr lang="en-GB" sz="1400" dirty="0">
                <a:solidFill>
                  <a:schemeClr val="tx1"/>
                </a:solidFill>
              </a:rPr>
              <a:t>• Their previous progress and attainment </a:t>
            </a:r>
          </a:p>
          <a:p>
            <a:r>
              <a:rPr lang="en-GB" sz="1400" dirty="0">
                <a:solidFill>
                  <a:schemeClr val="tx1"/>
                </a:solidFill>
              </a:rPr>
              <a:t>• Other teachers’ assessments, where relevant </a:t>
            </a:r>
          </a:p>
          <a:p>
            <a:r>
              <a:rPr lang="en-GB" sz="1400" dirty="0">
                <a:solidFill>
                  <a:schemeClr val="tx1"/>
                </a:solidFill>
              </a:rPr>
              <a:t>• The individual’s development in comparison to their peers and national data </a:t>
            </a:r>
          </a:p>
          <a:p>
            <a:r>
              <a:rPr lang="en-GB" sz="1400" dirty="0">
                <a:solidFill>
                  <a:schemeClr val="tx1"/>
                </a:solidFill>
              </a:rPr>
              <a:t>• The views and experience of parents </a:t>
            </a:r>
          </a:p>
          <a:p>
            <a:r>
              <a:rPr lang="en-GB" sz="1400" dirty="0">
                <a:solidFill>
                  <a:schemeClr val="tx1"/>
                </a:solidFill>
              </a:rPr>
              <a:t>• The pupil’s own views </a:t>
            </a:r>
          </a:p>
          <a:p>
            <a:r>
              <a:rPr lang="en-GB" sz="1400" dirty="0">
                <a:solidFill>
                  <a:schemeClr val="tx1"/>
                </a:solidFill>
              </a:rPr>
              <a:t>• Advice from external support services, if relevant </a:t>
            </a:r>
          </a:p>
          <a:p>
            <a:endParaRPr lang="en-GB" sz="1400" dirty="0">
              <a:solidFill>
                <a:schemeClr val="tx1"/>
              </a:solidFill>
            </a:endParaRPr>
          </a:p>
          <a:p>
            <a:r>
              <a:rPr lang="en-GB" sz="1400" dirty="0">
                <a:solidFill>
                  <a:schemeClr val="tx1"/>
                </a:solidFill>
              </a:rPr>
              <a:t>All teachers and support staff who work with the child will be made aware of their needs, the outcomes sought, the support provided, and any teaching strategies or approaches that are required. We will regularly review the effectiveness of the support and interventions and their impact on the pupil’s progress. </a:t>
            </a:r>
            <a:endParaRPr lang="en-GB" sz="1400" b="1" dirty="0">
              <a:solidFill>
                <a:schemeClr val="tx1"/>
              </a:solidFill>
            </a:endParaRPr>
          </a:p>
          <a:p>
            <a:endParaRPr lang="en-GB" sz="1400" b="1" dirty="0">
              <a:solidFill>
                <a:schemeClr val="tx1"/>
              </a:solidFill>
            </a:endParaRPr>
          </a:p>
          <a:p>
            <a:endParaRPr lang="en-GB" sz="800" dirty="0">
              <a:solidFill>
                <a:schemeClr val="tx1"/>
              </a:solidFill>
            </a:endParaRPr>
          </a:p>
        </p:txBody>
      </p:sp>
    </p:spTree>
    <p:extLst>
      <p:ext uri="{BB962C8B-B14F-4D97-AF65-F5344CB8AC3E}">
        <p14:creationId xmlns:p14="http://schemas.microsoft.com/office/powerpoint/2010/main" val="1582110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61669" y="548680"/>
            <a:ext cx="8064896" cy="460851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Resourced provision at Queensgate</a:t>
            </a:r>
          </a:p>
          <a:p>
            <a:endParaRPr lang="en-GB" sz="800" dirty="0">
              <a:solidFill>
                <a:schemeClr val="tx1"/>
              </a:solidFill>
            </a:endParaRPr>
          </a:p>
          <a:p>
            <a:r>
              <a:rPr lang="en-GB" sz="1400" dirty="0">
                <a:solidFill>
                  <a:schemeClr val="tx1"/>
                </a:solidFill>
              </a:rPr>
              <a:t>There are a number of mainstream primary schools in Stockport that have a Resourced provision. Queensgate is one of these schools and the Local Authority place up to a maximum of </a:t>
            </a:r>
            <a:r>
              <a:rPr lang="en-GB" sz="1400" b="1" dirty="0">
                <a:solidFill>
                  <a:schemeClr val="tx1"/>
                </a:solidFill>
              </a:rPr>
              <a:t>eight</a:t>
            </a:r>
            <a:r>
              <a:rPr lang="en-GB" sz="1400" dirty="0">
                <a:solidFill>
                  <a:schemeClr val="tx1"/>
                </a:solidFill>
              </a:rPr>
              <a:t> children with us. These children all have Education Health Care Plans (EHCPs) as they have profound/ multiple learning difficulties or moderate learning difficulties. </a:t>
            </a:r>
          </a:p>
          <a:p>
            <a:endParaRPr lang="en-GB" sz="1400" dirty="0">
              <a:solidFill>
                <a:schemeClr val="tx1"/>
              </a:solidFill>
            </a:endParaRPr>
          </a:p>
          <a:p>
            <a:r>
              <a:rPr lang="en-GB" sz="1400" dirty="0">
                <a:solidFill>
                  <a:schemeClr val="tx1"/>
                </a:solidFill>
              </a:rPr>
              <a:t>Our Resource children have a personalised curriculum and related targets. Depending on the needs of the children, learning might take place within the mainstream classroom alongside their peers, in our specialist resource classroom alongside other Resource children or a combination of the two. The provision is very much based on the needs of the individual child. </a:t>
            </a:r>
          </a:p>
          <a:p>
            <a:endParaRPr lang="en-GB" sz="1400" dirty="0">
              <a:solidFill>
                <a:schemeClr val="tx1"/>
              </a:solidFill>
            </a:endParaRPr>
          </a:p>
          <a:p>
            <a:r>
              <a:rPr lang="en-GB" sz="1400" dirty="0">
                <a:solidFill>
                  <a:schemeClr val="tx1"/>
                </a:solidFill>
              </a:rPr>
              <a:t>Our Resource classroom is a place of learning. It is a classroom space where children access teaching with higher levels of adult support, greater opportunities for multi-sensory learning experiences and  time to focus on specialised programmes designed in conjunction with outside agencies. Our Sensory Room is within the Resource classroom and children benefit from accessing this space.</a:t>
            </a:r>
          </a:p>
          <a:p>
            <a:endParaRPr lang="en-GB" sz="1400" dirty="0">
              <a:solidFill>
                <a:schemeClr val="tx1"/>
              </a:solidFill>
            </a:endParaRPr>
          </a:p>
          <a:p>
            <a:r>
              <a:rPr lang="en-GB" sz="1400" dirty="0">
                <a:solidFill>
                  <a:schemeClr val="tx1"/>
                </a:solidFill>
              </a:rPr>
              <a:t>We also focus on developing the social skills and independent learning behaviours that will be required throughout their time at Queensgate, in the next stage of their education and in adult life.</a:t>
            </a:r>
          </a:p>
          <a:p>
            <a:endParaRPr lang="en-GB" sz="1600" dirty="0">
              <a:solidFill>
                <a:schemeClr val="tx1"/>
              </a:solidFill>
            </a:endParaRPr>
          </a:p>
          <a:p>
            <a:endParaRPr lang="en-GB" sz="1600" dirty="0">
              <a:solidFill>
                <a:schemeClr val="tx1"/>
              </a:solidFill>
            </a:endParaRPr>
          </a:p>
        </p:txBody>
      </p:sp>
    </p:spTree>
    <p:extLst>
      <p:ext uri="{BB962C8B-B14F-4D97-AF65-F5344CB8AC3E}">
        <p14:creationId xmlns:p14="http://schemas.microsoft.com/office/powerpoint/2010/main" val="37458930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539552" y="620688"/>
            <a:ext cx="8064896" cy="1872208"/>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Inclusion</a:t>
            </a:r>
          </a:p>
          <a:p>
            <a:r>
              <a:rPr lang="en-GB" sz="1400" dirty="0">
                <a:solidFill>
                  <a:schemeClr val="tx1"/>
                </a:solidFill>
              </a:rPr>
              <a:t>At Queensgate, the full curriculum is available for all our children, including trips, physical activities and extra-curricular clubs. If extra planning or adaptation is required, then this would be carried out with parental discussion. There may be occasions when this would include parental support. </a:t>
            </a:r>
          </a:p>
          <a:p>
            <a:endParaRPr lang="en-GB" sz="1400" dirty="0">
              <a:solidFill>
                <a:schemeClr val="tx1"/>
              </a:solidFill>
            </a:endParaRPr>
          </a:p>
          <a:p>
            <a:r>
              <a:rPr lang="en-GB" sz="1400" dirty="0">
                <a:solidFill>
                  <a:schemeClr val="tx1"/>
                </a:solidFill>
              </a:rPr>
              <a:t>We often talk about our Queensgate family as we recognise that we are all special and different. Respect and care is actively promoted and shown for all members of our Queensgate family.</a:t>
            </a:r>
          </a:p>
        </p:txBody>
      </p:sp>
      <p:sp>
        <p:nvSpPr>
          <p:cNvPr id="3" name="Rounded Rectangle 2"/>
          <p:cNvSpPr/>
          <p:nvPr/>
        </p:nvSpPr>
        <p:spPr>
          <a:xfrm>
            <a:off x="525715" y="3068960"/>
            <a:ext cx="8064896" cy="3528392"/>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en-GB" sz="1600" b="1" dirty="0">
                <a:solidFill>
                  <a:schemeClr val="tx1"/>
                </a:solidFill>
              </a:rPr>
              <a:t>Transition</a:t>
            </a:r>
          </a:p>
          <a:p>
            <a:r>
              <a:rPr lang="en-GB" sz="1400" dirty="0">
                <a:solidFill>
                  <a:schemeClr val="tx1"/>
                </a:solidFill>
              </a:rPr>
              <a:t>We have systems in place to support transition in to school, from year group to year group and transition to secondary. </a:t>
            </a:r>
          </a:p>
          <a:p>
            <a:endParaRPr lang="en-GB" sz="1400" dirty="0">
              <a:solidFill>
                <a:schemeClr val="tx1"/>
              </a:solidFill>
            </a:endParaRPr>
          </a:p>
          <a:p>
            <a:r>
              <a:rPr lang="en-GB" sz="1400" dirty="0">
                <a:solidFill>
                  <a:schemeClr val="tx1"/>
                </a:solidFill>
              </a:rPr>
              <a:t>Before children start at Queensgate parents have the opportunity to meet with the class teacher. We recognise that parents know their children best and their knowledge about their child are very important to us. </a:t>
            </a:r>
          </a:p>
          <a:p>
            <a:endParaRPr lang="en-GB" sz="1400" dirty="0">
              <a:solidFill>
                <a:schemeClr val="tx1"/>
              </a:solidFill>
            </a:endParaRPr>
          </a:p>
          <a:p>
            <a:r>
              <a:rPr lang="en-GB" sz="1400" dirty="0">
                <a:solidFill>
                  <a:schemeClr val="tx1"/>
                </a:solidFill>
              </a:rPr>
              <a:t>As children move through the school teachers ensure that information is passed on to the next teacher and transition meetings are arranged for children with SEND. Where possible, parents are included in these meetings and been part of the handing over of information. </a:t>
            </a:r>
          </a:p>
          <a:p>
            <a:endParaRPr lang="en-GB" sz="1400" dirty="0">
              <a:solidFill>
                <a:schemeClr val="tx1"/>
              </a:solidFill>
            </a:endParaRPr>
          </a:p>
          <a:p>
            <a:r>
              <a:rPr lang="en-GB" sz="1400" dirty="0">
                <a:solidFill>
                  <a:schemeClr val="tx1"/>
                </a:solidFill>
              </a:rPr>
              <a:t>When children transfer to a new school we ensure that all our records are passed on and we meet with new staff to make them aware of any children with SEND. Extra visits can be arranged if it is felt that the child will benefit. </a:t>
            </a:r>
          </a:p>
          <a:p>
            <a:pPr algn="ctr"/>
            <a:endParaRPr lang="en-GB" sz="1600" dirty="0">
              <a:solidFill>
                <a:schemeClr val="tx1"/>
              </a:solidFill>
            </a:endParaRPr>
          </a:p>
        </p:txBody>
      </p:sp>
    </p:spTree>
    <p:extLst>
      <p:ext uri="{BB962C8B-B14F-4D97-AF65-F5344CB8AC3E}">
        <p14:creationId xmlns:p14="http://schemas.microsoft.com/office/powerpoint/2010/main" val="12138761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687</TotalTime>
  <Words>2525</Words>
  <Application>Microsoft Office PowerPoint</Application>
  <PresentationFormat>On-screen Show (4:3)</PresentationFormat>
  <Paragraphs>145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Queensgate Primary School  SEND Information Report 2025-26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 plc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Mrs Hitchcock</dc:creator>
  <cp:lastModifiedBy>Mrs Hitchcock</cp:lastModifiedBy>
  <cp:revision>48</cp:revision>
  <cp:lastPrinted>2025-11-11T09:44:02Z</cp:lastPrinted>
  <dcterms:created xsi:type="dcterms:W3CDTF">2021-02-03T08:39:01Z</dcterms:created>
  <dcterms:modified xsi:type="dcterms:W3CDTF">2025-11-13T10:09:21Z</dcterms:modified>
</cp:coreProperties>
</file>