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4"/>
    <p:sldMasterId id="2147483792" r:id="rId5"/>
  </p:sldMasterIdLst>
  <p:notesMasterIdLst>
    <p:notesMasterId r:id="rId31"/>
  </p:notesMasterIdLst>
  <p:handoutMasterIdLst>
    <p:handoutMasterId r:id="rId32"/>
  </p:handoutMasterIdLst>
  <p:sldIdLst>
    <p:sldId id="345" r:id="rId6"/>
    <p:sldId id="256" r:id="rId7"/>
    <p:sldId id="309" r:id="rId8"/>
    <p:sldId id="334" r:id="rId9"/>
    <p:sldId id="349" r:id="rId10"/>
    <p:sldId id="348" r:id="rId11"/>
    <p:sldId id="310" r:id="rId12"/>
    <p:sldId id="337" r:id="rId13"/>
    <p:sldId id="315" r:id="rId14"/>
    <p:sldId id="316" r:id="rId15"/>
    <p:sldId id="343" r:id="rId16"/>
    <p:sldId id="342" r:id="rId17"/>
    <p:sldId id="317" r:id="rId18"/>
    <p:sldId id="325" r:id="rId19"/>
    <p:sldId id="320" r:id="rId20"/>
    <p:sldId id="318" r:id="rId21"/>
    <p:sldId id="319" r:id="rId22"/>
    <p:sldId id="326" r:id="rId23"/>
    <p:sldId id="327" r:id="rId24"/>
    <p:sldId id="338" r:id="rId25"/>
    <p:sldId id="346" r:id="rId26"/>
    <p:sldId id="323" r:id="rId27"/>
    <p:sldId id="324" r:id="rId28"/>
    <p:sldId id="340" r:id="rId29"/>
    <p:sldId id="344" r:id="rId3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4F8"/>
    <a:srgbClr val="1707E3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s K Walley (MBMC)" userId="318ef10c-79d5-47cf-a1b4-dbb0a85feb12" providerId="ADAL" clId="{158AE70A-48D1-4E40-A947-910054008A4E}"/>
    <pc:docChg chg="modSld sldOrd">
      <pc:chgData name="Mrs K Walley (MBMC)" userId="318ef10c-79d5-47cf-a1b4-dbb0a85feb12" providerId="ADAL" clId="{158AE70A-48D1-4E40-A947-910054008A4E}" dt="2026-06-23T11:21:27.658" v="2"/>
      <pc:docMkLst>
        <pc:docMk/>
      </pc:docMkLst>
      <pc:sldChg chg="delSp">
        <pc:chgData name="Mrs K Walley (MBMC)" userId="318ef10c-79d5-47cf-a1b4-dbb0a85feb12" providerId="ADAL" clId="{158AE70A-48D1-4E40-A947-910054008A4E}" dt="2026-06-23T11:21:14.759" v="0"/>
        <pc:sldMkLst>
          <pc:docMk/>
          <pc:sldMk cId="1843057008" sldId="348"/>
        </pc:sldMkLst>
        <pc:picChg chg="del">
          <ac:chgData name="Mrs K Walley (MBMC)" userId="318ef10c-79d5-47cf-a1b4-dbb0a85feb12" providerId="ADAL" clId="{158AE70A-48D1-4E40-A947-910054008A4E}" dt="2026-06-23T11:21:14.759" v="0"/>
          <ac:picMkLst>
            <pc:docMk/>
            <pc:sldMk cId="1843057008" sldId="348"/>
            <ac:picMk id="2" creationId="{814EC9D1-0688-4A71-912E-AE7A60E38122}"/>
          </ac:picMkLst>
        </pc:picChg>
      </pc:sldChg>
      <pc:sldChg chg="ord delDesignElem">
        <pc:chgData name="Mrs K Walley (MBMC)" userId="318ef10c-79d5-47cf-a1b4-dbb0a85feb12" providerId="ADAL" clId="{158AE70A-48D1-4E40-A947-910054008A4E}" dt="2026-06-23T11:21:27.658" v="2"/>
        <pc:sldMkLst>
          <pc:docMk/>
          <pc:sldMk cId="4266024717" sldId="34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7D45609-E834-484A-93DE-7CA35D7DE7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90BE34D-911D-4996-A83C-E1F2433597A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21B90AE1-E039-4A60-8F8F-ADBDF2DA743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9783F000-F4BC-487A-8B25-0A6ECFE23F4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50878E9-8C49-4E22-B26A-2EDDC667E5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D31749-4B25-4A2A-BA50-4107CF2B3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979D14-40C7-48F9-8D47-B30F331CC42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fld id="{F1F5C27C-62EE-4FF3-B4AA-A7AC8C6F4042}" type="datetimeFigureOut">
              <a:rPr lang="en-US"/>
              <a:pPr>
                <a:defRPr/>
              </a:pPr>
              <a:t>7/7/2026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E78168D-D975-4DD7-A9CC-F0D70100AF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B26840-3829-44CD-991A-0920CE785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B2F43-5C9E-4D90-859C-335D4AFE58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0BDB62-90A7-45E8-A752-E79F92D678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1B0B01FC-B29C-4FB5-9D34-559DCBA62EF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0635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3463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2993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2090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5361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6488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8079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235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3731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3072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8779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7571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220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2339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B01FC-B29C-4FB5-9D34-559DCBA62EF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163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B01FC-B29C-4FB5-9D34-559DCBA62EF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2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4386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3789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B01FC-B29C-4FB5-9D34-559DCBA62EF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0B01FC-B29C-4FB5-9D34-559DCBA62EFB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191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5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0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52A210-E4E4-4C4B-908B-E7DD1D5F8E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B1DB1C4-F026-4446-AB57-F1F5702FBF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803E52F-BD77-44F4-93F5-3C77E9F97E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4A904-2548-43CA-938C-BBB51455978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66550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CFE91D-0651-443E-9F41-5EA72517C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6FB160-55F1-46D2-A65B-CFEE864F8A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8C99B21-7F5C-4D0E-A989-07E2ABB8E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9F095-77F7-48F1-8EAD-B37A63344C9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4087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1394EB-7EA8-4F9C-8EA3-2EF7F2ADE4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AA6F5A-E559-4F7B-B2CF-92F021CE3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0764C7B-68EE-44DA-A632-7D424AEBE6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CA912-4C03-475C-8C04-C78C403BF8E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79733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8420A5-E729-43D3-A130-9E8BF0B0E5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6B1D24-A6F1-4898-AB8F-0D0EFD4DC9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0B3423A-5138-4A06-B108-98BC35FEC5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22458-C9E5-4DA2-8EB2-4D47345AF42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5505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9E497C-202C-4A86-B0CD-4A41E49833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508AF5C-2229-49A6-9F5F-0BEEF90F77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C09F2BE-D8BC-4FF8-9878-63C918801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68CBA-EBEF-4857-B4F7-1457A87A849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94739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2D7750-BC5A-4540-9C02-1C6615C34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13EBAA-841F-4E99-BBA6-ABE002CDA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0B8D4B9-4F1F-42D1-BB26-D045718C08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05742-9113-444E-894E-443BFDBFFB6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8148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5F9980C-2D08-4E88-B834-956F34F101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C119328-0EAA-48D1-940B-1DA77870B3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55E020F-91FC-43D3-9E30-8DA960669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0C281-65E4-4780-8301-89FBD554FFB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20854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28316F-6F3A-41A5-89B3-E09DF82AAD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8AD4D4-3CAD-41A0-B08A-FBCCC6F3C3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200C95B-C075-4DAE-AFCC-FD11B7838D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686A-A430-4088-8102-4E2C23B7483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8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9B4C96-8CDE-417B-9C46-A62B7B3F23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A18D7-7531-439D-AAC6-E2C967675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BABABFC-D9ED-4F1B-BCB0-C09623753A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CE3C2-245D-4184-B3E6-0F87465F864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47789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3A108E-634F-403F-9630-05BE04AA3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981764-8D69-4976-9BDA-DCCD198698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3A46B98-DD5B-4436-A12F-7A2872A980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C013A-57E9-473D-B331-597125139F2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44566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1B605C-36CC-4595-8649-3255A16C34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CDD6AC-2167-4B67-8C1F-94B7AFA372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9B837A4-1017-4960-B611-E7DDD16100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E13B5-DB6E-4AEB-98E4-F40966328CB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880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9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6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0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8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4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60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18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5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>
            <a:extLst>
              <a:ext uri="{FF2B5EF4-FFF2-40B4-BE49-F238E27FC236}">
                <a16:creationId xmlns:a16="http://schemas.microsoft.com/office/drawing/2014/main" id="{F42482D3-734D-430E-91DF-88FD8952DD59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6 w 2903"/>
              <a:gd name="T1" fmla="*/ 2147483646 h 3686"/>
              <a:gd name="T2" fmla="*/ 2147483646 w 2903"/>
              <a:gd name="T3" fmla="*/ 2147483646 h 3686"/>
              <a:gd name="T4" fmla="*/ 2147483646 w 2903"/>
              <a:gd name="T5" fmla="*/ 0 h 3686"/>
              <a:gd name="T6" fmla="*/ 2147483646 w 2903"/>
              <a:gd name="T7" fmla="*/ 2147483646 h 3686"/>
              <a:gd name="T8" fmla="*/ 2147483646 w 2903"/>
              <a:gd name="T9" fmla="*/ 2147483646 h 3686"/>
              <a:gd name="T10" fmla="*/ 0 w 2903"/>
              <a:gd name="T11" fmla="*/ 2147483646 h 3686"/>
              <a:gd name="T12" fmla="*/ 2147483646 w 2903"/>
              <a:gd name="T13" fmla="*/ 2147483646 h 3686"/>
              <a:gd name="T14" fmla="*/ 2147483646 w 2903"/>
              <a:gd name="T15" fmla="*/ 2147483646 h 3686"/>
              <a:gd name="T16" fmla="*/ 2147483646 w 2903"/>
              <a:gd name="T17" fmla="*/ 2147483646 h 3686"/>
              <a:gd name="T18" fmla="*/ 2147483646 w 2903"/>
              <a:gd name="T19" fmla="*/ 2147483646 h 3686"/>
              <a:gd name="T20" fmla="*/ 2147483646 w 2903"/>
              <a:gd name="T21" fmla="*/ 214748364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B3902D9-859A-4143-B713-9BB3FB2495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38C82F-D9D7-46AD-BDBA-D8382D4D9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3DD62735-D12F-417E-A9B6-A1270351FA0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A5E2680C-625B-4BCD-A4B0-9FD3C8197E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3C7D690B-BA3F-4FA9-8F87-7F612E9521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36140BC0-9C00-415D-9E56-A6C31B6E606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sp>
        <p:nvSpPr>
          <p:cNvPr id="1032" name="Freeform 8">
            <a:extLst>
              <a:ext uri="{FF2B5EF4-FFF2-40B4-BE49-F238E27FC236}">
                <a16:creationId xmlns:a16="http://schemas.microsoft.com/office/drawing/2014/main" id="{6FCE53C3-7477-4083-9759-10DF419BCF93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6 w 2911"/>
              <a:gd name="T1" fmla="*/ 0 h 3703"/>
              <a:gd name="T2" fmla="*/ 2147483646 w 2911"/>
              <a:gd name="T3" fmla="*/ 2147483646 h 3703"/>
              <a:gd name="T4" fmla="*/ 2147483646 w 2911"/>
              <a:gd name="T5" fmla="*/ 2147483646 h 3703"/>
              <a:gd name="T6" fmla="*/ 0 w 2911"/>
              <a:gd name="T7" fmla="*/ 2147483646 h 3703"/>
              <a:gd name="T8" fmla="*/ 2147483646 w 2911"/>
              <a:gd name="T9" fmla="*/ 2147483646 h 3703"/>
              <a:gd name="T10" fmla="*/ 2147483646 w 2911"/>
              <a:gd name="T11" fmla="*/ 2147483646 h 3703"/>
              <a:gd name="T12" fmla="*/ 2147483646 w 2911"/>
              <a:gd name="T13" fmla="*/ 2147483646 h 3703"/>
              <a:gd name="T14" fmla="*/ 2147483646 w 2911"/>
              <a:gd name="T15" fmla="*/ 2147483646 h 3703"/>
              <a:gd name="T16" fmla="*/ 2147483646 w 2911"/>
              <a:gd name="T17" fmla="*/ 2147483646 h 3703"/>
              <a:gd name="T18" fmla="*/ 2147483646 w 2911"/>
              <a:gd name="T19" fmla="*/ 0 h 3703"/>
              <a:gd name="T20" fmla="*/ 214748364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3" name="Freeform 9">
            <a:extLst>
              <a:ext uri="{FF2B5EF4-FFF2-40B4-BE49-F238E27FC236}">
                <a16:creationId xmlns:a16="http://schemas.microsoft.com/office/drawing/2014/main" id="{9C2D4750-8C77-40F9-AF61-DD15975E676E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6 h 2777"/>
              <a:gd name="T2" fmla="*/ 2147483646 w 2561"/>
              <a:gd name="T3" fmla="*/ 2147483646 h 2777"/>
              <a:gd name="T4" fmla="*/ 2147483646 w 2561"/>
              <a:gd name="T5" fmla="*/ 2147483646 h 2777"/>
              <a:gd name="T6" fmla="*/ 2147483646 w 2561"/>
              <a:gd name="T7" fmla="*/ 2147483646 h 2777"/>
              <a:gd name="T8" fmla="*/ 2147483646 w 2561"/>
              <a:gd name="T9" fmla="*/ 2147483646 h 2777"/>
              <a:gd name="T10" fmla="*/ 2147483646 w 2561"/>
              <a:gd name="T11" fmla="*/ 0 h 2777"/>
              <a:gd name="T12" fmla="*/ 0 w 2561"/>
              <a:gd name="T13" fmla="*/ 2147483646 h 2777"/>
              <a:gd name="T14" fmla="*/ 0 w 2561"/>
              <a:gd name="T15" fmla="*/ 21474836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034" name="Group 10">
            <a:extLst>
              <a:ext uri="{FF2B5EF4-FFF2-40B4-BE49-F238E27FC236}">
                <a16:creationId xmlns:a16="http://schemas.microsoft.com/office/drawing/2014/main" id="{7103D2D4-2161-41CE-AB01-DA807188F2CE}"/>
              </a:ext>
            </a:extLst>
          </p:cNvPr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>
              <a:extLst>
                <a:ext uri="{FF2B5EF4-FFF2-40B4-BE49-F238E27FC236}">
                  <a16:creationId xmlns:a16="http://schemas.microsoft.com/office/drawing/2014/main" id="{33480F5D-F3A1-4E2E-97CA-06612934EC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 w 2177"/>
                <a:gd name="T1" fmla="*/ 1 h 1298"/>
                <a:gd name="T2" fmla="*/ 1 w 2177"/>
                <a:gd name="T3" fmla="*/ 1 h 1298"/>
                <a:gd name="T4" fmla="*/ 1 w 2177"/>
                <a:gd name="T5" fmla="*/ 1 h 1298"/>
                <a:gd name="T6" fmla="*/ 1 w 2177"/>
                <a:gd name="T7" fmla="*/ 1 h 1298"/>
                <a:gd name="T8" fmla="*/ 1 w 2177"/>
                <a:gd name="T9" fmla="*/ 1 h 1298"/>
                <a:gd name="T10" fmla="*/ 1 w 2177"/>
                <a:gd name="T11" fmla="*/ 1 h 1298"/>
                <a:gd name="T12" fmla="*/ 1 w 2177"/>
                <a:gd name="T13" fmla="*/ 1 h 1298"/>
                <a:gd name="T14" fmla="*/ 1 w 2177"/>
                <a:gd name="T15" fmla="*/ 1 h 1298"/>
                <a:gd name="T16" fmla="*/ 1 w 2177"/>
                <a:gd name="T17" fmla="*/ 0 h 1298"/>
                <a:gd name="T18" fmla="*/ 1 w 2177"/>
                <a:gd name="T19" fmla="*/ 1 h 1298"/>
                <a:gd name="T20" fmla="*/ 1 w 2177"/>
                <a:gd name="T21" fmla="*/ 1 h 1298"/>
                <a:gd name="T22" fmla="*/ 1 w 2177"/>
                <a:gd name="T23" fmla="*/ 1 h 1298"/>
                <a:gd name="T24" fmla="*/ 1 w 2177"/>
                <a:gd name="T25" fmla="*/ 1 h 1298"/>
                <a:gd name="T26" fmla="*/ 1 w 2177"/>
                <a:gd name="T27" fmla="*/ 1 h 1298"/>
                <a:gd name="T28" fmla="*/ 1 w 2177"/>
                <a:gd name="T29" fmla="*/ 1 h 1298"/>
                <a:gd name="T30" fmla="*/ 1 w 2177"/>
                <a:gd name="T31" fmla="*/ 1 h 1298"/>
                <a:gd name="T32" fmla="*/ 1 w 2177"/>
                <a:gd name="T33" fmla="*/ 1 h 1298"/>
                <a:gd name="T34" fmla="*/ 0 w 2177"/>
                <a:gd name="T35" fmla="*/ 1 h 1298"/>
                <a:gd name="T36" fmla="*/ 1 w 2177"/>
                <a:gd name="T37" fmla="*/ 1 h 1298"/>
                <a:gd name="T38" fmla="*/ 1 w 2177"/>
                <a:gd name="T39" fmla="*/ 1 h 1298"/>
                <a:gd name="T40" fmla="*/ 1 w 2177"/>
                <a:gd name="T41" fmla="*/ 1 h 1298"/>
                <a:gd name="T42" fmla="*/ 1 w 2177"/>
                <a:gd name="T43" fmla="*/ 1 h 1298"/>
                <a:gd name="T44" fmla="*/ 1 w 2177"/>
                <a:gd name="T45" fmla="*/ 1 h 1298"/>
                <a:gd name="T46" fmla="*/ 1 w 2177"/>
                <a:gd name="T47" fmla="*/ 1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2" name="Freeform 12">
              <a:extLst>
                <a:ext uri="{FF2B5EF4-FFF2-40B4-BE49-F238E27FC236}">
                  <a16:creationId xmlns:a16="http://schemas.microsoft.com/office/drawing/2014/main" id="{520CB2B4-416A-45B3-B630-E94134F428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1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3" name="Freeform 13">
              <a:extLst>
                <a:ext uri="{FF2B5EF4-FFF2-40B4-BE49-F238E27FC236}">
                  <a16:creationId xmlns:a16="http://schemas.microsoft.com/office/drawing/2014/main" id="{1EB81D95-BDA3-4641-8AFB-4950D2910B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4" name="Freeform 14">
              <a:extLst>
                <a:ext uri="{FF2B5EF4-FFF2-40B4-BE49-F238E27FC236}">
                  <a16:creationId xmlns:a16="http://schemas.microsoft.com/office/drawing/2014/main" id="{43708948-CD6D-4DBB-8DC9-7EC7EE81C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 h 747"/>
                <a:gd name="T2" fmla="*/ 1 w 1049"/>
                <a:gd name="T3" fmla="*/ 1 h 747"/>
                <a:gd name="T4" fmla="*/ 1 w 1049"/>
                <a:gd name="T5" fmla="*/ 1 h 747"/>
                <a:gd name="T6" fmla="*/ 1 w 1049"/>
                <a:gd name="T7" fmla="*/ 1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1 h 747"/>
                <a:gd name="T14" fmla="*/ 0 w 1049"/>
                <a:gd name="T15" fmla="*/ 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5" name="Freeform 15">
              <a:extLst>
                <a:ext uri="{FF2B5EF4-FFF2-40B4-BE49-F238E27FC236}">
                  <a16:creationId xmlns:a16="http://schemas.microsoft.com/office/drawing/2014/main" id="{65B2B77A-4F32-47E7-8112-9099DC4C62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0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6" name="Freeform 16">
              <a:extLst>
                <a:ext uri="{FF2B5EF4-FFF2-40B4-BE49-F238E27FC236}">
                  <a16:creationId xmlns:a16="http://schemas.microsoft.com/office/drawing/2014/main" id="{38E47DEC-AD6C-48E2-BCD1-750AB0F881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7" name="Freeform 17">
              <a:extLst>
                <a:ext uri="{FF2B5EF4-FFF2-40B4-BE49-F238E27FC236}">
                  <a16:creationId xmlns:a16="http://schemas.microsoft.com/office/drawing/2014/main" id="{0B648CD7-591F-455C-BEBE-1493B97674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1 w 386"/>
                <a:gd name="T7" fmla="*/ 1 h 764"/>
                <a:gd name="T8" fmla="*/ 1 w 386"/>
                <a:gd name="T9" fmla="*/ 1 h 764"/>
                <a:gd name="T10" fmla="*/ 1 w 386"/>
                <a:gd name="T11" fmla="*/ 1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8" name="Freeform 18">
              <a:extLst>
                <a:ext uri="{FF2B5EF4-FFF2-40B4-BE49-F238E27FC236}">
                  <a16:creationId xmlns:a16="http://schemas.microsoft.com/office/drawing/2014/main" id="{486F64A7-FBDE-4922-BF43-E4B08A352E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 w 728"/>
                <a:gd name="T1" fmla="*/ 0 h 348"/>
                <a:gd name="T2" fmla="*/ 0 w 728"/>
                <a:gd name="T3" fmla="*/ 1 h 348"/>
                <a:gd name="T4" fmla="*/ 1 w 728"/>
                <a:gd name="T5" fmla="*/ 1 h 348"/>
                <a:gd name="T6" fmla="*/ 1 w 728"/>
                <a:gd name="T7" fmla="*/ 1 h 348"/>
                <a:gd name="T8" fmla="*/ 1 w 728"/>
                <a:gd name="T9" fmla="*/ 1 h 348"/>
                <a:gd name="T10" fmla="*/ 1 w 728"/>
                <a:gd name="T11" fmla="*/ 0 h 348"/>
                <a:gd name="T12" fmla="*/ 1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9" name="Freeform 19">
              <a:extLst>
                <a:ext uri="{FF2B5EF4-FFF2-40B4-BE49-F238E27FC236}">
                  <a16:creationId xmlns:a16="http://schemas.microsoft.com/office/drawing/2014/main" id="{12377818-A3C1-4863-A9A2-AA2A491C21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 w 312"/>
                <a:gd name="T1" fmla="*/ 0 h 135"/>
                <a:gd name="T2" fmla="*/ 0 w 312"/>
                <a:gd name="T3" fmla="*/ 0 h 135"/>
                <a:gd name="T4" fmla="*/ 1 w 312"/>
                <a:gd name="T5" fmla="*/ 0 h 135"/>
                <a:gd name="T6" fmla="*/ 1 w 312"/>
                <a:gd name="T7" fmla="*/ 0 h 135"/>
                <a:gd name="T8" fmla="*/ 1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60" name="Group 20">
              <a:extLst>
                <a:ext uri="{FF2B5EF4-FFF2-40B4-BE49-F238E27FC236}">
                  <a16:creationId xmlns:a16="http://schemas.microsoft.com/office/drawing/2014/main" id="{657694B7-9E01-47A4-9BB9-3F782467A18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>
                <a:extLst>
                  <a:ext uri="{FF2B5EF4-FFF2-40B4-BE49-F238E27FC236}">
                    <a16:creationId xmlns:a16="http://schemas.microsoft.com/office/drawing/2014/main" id="{9F78CB19-FA3E-4AFD-B456-FD60DD11C44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>
                  <a:extLst>
                    <a:ext uri="{FF2B5EF4-FFF2-40B4-BE49-F238E27FC236}">
                      <a16:creationId xmlns:a16="http://schemas.microsoft.com/office/drawing/2014/main" id="{5AE717B2-620D-4D30-A5DD-3740DA22176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1 w 313"/>
                    <a:gd name="T7" fmla="*/ 0 h 175"/>
                    <a:gd name="T8" fmla="*/ 1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5" name="Freeform 23">
                  <a:extLst>
                    <a:ext uri="{FF2B5EF4-FFF2-40B4-BE49-F238E27FC236}">
                      <a16:creationId xmlns:a16="http://schemas.microsoft.com/office/drawing/2014/main" id="{F8B7C7E9-8C3F-4F5B-832A-38E3EE37833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1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6" name="Freeform 24">
                  <a:extLst>
                    <a:ext uri="{FF2B5EF4-FFF2-40B4-BE49-F238E27FC236}">
                      <a16:creationId xmlns:a16="http://schemas.microsoft.com/office/drawing/2014/main" id="{7D47E44E-44EA-4257-8A85-0A470692640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1062" name="Freeform 25">
                <a:extLst>
                  <a:ext uri="{FF2B5EF4-FFF2-40B4-BE49-F238E27FC236}">
                    <a16:creationId xmlns:a16="http://schemas.microsoft.com/office/drawing/2014/main" id="{D8BC3AC2-0472-4B15-A5CE-FF80117E93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1 w 1190"/>
                  <a:gd name="T3" fmla="*/ 1 h 500"/>
                  <a:gd name="T4" fmla="*/ 1 w 1190"/>
                  <a:gd name="T5" fmla="*/ 1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63" name="Freeform 26">
                <a:extLst>
                  <a:ext uri="{FF2B5EF4-FFF2-40B4-BE49-F238E27FC236}">
                    <a16:creationId xmlns:a16="http://schemas.microsoft.com/office/drawing/2014/main" id="{71F3B0E6-2979-49B7-9C26-B11FBF22FE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0 w 489"/>
                  <a:gd name="T5" fmla="*/ 1 h 296"/>
                  <a:gd name="T6" fmla="*/ 0 w 489"/>
                  <a:gd name="T7" fmla="*/ 1 h 296"/>
                  <a:gd name="T8" fmla="*/ 0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0 w 489"/>
                  <a:gd name="T17" fmla="*/ 1 h 296"/>
                  <a:gd name="T18" fmla="*/ 0 w 489"/>
                  <a:gd name="T19" fmla="*/ 1 h 296"/>
                  <a:gd name="T20" fmla="*/ 0 w 489"/>
                  <a:gd name="T21" fmla="*/ 1 h 296"/>
                  <a:gd name="T22" fmla="*/ 0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64" name="Freeform 27">
                <a:extLst>
                  <a:ext uri="{FF2B5EF4-FFF2-40B4-BE49-F238E27FC236}">
                    <a16:creationId xmlns:a16="http://schemas.microsoft.com/office/drawing/2014/main" id="{6222A029-3F0D-487F-87CF-C3E3AEE877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0 h 478"/>
                  <a:gd name="T8" fmla="*/ 1 w 213"/>
                  <a:gd name="T9" fmla="*/ 0 h 478"/>
                  <a:gd name="T10" fmla="*/ 1 w 213"/>
                  <a:gd name="T11" fmla="*/ 0 h 478"/>
                  <a:gd name="T12" fmla="*/ 1 w 213"/>
                  <a:gd name="T13" fmla="*/ 0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065" name="Group 28">
                <a:extLst>
                  <a:ext uri="{FF2B5EF4-FFF2-40B4-BE49-F238E27FC236}">
                    <a16:creationId xmlns:a16="http://schemas.microsoft.com/office/drawing/2014/main" id="{8876467E-2F45-4B26-9203-C580F9E02E1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>
                  <a:extLst>
                    <a:ext uri="{FF2B5EF4-FFF2-40B4-BE49-F238E27FC236}">
                      <a16:creationId xmlns:a16="http://schemas.microsoft.com/office/drawing/2014/main" id="{949BAD80-2F8E-4DCA-BF8C-A752660382E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67" name="Freeform 30">
                  <a:extLst>
                    <a:ext uri="{FF2B5EF4-FFF2-40B4-BE49-F238E27FC236}">
                      <a16:creationId xmlns:a16="http://schemas.microsoft.com/office/drawing/2014/main" id="{42BF6357-60D6-4EE6-8A5A-99CAA385E84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1 h 880"/>
                    <a:gd name="T8" fmla="*/ 1 w 1684"/>
                    <a:gd name="T9" fmla="*/ 1 h 880"/>
                    <a:gd name="T10" fmla="*/ 1 w 1684"/>
                    <a:gd name="T11" fmla="*/ 1 h 880"/>
                    <a:gd name="T12" fmla="*/ 1 w 1684"/>
                    <a:gd name="T13" fmla="*/ 1 h 880"/>
                    <a:gd name="T14" fmla="*/ 1 w 1684"/>
                    <a:gd name="T15" fmla="*/ 1 h 880"/>
                    <a:gd name="T16" fmla="*/ 1 w 1684"/>
                    <a:gd name="T17" fmla="*/ 1 h 880"/>
                    <a:gd name="T18" fmla="*/ 1 w 1684"/>
                    <a:gd name="T19" fmla="*/ 1 h 880"/>
                    <a:gd name="T20" fmla="*/ 1 w 1684"/>
                    <a:gd name="T21" fmla="*/ 1 h 880"/>
                    <a:gd name="T22" fmla="*/ 1 w 1684"/>
                    <a:gd name="T23" fmla="*/ 1 h 880"/>
                    <a:gd name="T24" fmla="*/ 1 w 1684"/>
                    <a:gd name="T25" fmla="*/ 1 h 880"/>
                    <a:gd name="T26" fmla="*/ 1 w 1684"/>
                    <a:gd name="T27" fmla="*/ 1 h 880"/>
                    <a:gd name="T28" fmla="*/ 1 w 1684"/>
                    <a:gd name="T29" fmla="*/ 1 h 880"/>
                    <a:gd name="T30" fmla="*/ 1 w 1684"/>
                    <a:gd name="T31" fmla="*/ 1 h 880"/>
                    <a:gd name="T32" fmla="*/ 1 w 1684"/>
                    <a:gd name="T33" fmla="*/ 1 h 880"/>
                    <a:gd name="T34" fmla="*/ 1 w 1684"/>
                    <a:gd name="T35" fmla="*/ 1 h 880"/>
                    <a:gd name="T36" fmla="*/ 1 w 1684"/>
                    <a:gd name="T37" fmla="*/ 1 h 880"/>
                    <a:gd name="T38" fmla="*/ 1 w 1684"/>
                    <a:gd name="T39" fmla="*/ 1 h 880"/>
                    <a:gd name="T40" fmla="*/ 1 w 1684"/>
                    <a:gd name="T41" fmla="*/ 1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68" name="Freeform 31">
                  <a:extLst>
                    <a:ext uri="{FF2B5EF4-FFF2-40B4-BE49-F238E27FC236}">
                      <a16:creationId xmlns:a16="http://schemas.microsoft.com/office/drawing/2014/main" id="{2BC5E883-0B89-49BB-9B7A-F82531CCD67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0 h 335"/>
                    <a:gd name="T8" fmla="*/ 1 w 160"/>
                    <a:gd name="T9" fmla="*/ 0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69" name="Freeform 32">
                  <a:extLst>
                    <a:ext uri="{FF2B5EF4-FFF2-40B4-BE49-F238E27FC236}">
                      <a16:creationId xmlns:a16="http://schemas.microsoft.com/office/drawing/2014/main" id="{AC8728DC-1179-45AB-98A0-F3B2B1B744A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1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1 w 642"/>
                    <a:gd name="T7" fmla="*/ 0 h 1188"/>
                    <a:gd name="T8" fmla="*/ 1 w 642"/>
                    <a:gd name="T9" fmla="*/ 1 h 1188"/>
                    <a:gd name="T10" fmla="*/ 1 w 642"/>
                    <a:gd name="T11" fmla="*/ 1 h 1188"/>
                    <a:gd name="T12" fmla="*/ 1 w 642"/>
                    <a:gd name="T13" fmla="*/ 1 h 1188"/>
                    <a:gd name="T14" fmla="*/ 1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1 w 642"/>
                    <a:gd name="T23" fmla="*/ 1 h 1188"/>
                    <a:gd name="T24" fmla="*/ 1 w 642"/>
                    <a:gd name="T25" fmla="*/ 1 h 1188"/>
                    <a:gd name="T26" fmla="*/ 1 w 642"/>
                    <a:gd name="T27" fmla="*/ 1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0" name="Freeform 33">
                  <a:extLst>
                    <a:ext uri="{FF2B5EF4-FFF2-40B4-BE49-F238E27FC236}">
                      <a16:creationId xmlns:a16="http://schemas.microsoft.com/office/drawing/2014/main" id="{1DC1DEE8-8B11-4999-B838-DBFF0BCF1C9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1 h 504"/>
                    <a:gd name="T6" fmla="*/ 1 w 192"/>
                    <a:gd name="T7" fmla="*/ 1 h 504"/>
                    <a:gd name="T8" fmla="*/ 1 w 192"/>
                    <a:gd name="T9" fmla="*/ 1 h 504"/>
                    <a:gd name="T10" fmla="*/ 1 w 192"/>
                    <a:gd name="T11" fmla="*/ 1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1" name="Freeform 34">
                  <a:extLst>
                    <a:ext uri="{FF2B5EF4-FFF2-40B4-BE49-F238E27FC236}">
                      <a16:creationId xmlns:a16="http://schemas.microsoft.com/office/drawing/2014/main" id="{341C3D81-886B-4B74-A1DA-4830CC6BCB1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 w 390"/>
                    <a:gd name="T1" fmla="*/ 0 h 269"/>
                    <a:gd name="T2" fmla="*/ 1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1 w 390"/>
                    <a:gd name="T11" fmla="*/ 1 h 269"/>
                    <a:gd name="T12" fmla="*/ 1 w 390"/>
                    <a:gd name="T13" fmla="*/ 1 h 269"/>
                    <a:gd name="T14" fmla="*/ 1 w 390"/>
                    <a:gd name="T15" fmla="*/ 1 h 269"/>
                    <a:gd name="T16" fmla="*/ 1 w 390"/>
                    <a:gd name="T17" fmla="*/ 1 h 269"/>
                    <a:gd name="T18" fmla="*/ 1 w 390"/>
                    <a:gd name="T19" fmla="*/ 1 h 269"/>
                    <a:gd name="T20" fmla="*/ 1 w 390"/>
                    <a:gd name="T21" fmla="*/ 1 h 269"/>
                    <a:gd name="T22" fmla="*/ 1 w 390"/>
                    <a:gd name="T23" fmla="*/ 0 h 269"/>
                    <a:gd name="T24" fmla="*/ 1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2" name="Freeform 35">
                  <a:extLst>
                    <a:ext uri="{FF2B5EF4-FFF2-40B4-BE49-F238E27FC236}">
                      <a16:creationId xmlns:a16="http://schemas.microsoft.com/office/drawing/2014/main" id="{4DB34F20-F291-490C-A6F8-3E4F3D38745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1 w 941"/>
                    <a:gd name="T3" fmla="*/ 0 h 424"/>
                    <a:gd name="T4" fmla="*/ 1 w 941"/>
                    <a:gd name="T5" fmla="*/ 1 h 424"/>
                    <a:gd name="T6" fmla="*/ 1 w 941"/>
                    <a:gd name="T7" fmla="*/ 1 h 424"/>
                    <a:gd name="T8" fmla="*/ 1 w 941"/>
                    <a:gd name="T9" fmla="*/ 1 h 424"/>
                    <a:gd name="T10" fmla="*/ 1 w 941"/>
                    <a:gd name="T11" fmla="*/ 1 h 424"/>
                    <a:gd name="T12" fmla="*/ 1 w 941"/>
                    <a:gd name="T13" fmla="*/ 1 h 424"/>
                    <a:gd name="T14" fmla="*/ 1 w 941"/>
                    <a:gd name="T15" fmla="*/ 1 h 424"/>
                    <a:gd name="T16" fmla="*/ 1 w 941"/>
                    <a:gd name="T17" fmla="*/ 1 h 424"/>
                    <a:gd name="T18" fmla="*/ 1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73" name="Freeform 36">
                  <a:extLst>
                    <a:ext uri="{FF2B5EF4-FFF2-40B4-BE49-F238E27FC236}">
                      <a16:creationId xmlns:a16="http://schemas.microsoft.com/office/drawing/2014/main" id="{4BA880A8-4106-4F40-ABA5-3A7AA3CF566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1 w 488"/>
                    <a:gd name="T7" fmla="*/ 0 h 173"/>
                    <a:gd name="T8" fmla="*/ 1 w 488"/>
                    <a:gd name="T9" fmla="*/ 0 h 173"/>
                    <a:gd name="T10" fmla="*/ 1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1 w 488"/>
                    <a:gd name="T21" fmla="*/ 0 h 173"/>
                    <a:gd name="T22" fmla="*/ 1 w 488"/>
                    <a:gd name="T23" fmla="*/ 0 h 173"/>
                    <a:gd name="T24" fmla="*/ 1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035" name="Group 37">
            <a:extLst>
              <a:ext uri="{FF2B5EF4-FFF2-40B4-BE49-F238E27FC236}">
                <a16:creationId xmlns:a16="http://schemas.microsoft.com/office/drawing/2014/main" id="{CD2AB3AE-1B14-4F69-9462-B6B7D38BB6A8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>
              <a:extLst>
                <a:ext uri="{FF2B5EF4-FFF2-40B4-BE49-F238E27FC236}">
                  <a16:creationId xmlns:a16="http://schemas.microsoft.com/office/drawing/2014/main" id="{409AD57F-2479-4CE0-AFA3-F0919EAE4081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0 h 3266"/>
                <a:gd name="T2" fmla="*/ 0 w 772"/>
                <a:gd name="T3" fmla="*/ 0 h 3266"/>
                <a:gd name="T4" fmla="*/ 0 w 772"/>
                <a:gd name="T5" fmla="*/ 0 h 3266"/>
                <a:gd name="T6" fmla="*/ 0 w 772"/>
                <a:gd name="T7" fmla="*/ 0 h 3266"/>
                <a:gd name="T8" fmla="*/ 0 w 772"/>
                <a:gd name="T9" fmla="*/ 0 h 3266"/>
                <a:gd name="T10" fmla="*/ 0 w 772"/>
                <a:gd name="T11" fmla="*/ 0 h 3266"/>
                <a:gd name="T12" fmla="*/ 0 w 772"/>
                <a:gd name="T13" fmla="*/ 0 h 3266"/>
                <a:gd name="T14" fmla="*/ 0 w 772"/>
                <a:gd name="T15" fmla="*/ 0 h 3266"/>
                <a:gd name="T16" fmla="*/ 0 w 772"/>
                <a:gd name="T17" fmla="*/ 0 h 3266"/>
                <a:gd name="T18" fmla="*/ 0 w 772"/>
                <a:gd name="T19" fmla="*/ 0 h 3266"/>
                <a:gd name="T20" fmla="*/ 0 w 772"/>
                <a:gd name="T21" fmla="*/ 0 h 3266"/>
                <a:gd name="T22" fmla="*/ 0 w 772"/>
                <a:gd name="T23" fmla="*/ 0 h 3266"/>
                <a:gd name="T24" fmla="*/ 0 w 772"/>
                <a:gd name="T25" fmla="*/ 0 h 3266"/>
                <a:gd name="T26" fmla="*/ 0 w 772"/>
                <a:gd name="T27" fmla="*/ 0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0 h 3266"/>
                <a:gd name="T36" fmla="*/ 0 w 772"/>
                <a:gd name="T37" fmla="*/ 0 h 3266"/>
                <a:gd name="T38" fmla="*/ 0 w 772"/>
                <a:gd name="T39" fmla="*/ 0 h 3266"/>
                <a:gd name="T40" fmla="*/ 0 w 772"/>
                <a:gd name="T41" fmla="*/ 0 h 3266"/>
                <a:gd name="T42" fmla="*/ 0 w 772"/>
                <a:gd name="T43" fmla="*/ 0 h 3266"/>
                <a:gd name="T44" fmla="*/ 0 w 772"/>
                <a:gd name="T45" fmla="*/ 0 h 3266"/>
                <a:gd name="T46" fmla="*/ 0 w 772"/>
                <a:gd name="T47" fmla="*/ 0 h 3266"/>
                <a:gd name="T48" fmla="*/ 0 w 772"/>
                <a:gd name="T49" fmla="*/ 0 h 3266"/>
                <a:gd name="T50" fmla="*/ 0 w 772"/>
                <a:gd name="T51" fmla="*/ 0 h 3266"/>
                <a:gd name="T52" fmla="*/ 0 w 772"/>
                <a:gd name="T53" fmla="*/ 0 h 3266"/>
                <a:gd name="T54" fmla="*/ 0 w 772"/>
                <a:gd name="T55" fmla="*/ 0 h 3266"/>
                <a:gd name="T56" fmla="*/ 0 w 772"/>
                <a:gd name="T57" fmla="*/ 0 h 3266"/>
                <a:gd name="T58" fmla="*/ 0 w 772"/>
                <a:gd name="T59" fmla="*/ 0 h 3266"/>
                <a:gd name="T60" fmla="*/ 0 w 772"/>
                <a:gd name="T61" fmla="*/ 0 h 3266"/>
                <a:gd name="T62" fmla="*/ 0 w 772"/>
                <a:gd name="T63" fmla="*/ 0 h 3266"/>
                <a:gd name="T64" fmla="*/ 0 w 772"/>
                <a:gd name="T65" fmla="*/ 0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0" name="Freeform 39">
              <a:extLst>
                <a:ext uri="{FF2B5EF4-FFF2-40B4-BE49-F238E27FC236}">
                  <a16:creationId xmlns:a16="http://schemas.microsoft.com/office/drawing/2014/main" id="{F0B1AF42-A561-4BFF-85E3-B30EC0413A25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 h 3266"/>
                <a:gd name="T2" fmla="*/ 0 w 772"/>
                <a:gd name="T3" fmla="*/ 1 h 3266"/>
                <a:gd name="T4" fmla="*/ 0 w 772"/>
                <a:gd name="T5" fmla="*/ 1 h 3266"/>
                <a:gd name="T6" fmla="*/ 0 w 772"/>
                <a:gd name="T7" fmla="*/ 1 h 3266"/>
                <a:gd name="T8" fmla="*/ 0 w 772"/>
                <a:gd name="T9" fmla="*/ 1 h 3266"/>
                <a:gd name="T10" fmla="*/ 0 w 772"/>
                <a:gd name="T11" fmla="*/ 1 h 3266"/>
                <a:gd name="T12" fmla="*/ 0 w 772"/>
                <a:gd name="T13" fmla="*/ 1 h 3266"/>
                <a:gd name="T14" fmla="*/ 0 w 772"/>
                <a:gd name="T15" fmla="*/ 1 h 3266"/>
                <a:gd name="T16" fmla="*/ 0 w 772"/>
                <a:gd name="T17" fmla="*/ 1 h 3266"/>
                <a:gd name="T18" fmla="*/ 0 w 772"/>
                <a:gd name="T19" fmla="*/ 1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1 h 3266"/>
                <a:gd name="T30" fmla="*/ 0 w 772"/>
                <a:gd name="T31" fmla="*/ 0 h 3266"/>
                <a:gd name="T32" fmla="*/ 0 w 772"/>
                <a:gd name="T33" fmla="*/ 1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1 h 3266"/>
                <a:gd name="T44" fmla="*/ 0 w 772"/>
                <a:gd name="T45" fmla="*/ 1 h 3266"/>
                <a:gd name="T46" fmla="*/ 0 w 772"/>
                <a:gd name="T47" fmla="*/ 1 h 3266"/>
                <a:gd name="T48" fmla="*/ 0 w 772"/>
                <a:gd name="T49" fmla="*/ 1 h 3266"/>
                <a:gd name="T50" fmla="*/ 0 w 772"/>
                <a:gd name="T51" fmla="*/ 1 h 3266"/>
                <a:gd name="T52" fmla="*/ 0 w 772"/>
                <a:gd name="T53" fmla="*/ 1 h 3266"/>
                <a:gd name="T54" fmla="*/ 0 w 772"/>
                <a:gd name="T55" fmla="*/ 1 h 3266"/>
                <a:gd name="T56" fmla="*/ 0 w 772"/>
                <a:gd name="T57" fmla="*/ 1 h 3266"/>
                <a:gd name="T58" fmla="*/ 0 w 772"/>
                <a:gd name="T59" fmla="*/ 1 h 3266"/>
                <a:gd name="T60" fmla="*/ 0 w 772"/>
                <a:gd name="T61" fmla="*/ 1 h 3266"/>
                <a:gd name="T62" fmla="*/ 0 w 772"/>
                <a:gd name="T63" fmla="*/ 1 h 3266"/>
                <a:gd name="T64" fmla="*/ 0 w 772"/>
                <a:gd name="T65" fmla="*/ 1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36" name="Group 40">
            <a:extLst>
              <a:ext uri="{FF2B5EF4-FFF2-40B4-BE49-F238E27FC236}">
                <a16:creationId xmlns:a16="http://schemas.microsoft.com/office/drawing/2014/main" id="{456BF8D5-10B8-4FBB-B2A2-F741A640DE7B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>
              <a:extLst>
                <a:ext uri="{FF2B5EF4-FFF2-40B4-BE49-F238E27FC236}">
                  <a16:creationId xmlns:a16="http://schemas.microsoft.com/office/drawing/2014/main" id="{129443CC-367D-4AAA-B1B0-21CFEE241BE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>
                <a:extLst>
                  <a:ext uri="{FF2B5EF4-FFF2-40B4-BE49-F238E27FC236}">
                    <a16:creationId xmlns:a16="http://schemas.microsoft.com/office/drawing/2014/main" id="{EAB8B44B-F2B4-4A05-805D-A15B5A8B95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040" name="Group 43">
                <a:extLst>
                  <a:ext uri="{FF2B5EF4-FFF2-40B4-BE49-F238E27FC236}">
                    <a16:creationId xmlns:a16="http://schemas.microsoft.com/office/drawing/2014/main" id="{A8F1193A-118B-4561-9217-49CAD1EF51E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>
                  <a:extLst>
                    <a:ext uri="{FF2B5EF4-FFF2-40B4-BE49-F238E27FC236}">
                      <a16:creationId xmlns:a16="http://schemas.microsoft.com/office/drawing/2014/main" id="{7ECAA532-6668-4072-92C6-9375B438FC2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2" name="Freeform 45">
                  <a:extLst>
                    <a:ext uri="{FF2B5EF4-FFF2-40B4-BE49-F238E27FC236}">
                      <a16:creationId xmlns:a16="http://schemas.microsoft.com/office/drawing/2014/main" id="{CBFFFD52-8726-4718-8D22-98DB957B16A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3" name="Freeform 46">
                  <a:extLst>
                    <a:ext uri="{FF2B5EF4-FFF2-40B4-BE49-F238E27FC236}">
                      <a16:creationId xmlns:a16="http://schemas.microsoft.com/office/drawing/2014/main" id="{D327266E-7600-4819-91B6-4EC8F97DD96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0 h 2521"/>
                    <a:gd name="T4" fmla="*/ 0 w 2002"/>
                    <a:gd name="T5" fmla="*/ 0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4" name="Freeform 47">
                  <a:extLst>
                    <a:ext uri="{FF2B5EF4-FFF2-40B4-BE49-F238E27FC236}">
                      <a16:creationId xmlns:a16="http://schemas.microsoft.com/office/drawing/2014/main" id="{3959728C-37E2-419B-8D9A-53944129218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0 h 3771"/>
                    <a:gd name="T2" fmla="*/ 0 w 3007"/>
                    <a:gd name="T3" fmla="*/ 0 h 3771"/>
                    <a:gd name="T4" fmla="*/ 0 w 3007"/>
                    <a:gd name="T5" fmla="*/ 0 h 3771"/>
                    <a:gd name="T6" fmla="*/ 0 w 3007"/>
                    <a:gd name="T7" fmla="*/ 0 h 3771"/>
                    <a:gd name="T8" fmla="*/ 0 w 3007"/>
                    <a:gd name="T9" fmla="*/ 0 h 3771"/>
                    <a:gd name="T10" fmla="*/ 0 w 3007"/>
                    <a:gd name="T11" fmla="*/ 0 h 3771"/>
                    <a:gd name="T12" fmla="*/ 0 w 3007"/>
                    <a:gd name="T13" fmla="*/ 0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0 h 3771"/>
                    <a:gd name="T26" fmla="*/ 0 w 3007"/>
                    <a:gd name="T27" fmla="*/ 0 h 3771"/>
                    <a:gd name="T28" fmla="*/ 0 w 3007"/>
                    <a:gd name="T29" fmla="*/ 0 h 3771"/>
                    <a:gd name="T30" fmla="*/ 0 w 3007"/>
                    <a:gd name="T31" fmla="*/ 0 h 3771"/>
                    <a:gd name="T32" fmla="*/ 0 w 3007"/>
                    <a:gd name="T33" fmla="*/ 0 h 3771"/>
                    <a:gd name="T34" fmla="*/ 0 w 3007"/>
                    <a:gd name="T35" fmla="*/ 0 h 3771"/>
                    <a:gd name="T36" fmla="*/ 0 w 3007"/>
                    <a:gd name="T37" fmla="*/ 0 h 3771"/>
                    <a:gd name="T38" fmla="*/ 0 w 3007"/>
                    <a:gd name="T39" fmla="*/ 0 h 3771"/>
                    <a:gd name="T40" fmla="*/ 0 w 3007"/>
                    <a:gd name="T41" fmla="*/ 0 h 3771"/>
                    <a:gd name="T42" fmla="*/ 0 w 3007"/>
                    <a:gd name="T43" fmla="*/ 0 h 3771"/>
                    <a:gd name="T44" fmla="*/ 0 w 3007"/>
                    <a:gd name="T45" fmla="*/ 0 h 3771"/>
                    <a:gd name="T46" fmla="*/ 0 w 3007"/>
                    <a:gd name="T47" fmla="*/ 0 h 3771"/>
                    <a:gd name="T48" fmla="*/ 0 w 3007"/>
                    <a:gd name="T49" fmla="*/ 0 h 3771"/>
                    <a:gd name="T50" fmla="*/ 0 w 3007"/>
                    <a:gd name="T51" fmla="*/ 0 h 3771"/>
                    <a:gd name="T52" fmla="*/ 0 w 3007"/>
                    <a:gd name="T53" fmla="*/ 0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5" name="Freeform 48">
                  <a:extLst>
                    <a:ext uri="{FF2B5EF4-FFF2-40B4-BE49-F238E27FC236}">
                      <a16:creationId xmlns:a16="http://schemas.microsoft.com/office/drawing/2014/main" id="{3F37ACE1-1C0B-41DC-9960-952800625C8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6" name="Freeform 49">
                  <a:extLst>
                    <a:ext uri="{FF2B5EF4-FFF2-40B4-BE49-F238E27FC236}">
                      <a16:creationId xmlns:a16="http://schemas.microsoft.com/office/drawing/2014/main" id="{69B02C4C-3373-4017-B971-6D951256E8D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7" name="Freeform 50">
                  <a:extLst>
                    <a:ext uri="{FF2B5EF4-FFF2-40B4-BE49-F238E27FC236}">
                      <a16:creationId xmlns:a16="http://schemas.microsoft.com/office/drawing/2014/main" id="{1EF0F3D1-B0DD-458D-888E-728ECA43358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048" name="Freeform 51">
                  <a:extLst>
                    <a:ext uri="{FF2B5EF4-FFF2-40B4-BE49-F238E27FC236}">
                      <a16:creationId xmlns:a16="http://schemas.microsoft.com/office/drawing/2014/main" id="{6DE18D65-0B80-4AFC-BB39-9B7930B6D2F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038" name="Line 52">
              <a:extLst>
                <a:ext uri="{FF2B5EF4-FFF2-40B4-BE49-F238E27FC236}">
                  <a16:creationId xmlns:a16="http://schemas.microsoft.com/office/drawing/2014/main" id="{98D0CA29-CA96-4331-B353-AD726A18E7E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6674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918246357?app_id=12296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29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vmAYKG3wZA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MMAUSCAT | Mount Carmel Promo">
            <a:hlinkClick r:id="" action="ppaction://media"/>
            <a:extLst>
              <a:ext uri="{FF2B5EF4-FFF2-40B4-BE49-F238E27FC236}">
                <a16:creationId xmlns:a16="http://schemas.microsoft.com/office/drawing/2014/main" id="{D44559EE-2F8C-EF32-77A8-85088650A4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1368425"/>
            <a:ext cx="7315200" cy="41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7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A9D406-B578-44B5-90C6-666EB2314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227120"/>
            <a:ext cx="5133277" cy="10668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15853D-C9C1-40EB-9CFE-100F16EAFA83}"/>
              </a:ext>
            </a:extLst>
          </p:cNvPr>
          <p:cNvSpPr txBox="1"/>
          <p:nvPr/>
        </p:nvSpPr>
        <p:spPr>
          <a:xfrm>
            <a:off x="755576" y="2409821"/>
            <a:ext cx="770485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We access our outdoor provision throughout the day which allows children to experience all weather conditions.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Please ensure that your child has weather appropriate clothing each day.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Please provide puddle suits for wet weather.</a:t>
            </a:r>
            <a:br>
              <a:rPr lang="en-GB" sz="2000" dirty="0">
                <a:latin typeface="Comic Sans MS" panose="030F0702030302020204" pitchFamily="66" charset="0"/>
              </a:rPr>
            </a:br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A389356-9DEB-7747-93A6-1A32CF8B1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4763549"/>
            <a:ext cx="2314771" cy="15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27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59CC-7876-2F4E-B7E6-22E1CE86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388" y="406765"/>
            <a:ext cx="7886700" cy="1325563"/>
          </a:xfrm>
        </p:spPr>
        <p:txBody>
          <a:bodyPr/>
          <a:lstStyle/>
          <a:p>
            <a:pPr algn="ctr"/>
            <a:r>
              <a:rPr lang="en-GB" b="1">
                <a:solidFill>
                  <a:srgbClr val="1414F8"/>
                </a:solidFill>
                <a:latin typeface="Comic Sans MS" panose="030F0702030302020204" pitchFamily="66" charset="0"/>
              </a:rPr>
              <a:t>Reading</a:t>
            </a:r>
            <a:endParaRPr lang="en-US" b="1">
              <a:solidFill>
                <a:srgbClr val="1414F8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A2AA44-0DA8-2943-B2DA-67BF619E6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4258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We follow Little </a:t>
            </a:r>
            <a:r>
              <a:rPr lang="en-GB" dirty="0" err="1">
                <a:latin typeface="Comic Sans MS"/>
              </a:rPr>
              <a:t>Wandle</a:t>
            </a:r>
            <a:r>
              <a:rPr lang="en-GB" dirty="0">
                <a:latin typeface="Comic Sans MS"/>
              </a:rPr>
              <a:t> letters and sounds. </a:t>
            </a:r>
            <a:endParaRPr lang="en-GB" dirty="0">
              <a:latin typeface="Comic Sans MS" panose="030F0702030302020204" pitchFamily="66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Your child will be heard read twice a week in school.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 err="1">
                <a:latin typeface="Comic Sans MS"/>
              </a:rPr>
              <a:t>EBooks</a:t>
            </a:r>
            <a:r>
              <a:rPr lang="en-GB" dirty="0">
                <a:latin typeface="Comic Sans MS"/>
              </a:rPr>
              <a:t> are matched to your child’s reading ability. 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Two books a week. One paper book and one </a:t>
            </a:r>
            <a:r>
              <a:rPr lang="en-GB" dirty="0" err="1">
                <a:latin typeface="Comic Sans MS"/>
              </a:rPr>
              <a:t>EBook</a:t>
            </a:r>
            <a:r>
              <a:rPr lang="en-GB" dirty="0">
                <a:latin typeface="Comic Sans MS"/>
              </a:rPr>
              <a:t>.</a:t>
            </a:r>
            <a:endParaRPr lang="en-GB" dirty="0">
              <a:latin typeface="Comic Sans MS" panose="030F0702030302020204" pitchFamily="66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omic Sans MS"/>
              </a:rPr>
              <a:t>We ask that you read with your child every day and sign their reading record.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8179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44FC-9412-CE44-9700-B9334D13D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45738"/>
            <a:ext cx="7886700" cy="2471427"/>
          </a:xfrm>
        </p:spPr>
        <p:txBody>
          <a:bodyPr>
            <a:normAutofit/>
          </a:bodyPr>
          <a:lstStyle/>
          <a:p>
            <a:r>
              <a:rPr lang="en-GB" sz="3900">
                <a:solidFill>
                  <a:srgbClr val="1414F8"/>
                </a:solidFill>
                <a:latin typeface="Comic Sans MS" panose="030F0702030302020204" pitchFamily="66" charset="0"/>
              </a:rPr>
              <a:t>Reception Baseline Assessment</a:t>
            </a:r>
            <a:r>
              <a:rPr lang="en-GB" sz="3900">
                <a:latin typeface="Comic Sans MS" panose="030F0702030302020204" pitchFamily="66" charset="0"/>
              </a:rPr>
              <a:t> </a:t>
            </a:r>
            <a:endParaRPr lang="en-US" sz="3900"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5FE8D-8AA9-C348-AA2B-B78C7C966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04" y="1909020"/>
            <a:ext cx="7886700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This is a short task-based assessment of your child’s early literacy, communication, language and mathematics skills.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It was statutory for all schools from September 2021.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The assessment will form the start of a new measure of how schools are helping their pupils to progress between reception and year six.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>
                <a:latin typeface="Comic Sans MS" panose="030F0702030302020204" pitchFamily="66" charset="0"/>
              </a:rPr>
              <a:t>Your child does not need to prepare. There is no pass mark or score and your child should not realise they’re doing an assessment. </a:t>
            </a:r>
            <a:endParaRPr 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26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51966" y="-1089569"/>
            <a:ext cx="7200900" cy="3460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D28C2-96E9-43DE-B856-9E9E4E0268BB}"/>
              </a:ext>
            </a:extLst>
          </p:cNvPr>
          <p:cNvSpPr txBox="1"/>
          <p:nvPr/>
        </p:nvSpPr>
        <p:spPr>
          <a:xfrm>
            <a:off x="639573" y="946567"/>
            <a:ext cx="7344816" cy="46474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/>
                <a:cs typeface="Arial"/>
              </a:rPr>
              <a:t>Organisation</a:t>
            </a:r>
          </a:p>
          <a:p>
            <a:endParaRPr lang="en-GB" sz="320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60 place Reception </a:t>
            </a: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           Rabbit class ~ Mrs Coogan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            Owl class ~ Mrs Lowe</a:t>
            </a:r>
            <a:endParaRPr lang="en-GB" sz="24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/>
              <a:cs typeface="Arial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>
              <a:latin typeface="Comic Sans MS"/>
              <a:cs typeface="Arial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>
                <a:latin typeface="Comic Sans MS"/>
                <a:cs typeface="Arial"/>
              </a:rPr>
              <a:t>Supported by a team of Teaching Assistants </a:t>
            </a:r>
            <a:endParaRPr lang="en-GB" sz="2400">
              <a:latin typeface="Comic Sans MS" panose="030F0702030302020204" pitchFamily="66" charset="0"/>
            </a:endParaRPr>
          </a:p>
          <a:p>
            <a:endParaRPr lang="en-GB" sz="3200">
              <a:latin typeface="+mj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A5F0D1-8B91-FB45-B848-C65FB2323F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2715" y="2642357"/>
            <a:ext cx="591011" cy="88651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42F73BB-0EDA-7749-AAFC-5F37D983E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9611" y="3528871"/>
            <a:ext cx="714115" cy="71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99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64" y="2210169"/>
            <a:ext cx="8100729" cy="3615414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/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In the EYFS we use an information sharing tool called Seesaw. </a:t>
            </a:r>
            <a:endParaRPr lang="en-GB" altLang="en-US" sz="2000">
              <a:latin typeface="Comic Sans MS" panose="030F0702030302020204" pitchFamily="66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GB" altLang="en-US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This app allows you to keep up to date with what is happening in school.</a:t>
            </a:r>
            <a:endParaRPr lang="en-GB" altLang="en-US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You will be able to send us pictures and share things that you have been doing at home.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altLang="en-US" sz="200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altLang="en-US" sz="2000">
                <a:latin typeface="Comic Sans MS"/>
              </a:rPr>
              <a:t>You will receive more information on this in September.</a:t>
            </a:r>
            <a:endParaRPr lang="en-GB" altLang="en-US" sz="200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n-GB" altLang="en-US" sz="2400"/>
          </a:p>
          <a:p>
            <a:pPr>
              <a:buFont typeface="Courier New" panose="02070309020205020404" pitchFamily="49" charset="0"/>
              <a:buChar char="o"/>
            </a:pPr>
            <a:endParaRPr lang="en-GB" altLang="en-US" sz="2400"/>
          </a:p>
          <a:p>
            <a:pPr>
              <a:buFont typeface="Courier New" panose="02070309020205020404" pitchFamily="49" charset="0"/>
              <a:buChar char="o"/>
            </a:pPr>
            <a:endParaRPr lang="en-GB" altLang="en-US" sz="2400"/>
          </a:p>
          <a:p>
            <a:pPr marL="0" indent="0">
              <a:buNone/>
            </a:pPr>
            <a:endParaRPr lang="en-GB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47586" y="5204663"/>
            <a:ext cx="1063781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urple letters on a black background&#10;&#10;Description automatically generated">
            <a:extLst>
              <a:ext uri="{FF2B5EF4-FFF2-40B4-BE49-F238E27FC236}">
                <a16:creationId xmlns:a16="http://schemas.microsoft.com/office/drawing/2014/main" id="{80BC3B21-B5FE-BD6E-0DD7-A208F3736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746" y="145388"/>
            <a:ext cx="4435419" cy="113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0967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7BC8CD-2D5C-42C2-A5FD-17B814AE71F1}"/>
              </a:ext>
            </a:extLst>
          </p:cNvPr>
          <p:cNvSpPr txBox="1"/>
          <p:nvPr/>
        </p:nvSpPr>
        <p:spPr>
          <a:xfrm>
            <a:off x="482193" y="740427"/>
            <a:ext cx="8115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 panose="030F0702030302020204" pitchFamily="66" charset="0"/>
              </a:rPr>
              <a:t>Snacks and Lunchtime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BEF096-0DD7-440E-8D3E-4DFE8B88E6AA}"/>
              </a:ext>
            </a:extLst>
          </p:cNvPr>
          <p:cNvSpPr txBox="1"/>
          <p:nvPr/>
        </p:nvSpPr>
        <p:spPr>
          <a:xfrm>
            <a:off x="652463" y="1518964"/>
            <a:ext cx="8115300" cy="55399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GB" alt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Snacks: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At snack time we offer a variety of snacks including fruit, seasonal vegetables, a carton of milk or water. 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lang="en-GB" altLang="en-US" sz="2000">
                <a:solidFill>
                  <a:srgbClr val="000000"/>
                </a:solidFill>
                <a:latin typeface="Comic Sans MS"/>
                <a:ea typeface="+mj-ea"/>
                <a:cs typeface="Arial"/>
              </a:rPr>
              <a:t>There is a charge for milk from the start of the term in which they become five.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lang="en-GB" altLang="en-US" sz="2000">
                <a:solidFill>
                  <a:srgbClr val="000000"/>
                </a:solidFill>
                <a:latin typeface="Comic Sans MS"/>
                <a:ea typeface="+mj-ea"/>
                <a:cs typeface="Arial"/>
              </a:rPr>
              <a:t>Please bring a water bottle every day for your child. It will be sent home each evening.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Lunchtime</a:t>
            </a:r>
          </a:p>
          <a:p>
            <a:r>
              <a:rPr lang="en-GB" altLang="en-US" sz="2000">
                <a:solidFill>
                  <a:srgbClr val="000000"/>
                </a:solidFill>
                <a:latin typeface="Comic Sans MS"/>
                <a:ea typeface="+mj-ea"/>
                <a:cs typeface="Arial"/>
              </a:rPr>
              <a:t>School dinners are available to all children in Reception free of charge. You will be able to select your child’s choice at home. </a:t>
            </a:r>
          </a:p>
          <a:p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Packed lunches need to be labelled and include a drink. 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We are a </a:t>
            </a:r>
            <a:r>
              <a:rPr kumimoji="0" lang="en-GB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NUT FREE </a:t>
            </a:r>
            <a:r>
              <a:rPr kumimoji="0" lang="en-GB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school and request that items sent in lunch bags are free from nuts. </a:t>
            </a:r>
            <a:br>
              <a:rPr lang="en-GB" alt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br>
              <a:rPr lang="en-GB" alt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1608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030413"/>
            <a:ext cx="7200900" cy="3460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D28C2-96E9-43DE-B856-9E9E4E0268BB}"/>
              </a:ext>
            </a:extLst>
          </p:cNvPr>
          <p:cNvSpPr txBox="1"/>
          <p:nvPr/>
        </p:nvSpPr>
        <p:spPr>
          <a:xfrm>
            <a:off x="797419" y="900401"/>
            <a:ext cx="7344816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4000" b="1" dirty="0">
                <a:solidFill>
                  <a:srgbClr val="1414F8"/>
                </a:solidFill>
                <a:latin typeface="Comic Sans MS"/>
                <a:cs typeface="Arial"/>
              </a:rPr>
              <a:t>Keeping you informed </a:t>
            </a:r>
          </a:p>
          <a:p>
            <a:endParaRPr lang="en-GB" sz="2400" dirty="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omic Sans MS"/>
                <a:cs typeface="Arial"/>
              </a:rPr>
              <a:t>Seesaw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omic Sans MS"/>
                <a:cs typeface="Arial"/>
              </a:rPr>
              <a:t>Letters 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omic Sans MS"/>
                <a:cs typeface="Arial"/>
              </a:rPr>
              <a:t>Weekly newsletter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omic Sans MS"/>
                <a:cs typeface="Arial"/>
              </a:rPr>
              <a:t>Class page on school website 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0547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030413"/>
            <a:ext cx="7200900" cy="3460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D28C2-96E9-43DE-B856-9E9E4E0268BB}"/>
              </a:ext>
            </a:extLst>
          </p:cNvPr>
          <p:cNvSpPr txBox="1"/>
          <p:nvPr/>
        </p:nvSpPr>
        <p:spPr>
          <a:xfrm>
            <a:off x="814983" y="1634025"/>
            <a:ext cx="7514034" cy="55092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GB" sz="2000">
              <a:latin typeface="+mj-lt"/>
            </a:endParaRPr>
          </a:p>
          <a:p>
            <a:pPr algn="ctr"/>
            <a:r>
              <a:rPr lang="en-GB" sz="2000" b="1">
                <a:latin typeface="Comic Sans MS"/>
                <a:cs typeface="Arial"/>
              </a:rPr>
              <a:t>Please do! </a:t>
            </a:r>
          </a:p>
          <a:p>
            <a:pPr algn="ctr"/>
            <a:endParaRPr lang="en-GB" sz="200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If you have a concern/query you can usually speak to a member of staff in the morning or after school. </a:t>
            </a:r>
            <a:endParaRPr lang="en-GB" sz="2000">
              <a:latin typeface="Comic Sans MS" panose="030F0702030302020204" pitchFamily="66" charset="0"/>
            </a:endParaRPr>
          </a:p>
          <a:p>
            <a:endParaRPr lang="en-GB" sz="20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Please pass messages to the team member(s) in the morning.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Do not contact us on seesaw as we may not see this. Always call the office.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  <a:cs typeface="Arial"/>
              </a:rPr>
              <a:t>Please tell us about any changes at home which may affect your child in school.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>
              <a:latin typeface="Comic Sans MS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>
              <a:latin typeface="Comic Sans MS"/>
              <a:ea typeface="Calibri Light" panose="020F0302020204030204"/>
            </a:endParaRPr>
          </a:p>
          <a:p>
            <a:endParaRPr lang="en-GB" sz="3200">
              <a:latin typeface="+mj-lt"/>
              <a:ea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2E1145-0FED-4362-B58E-A17229959A65}"/>
              </a:ext>
            </a:extLst>
          </p:cNvPr>
          <p:cNvSpPr txBox="1"/>
          <p:nvPr/>
        </p:nvSpPr>
        <p:spPr>
          <a:xfrm>
            <a:off x="491809" y="415285"/>
            <a:ext cx="79712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 panose="030F0702030302020204" pitchFamily="66" charset="0"/>
              </a:rPr>
              <a:t>Speaking to the Reception Team</a:t>
            </a:r>
          </a:p>
        </p:txBody>
      </p:sp>
    </p:spTree>
    <p:extLst>
      <p:ext uri="{BB962C8B-B14F-4D97-AF65-F5344CB8AC3E}">
        <p14:creationId xmlns:p14="http://schemas.microsoft.com/office/powerpoint/2010/main" val="69664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34" y="1016732"/>
            <a:ext cx="8100729" cy="4824535"/>
          </a:xfrm>
        </p:spPr>
        <p:txBody>
          <a:bodyPr anchor="t">
            <a:noAutofit/>
          </a:bodyPr>
          <a:lstStyle/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GB" sz="2000">
                <a:latin typeface="Comic Sans MS" panose="030F0702030302020204" pitchFamily="66" charset="0"/>
              </a:rPr>
              <a:t> 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Any sickness, diarrhoea - must be followed by 48 hrs absence.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Any absence requires a telephone call explaining why. Without this it will be recorded as unauthorised.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Head lice can occur! Please check regularly and treat as recommended.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 panose="030F0702030302020204" pitchFamily="66" charset="0"/>
              </a:rPr>
              <a:t>Children with asthma need to have an inhaler in school and you will need to complete an asthma care plan in September.</a:t>
            </a:r>
          </a:p>
          <a:p>
            <a:pPr marL="0" indent="0">
              <a:buNone/>
            </a:pPr>
            <a:endParaRPr lang="en-GB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AE73D6-6713-42D8-8EFF-E2AE96595FEB}"/>
              </a:ext>
            </a:extLst>
          </p:cNvPr>
          <p:cNvSpPr txBox="1"/>
          <p:nvPr/>
        </p:nvSpPr>
        <p:spPr>
          <a:xfrm>
            <a:off x="2285999" y="70648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1414F8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Medical Matters</a:t>
            </a:r>
            <a:endParaRPr lang="en-GB" sz="4000" b="1">
              <a:solidFill>
                <a:srgbClr val="1414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222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17" y="1198536"/>
            <a:ext cx="8074016" cy="5659464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solidFill>
                <a:srgbClr val="1707E3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solidFill>
                  <a:schemeClr val="tx2"/>
                </a:solidFill>
                <a:latin typeface="Comic Sans MS"/>
              </a:rPr>
              <a:t>LABEL EVERYTHING!!!!!!!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Jumper/Cardigan with school logo	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Light blue polo shirt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Grey skirt/trousers/pinafore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Blue and white check summer dress</a:t>
            </a:r>
            <a:endParaRPr lang="en-GB" sz="2000" b="1">
              <a:solidFill>
                <a:srgbClr val="FF0000"/>
              </a:solidFill>
              <a:latin typeface="Comic Sans MS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 b="1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Please provide spare clothing in a labelled bag if your child still has accidents (to be kept on your child’s coat peg). </a:t>
            </a: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P.E kits- navy shorts and white t-shirt. (After Christmas)</a:t>
            </a:r>
            <a:endParaRPr lang="en-GB" sz="2000">
              <a:solidFill>
                <a:srgbClr val="000000"/>
              </a:solidFill>
              <a:latin typeface="Comic Sans MS"/>
            </a:endParaRPr>
          </a:p>
          <a:p>
            <a:pPr marL="0" indent="0">
              <a:buNone/>
            </a:pPr>
            <a:r>
              <a:rPr lang="en-GB" sz="2000" b="1">
                <a:solidFill>
                  <a:srgbClr val="1707E3"/>
                </a:solidFill>
                <a:latin typeface="Comic Sans MS"/>
              </a:rPr>
              <a:t>*School Trends ~ www.schooltrends.co.uk</a:t>
            </a: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9310" y="5474686"/>
            <a:ext cx="1198856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7C6CCD-058B-441E-9E00-320C6B9EB1EB}"/>
              </a:ext>
            </a:extLst>
          </p:cNvPr>
          <p:cNvSpPr txBox="1"/>
          <p:nvPr/>
        </p:nvSpPr>
        <p:spPr>
          <a:xfrm>
            <a:off x="446576" y="424510"/>
            <a:ext cx="7794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1414F8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Uniform</a:t>
            </a:r>
          </a:p>
          <a:p>
            <a:pPr algn="ctr"/>
            <a:endParaRPr lang="en-GB" sz="4000" b="1">
              <a:solidFill>
                <a:srgbClr val="1414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4180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4016483" y="3235201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811179-9925-463D-8462-E1FA3F348318}"/>
              </a:ext>
            </a:extLst>
          </p:cNvPr>
          <p:cNvSpPr txBox="1"/>
          <p:nvPr/>
        </p:nvSpPr>
        <p:spPr>
          <a:xfrm>
            <a:off x="535096" y="980728"/>
            <a:ext cx="81153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Welcome</a:t>
            </a:r>
          </a:p>
          <a:p>
            <a:pPr algn="ctr"/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 to </a:t>
            </a:r>
            <a:b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</a:b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Mount Carmel </a:t>
            </a:r>
            <a:r>
              <a:rPr kumimoji="0" lang="en-GB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1707E3"/>
                </a:solidFill>
                <a:effectLst/>
                <a:uLnTx/>
                <a:uFillTx/>
                <a:latin typeface="Comic Sans MS"/>
                <a:ea typeface="+mj-ea"/>
                <a:cs typeface="Arial"/>
              </a:rPr>
              <a:t>Reception </a:t>
            </a:r>
            <a:endParaRPr lang="en-GB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DF9CE-6D9A-4B3D-907C-FCA136E4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48" y="366996"/>
            <a:ext cx="6870700" cy="943916"/>
          </a:xfrm>
        </p:spPr>
        <p:txBody>
          <a:bodyPr/>
          <a:lstStyle/>
          <a:p>
            <a:pPr algn="ctr"/>
            <a:r>
              <a:rPr lang="en-GB" sz="4000" b="1" dirty="0">
                <a:solidFill>
                  <a:srgbClr val="1414F8"/>
                </a:solidFill>
                <a:latin typeface="Comic Sans MS" panose="030F0702030302020204" pitchFamily="66" charset="0"/>
              </a:rPr>
              <a:t>Transition</a:t>
            </a:r>
          </a:p>
        </p:txBody>
      </p:sp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34" y="1419226"/>
            <a:ext cx="8100729" cy="453314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 u="sng">
                <a:latin typeface="Comic Sans MS"/>
              </a:rPr>
              <a:t>Monday 13th</a:t>
            </a:r>
            <a:r>
              <a:rPr lang="en-GB" sz="2000" u="sng" dirty="0">
                <a:latin typeface="Comic Sans MS"/>
              </a:rPr>
              <a:t> July  9.15-10.30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Transition morning for children to come and meet their teacher and class.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New children to come to the office.</a:t>
            </a:r>
          </a:p>
          <a:p>
            <a:pPr marL="0" indent="0">
              <a:buNone/>
            </a:pPr>
            <a:endParaRPr lang="en-GB" sz="2000" dirty="0">
              <a:latin typeface="Comic Sans MS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sz="2000" dirty="0">
              <a:latin typeface="Comic Sans MS"/>
            </a:endParaRPr>
          </a:p>
          <a:p>
            <a:pPr marL="0" indent="0">
              <a:buNone/>
            </a:pPr>
            <a:endParaRPr lang="en-GB" sz="2000" dirty="0">
              <a:latin typeface="Comic Sans MS"/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8275782" y="6072097"/>
            <a:ext cx="630093" cy="6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22D057-5D2E-4DCA-AEF6-4424D04FC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1501"/>
              </p:ext>
            </p:extLst>
          </p:nvPr>
        </p:nvGraphicFramePr>
        <p:xfrm>
          <a:off x="628648" y="2975849"/>
          <a:ext cx="7886700" cy="2976523"/>
        </p:xfrm>
        <a:graphic>
          <a:graphicData uri="http://schemas.openxmlformats.org/drawingml/2006/table">
            <a:tbl>
              <a:tblPr firstRow="1" firstCol="1" bandRow="1"/>
              <a:tblGrid>
                <a:gridCol w="2025652">
                  <a:extLst>
                    <a:ext uri="{9D8B030D-6E8A-4147-A177-3AD203B41FA5}">
                      <a16:colId xmlns:a16="http://schemas.microsoft.com/office/drawing/2014/main" val="4241835459"/>
                    </a:ext>
                  </a:extLst>
                </a:gridCol>
                <a:gridCol w="3349996">
                  <a:extLst>
                    <a:ext uri="{9D8B030D-6E8A-4147-A177-3AD203B41FA5}">
                      <a16:colId xmlns:a16="http://schemas.microsoft.com/office/drawing/2014/main" val="2059735396"/>
                    </a:ext>
                  </a:extLst>
                </a:gridCol>
                <a:gridCol w="2511052">
                  <a:extLst>
                    <a:ext uri="{9D8B030D-6E8A-4147-A177-3AD203B41FA5}">
                      <a16:colId xmlns:a16="http://schemas.microsoft.com/office/drawing/2014/main" val="3796151136"/>
                    </a:ext>
                  </a:extLst>
                </a:gridCol>
              </a:tblGrid>
              <a:tr h="1512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Event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47484"/>
                  </a:ext>
                </a:extLst>
              </a:tr>
              <a:tr h="4538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Monday 13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July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311400" algn="l"/>
                        </a:tabLs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Transition morning for Reception children. New children to come in through the office.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9.15-10.30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53031"/>
                  </a:ext>
                </a:extLst>
              </a:tr>
              <a:tr h="6051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Monday 6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July and Friday 10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July 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Home visits for new children who have not previously attended our nursery- This is when we visit you in your home and you can share any information with us to support your child’s transition into our school.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Please choose a time slot at the transition meeting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376408"/>
                  </a:ext>
                </a:extLst>
              </a:tr>
              <a:tr h="5810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Monday 6th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July-Thursday 10</a:t>
                      </a:r>
                      <a:r>
                        <a:rPr lang="en-GB" sz="1000" baseline="30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July 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Stay and play sessions for new children who have not previously attended our nursery. (Please sign up at transition meeting)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3.30-4.00pm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3683"/>
                  </a:ext>
                </a:extLst>
              </a:tr>
              <a:tr h="5810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Wednesday 2nd September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Stay and play sessions without parents/carers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A 8.50-11.00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B 12.20-3.20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07340"/>
                  </a:ext>
                </a:extLst>
              </a:tr>
              <a:tr h="3025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Thursday 3rd September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Stay and play sessions without parents/carers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A 11.00-3.20 (Stay for dinner)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Group B 8.50-1.20 (Stay for dinner)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121335"/>
                  </a:ext>
                </a:extLst>
              </a:tr>
              <a:tr h="2905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Friday 4th September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Your child will attend full days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  <a:latin typeface="Comic Sans MS" panose="030F0702030302020204" pitchFamily="66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8.50-3.20pm (Doors open at 8.40)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35" marR="567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611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10261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30358-8D6E-4891-9930-E8C1BED72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70C0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The School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E120D-DD35-4FD3-8C50-D448CF139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i="1" dirty="0">
                <a:latin typeface="Comic Sans MS"/>
              </a:rPr>
              <a:t>The school gates open in the morning at 8:40am and are closed at 8:50am</a:t>
            </a:r>
            <a:endParaRPr lang="en-GB" b="1" dirty="0">
              <a:latin typeface="Comic Sans MS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i="1" dirty="0">
                <a:latin typeface="Comic Sans MS"/>
              </a:rPr>
              <a:t>School starts at </a:t>
            </a:r>
            <a:r>
              <a:rPr lang="en-GB" sz="2800" i="1" u="sng" dirty="0">
                <a:latin typeface="Comic Sans MS"/>
              </a:rPr>
              <a:t>8:50am.</a:t>
            </a:r>
            <a:endParaRPr lang="en-GB" sz="2800" dirty="0">
              <a:latin typeface="Comic Sans MS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sz="2800" i="1" dirty="0">
                <a:latin typeface="Comic Sans MS"/>
              </a:rPr>
              <a:t>School finishes at </a:t>
            </a:r>
            <a:r>
              <a:rPr lang="en-GB" sz="2800" i="1" u="sng" dirty="0">
                <a:latin typeface="Comic Sans MS"/>
              </a:rPr>
              <a:t>3:20pm</a:t>
            </a:r>
            <a:endParaRPr lang="en-GB" sz="2800" dirty="0">
              <a:latin typeface="Comic Sans MS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334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DF9CE-6D9A-4B3D-907C-FCA136E4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49" y="618430"/>
            <a:ext cx="6870700" cy="94391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1414F8"/>
                </a:solidFill>
                <a:latin typeface="Comic Sans MS"/>
              </a:rPr>
              <a:t>Stay and Play sessions and home visits for new children to school</a:t>
            </a:r>
            <a:endParaRPr lang="en-GB" sz="4000" b="1" dirty="0">
              <a:solidFill>
                <a:srgbClr val="1414F8"/>
              </a:solidFill>
              <a:latin typeface="Comic Sans MS" panose="030F0702030302020204" pitchFamily="66" charset="0"/>
            </a:endParaRPr>
          </a:p>
        </p:txBody>
      </p:sp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786" y="2088325"/>
            <a:ext cx="8100729" cy="3615414"/>
          </a:xfrm>
        </p:spPr>
        <p:txBody>
          <a:bodyPr anchor="t">
            <a:noAutofit/>
          </a:bodyPr>
          <a:lstStyle/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  <a:ea typeface="Calibri"/>
                <a:cs typeface="Calibri"/>
              </a:rPr>
              <a:t>Monday 6</a:t>
            </a:r>
            <a:r>
              <a:rPr lang="en-GB" sz="2000" baseline="30000" dirty="0">
                <a:latin typeface="Comic Sans MS"/>
                <a:ea typeface="Calibri"/>
                <a:cs typeface="Calibri"/>
              </a:rPr>
              <a:t>th</a:t>
            </a:r>
            <a:r>
              <a:rPr lang="en-GB" sz="2000" dirty="0">
                <a:latin typeface="Comic Sans MS"/>
                <a:ea typeface="Calibri"/>
                <a:cs typeface="Calibri"/>
              </a:rPr>
              <a:t> July-9</a:t>
            </a:r>
            <a:r>
              <a:rPr lang="en-GB" sz="2000" baseline="30000" dirty="0">
                <a:latin typeface="Comic Sans MS"/>
                <a:ea typeface="Calibri"/>
                <a:cs typeface="Calibri"/>
              </a:rPr>
              <a:t>th</a:t>
            </a:r>
            <a:r>
              <a:rPr lang="en-GB" sz="2000" dirty="0">
                <a:latin typeface="Comic Sans MS"/>
                <a:ea typeface="Calibri"/>
                <a:cs typeface="Calibri"/>
              </a:rPr>
              <a:t> July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sz="2000" dirty="0">
              <a:latin typeface="Comic Sans MS"/>
              <a:ea typeface="Calibri"/>
              <a:cs typeface="Calibri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Each session is for 30 minutes.</a:t>
            </a:r>
            <a:endParaRPr lang="en-GB" sz="2000" dirty="0">
              <a:latin typeface="Comic Sans MS" panose="030F0702030302020204" pitchFamily="66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GB" sz="2000" dirty="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Please sign up for your child's stay and play session before you leave today.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 dirty="0">
              <a:latin typeface="Comic Sans MS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 dirty="0">
                <a:latin typeface="Comic Sans MS"/>
              </a:rPr>
              <a:t>Home visits will take place for children new to our school on Monday 6</a:t>
            </a:r>
            <a:r>
              <a:rPr lang="en-GB" sz="2000" baseline="30000" dirty="0">
                <a:latin typeface="Comic Sans MS"/>
              </a:rPr>
              <a:t>th</a:t>
            </a:r>
            <a:r>
              <a:rPr lang="en-GB" sz="2000" dirty="0">
                <a:latin typeface="Comic Sans MS"/>
              </a:rPr>
              <a:t> July and Friday 10</a:t>
            </a:r>
            <a:r>
              <a:rPr lang="en-GB" sz="2000" baseline="30000" dirty="0">
                <a:latin typeface="Comic Sans MS"/>
              </a:rPr>
              <a:t>TH</a:t>
            </a:r>
            <a:r>
              <a:rPr lang="en-GB" sz="2000" dirty="0">
                <a:latin typeface="Comic Sans MS"/>
              </a:rPr>
              <a:t> July.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27052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9DF9CE-6D9A-4B3D-907C-FCA136E4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35" y="666052"/>
            <a:ext cx="8100729" cy="943916"/>
          </a:xfrm>
        </p:spPr>
        <p:txBody>
          <a:bodyPr/>
          <a:lstStyle/>
          <a:p>
            <a:pPr algn="ctr"/>
            <a:r>
              <a:rPr lang="en-GB" sz="4000" b="1">
                <a:solidFill>
                  <a:srgbClr val="1414F8"/>
                </a:solidFill>
                <a:latin typeface="Comic Sans MS" panose="030F0702030302020204" pitchFamily="66" charset="0"/>
              </a:rPr>
              <a:t>Reception Ready</a:t>
            </a:r>
          </a:p>
        </p:txBody>
      </p:sp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271" y="1244552"/>
            <a:ext cx="7240407" cy="4031532"/>
          </a:xfrm>
        </p:spPr>
        <p:txBody>
          <a:bodyPr anchor="t">
            <a:noAutofit/>
          </a:bodyPr>
          <a:lstStyle/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/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General independence-willing to have a go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Asking for help when needed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Dressing and undressing, particularly coat and shoes.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Going to the toilet and washing hands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Practise writing their name</a:t>
            </a: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2000">
                <a:latin typeface="Comic Sans MS"/>
              </a:rPr>
              <a:t>Counting objects and using fingers to make numbers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sz="2000">
              <a:latin typeface="Comic Sans MS" panose="030F0702030302020204" pitchFamily="66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GB" altLang="en-US" sz="2000">
              <a:latin typeface="Comic Sans MS" panose="030F0702030302020204" pitchFamily="66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GB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957401" y="5661247"/>
            <a:ext cx="1056769" cy="112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4461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Content Placeholder 1">
            <a:extLst>
              <a:ext uri="{FF2B5EF4-FFF2-40B4-BE49-F238E27FC236}">
                <a16:creationId xmlns:a16="http://schemas.microsoft.com/office/drawing/2014/main" id="{95123A40-02C5-4F39-B032-45CEB7EFD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649" y="2045834"/>
            <a:ext cx="7179767" cy="375943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/>
              <a:t> </a:t>
            </a:r>
          </a:p>
          <a:p>
            <a:pPr marL="0" indent="0">
              <a:buNone/>
            </a:pPr>
            <a:endParaRPr lang="en-GB" sz="2000"/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280878-6C53-4CEF-A966-B46DF52B7453}"/>
              </a:ext>
            </a:extLst>
          </p:cNvPr>
          <p:cNvSpPr txBox="1"/>
          <p:nvPr/>
        </p:nvSpPr>
        <p:spPr>
          <a:xfrm>
            <a:off x="1136648" y="1669168"/>
            <a:ext cx="71797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>
                <a:solidFill>
                  <a:srgbClr val="1707E3"/>
                </a:solidFill>
                <a:latin typeface="Comic Sans MS" panose="030F0702030302020204" pitchFamily="66" charset="0"/>
              </a:rPr>
              <a:t>Welcome to the Mount Carmel Family!</a:t>
            </a:r>
          </a:p>
        </p:txBody>
      </p:sp>
    </p:spTree>
    <p:extLst>
      <p:ext uri="{BB962C8B-B14F-4D97-AF65-F5344CB8AC3E}">
        <p14:creationId xmlns:p14="http://schemas.microsoft.com/office/powerpoint/2010/main" val="170639762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1" title="Mount Carmel EYFS">
            <a:hlinkClick r:id="" action="ppaction://media"/>
            <a:extLst>
              <a:ext uri="{FF2B5EF4-FFF2-40B4-BE49-F238E27FC236}">
                <a16:creationId xmlns:a16="http://schemas.microsoft.com/office/drawing/2014/main" id="{17731BA2-FABB-7570-97AA-67BA7B21B1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1114" y="984477"/>
            <a:ext cx="73152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9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146459" y="-232938"/>
            <a:ext cx="5871531" cy="1074494"/>
          </a:xfrm>
        </p:spPr>
        <p:txBody>
          <a:bodyPr vert="horz" lIns="91440" tIns="45720" rIns="91440" bIns="45720" rtlCol="0" anchor="b"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500" b="1" dirty="0">
                <a:solidFill>
                  <a:srgbClr val="1707E3"/>
                </a:solidFill>
                <a:latin typeface="Comic Sans MS" panose="030F0702030302020204" pitchFamily="66" charset="0"/>
              </a:rPr>
              <a:t>The </a:t>
            </a:r>
            <a:r>
              <a:rPr lang="en-GB" altLang="en-US" sz="3500" b="1" dirty="0">
                <a:solidFill>
                  <a:srgbClr val="1707E3"/>
                </a:solidFill>
                <a:latin typeface="Comic Sans MS" panose="030F0702030302020204" pitchFamily="66" charset="0"/>
              </a:rPr>
              <a:t>Reception</a:t>
            </a:r>
            <a:r>
              <a:rPr lang="en-US" altLang="en-US" sz="3500" b="1" dirty="0">
                <a:solidFill>
                  <a:srgbClr val="1707E3"/>
                </a:solidFill>
                <a:latin typeface="Comic Sans MS" panose="030F0702030302020204" pitchFamily="66" charset="0"/>
              </a:rPr>
              <a:t> Tea</a:t>
            </a:r>
            <a:r>
              <a:rPr lang="en-GB" altLang="en-US" sz="3500" b="1" dirty="0" err="1">
                <a:solidFill>
                  <a:srgbClr val="1707E3"/>
                </a:solidFill>
                <a:latin typeface="Comic Sans MS" panose="030F0702030302020204" pitchFamily="66" charset="0"/>
              </a:rPr>
              <a:t>chers</a:t>
            </a:r>
            <a:endParaRPr lang="en-US" altLang="en-US" sz="3500" b="1" kern="1200" dirty="0">
              <a:solidFill>
                <a:srgbClr val="1707E3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8017990" y="5923120"/>
            <a:ext cx="902790" cy="886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70A939-1D80-4457-8C33-5629C83F869E}"/>
              </a:ext>
            </a:extLst>
          </p:cNvPr>
          <p:cNvSpPr txBox="1"/>
          <p:nvPr/>
        </p:nvSpPr>
        <p:spPr>
          <a:xfrm>
            <a:off x="5489523" y="4801927"/>
            <a:ext cx="216024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latin typeface="Comic Sans MS"/>
                <a:cs typeface="Arial"/>
              </a:rPr>
              <a:t>Mrs Coogan</a:t>
            </a:r>
            <a:endParaRPr lang="en-GB" sz="2000" b="1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818C3-9B13-4EEE-8B13-8ED925F76E34}"/>
              </a:ext>
            </a:extLst>
          </p:cNvPr>
          <p:cNvSpPr txBox="1"/>
          <p:nvPr/>
        </p:nvSpPr>
        <p:spPr>
          <a:xfrm>
            <a:off x="1280158" y="4806442"/>
            <a:ext cx="254105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 b="1">
                <a:latin typeface="Comic Sans MS"/>
                <a:cs typeface="Arial"/>
              </a:rPr>
              <a:t>Mrs Lowe</a:t>
            </a:r>
            <a:endParaRPr lang="en-GB" sz="2000" b="1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CD2E0-350D-1C41-9F86-A0D1101F70F9}"/>
              </a:ext>
            </a:extLst>
          </p:cNvPr>
          <p:cNvSpPr txBox="1"/>
          <p:nvPr/>
        </p:nvSpPr>
        <p:spPr>
          <a:xfrm>
            <a:off x="3660723" y="251564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E3FEF-45F1-854E-B5CE-AE5CDC56CF99}"/>
              </a:ext>
            </a:extLst>
          </p:cNvPr>
          <p:cNvSpPr txBox="1"/>
          <p:nvPr/>
        </p:nvSpPr>
        <p:spPr>
          <a:xfrm>
            <a:off x="3582051" y="2514066"/>
            <a:ext cx="1908084" cy="152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>
              <a:latin typeface="Comic Sans MS" panose="030F0702030302020204" pitchFamily="66" charset="0"/>
            </a:endParaRPr>
          </a:p>
        </p:txBody>
      </p:sp>
      <p:pic>
        <p:nvPicPr>
          <p:cNvPr id="2" name="Picture 1" descr="A person smiling at camera&#10;&#10;Description automatically generated">
            <a:extLst>
              <a:ext uri="{FF2B5EF4-FFF2-40B4-BE49-F238E27FC236}">
                <a16:creationId xmlns:a16="http://schemas.microsoft.com/office/drawing/2014/main" id="{5653FEC5-DCD4-840C-B760-5C4C48666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99" y="1112384"/>
            <a:ext cx="2881873" cy="3418795"/>
          </a:xfrm>
          <a:prstGeom prst="rect">
            <a:avLst/>
          </a:prstGeom>
        </p:spPr>
      </p:pic>
      <p:pic>
        <p:nvPicPr>
          <p:cNvPr id="3" name="Picture 2" descr="A person wearing a lanyard smiling&#10;&#10;Description automatically generated">
            <a:extLst>
              <a:ext uri="{FF2B5EF4-FFF2-40B4-BE49-F238E27FC236}">
                <a16:creationId xmlns:a16="http://schemas.microsoft.com/office/drawing/2014/main" id="{E815E4D2-42E0-5097-FCED-C7CC596A6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829" y="1115654"/>
            <a:ext cx="2759061" cy="341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4212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843B3F4-139D-244E-8A20-1322AFB23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342834" y="27443"/>
            <a:ext cx="369410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ACF9602-92F7-054F-ACAB-0BFA01B437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r="18979" b="4"/>
          <a:stretch/>
        </p:blipFill>
        <p:spPr>
          <a:xfrm>
            <a:off x="5536267" y="3456433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C499FAD-D619-FE42-823D-59F3BB8238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 r="1" b="25088"/>
          <a:stretch/>
        </p:blipFill>
        <p:spPr>
          <a:xfrm>
            <a:off x="2372475" y="3456433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331839" y="627114"/>
            <a:ext cx="21050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en-US" sz="2400" b="1" kern="1200">
                <a:solidFill>
                  <a:schemeClr val="tx1"/>
                </a:solidFill>
                <a:latin typeface="Comic Sans MS" panose="030F0702030302020204" pitchFamily="66" charset="0"/>
              </a:rPr>
              <a:t>What is the EYFS?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55928-9518-4CF3-85F4-AA0B150D96C6}"/>
              </a:ext>
            </a:extLst>
          </p:cNvPr>
          <p:cNvSpPr txBox="1"/>
          <p:nvPr/>
        </p:nvSpPr>
        <p:spPr>
          <a:xfrm>
            <a:off x="336042" y="2258568"/>
            <a:ext cx="2105406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+mn-lt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+mn-lt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latin typeface="Comic Sans MS" panose="030F0702030302020204" pitchFamily="66" charset="0"/>
                <a:cs typeface="+mn-cs"/>
              </a:rPr>
              <a:t>The Early Years Foundation Stage (E.Y.F.S.) is the stage of education for children from birth to the end of the Reception year. </a:t>
            </a: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latin typeface="Comic Sans MS" panose="030F0702030302020204" pitchFamily="66" charset="0"/>
                <a:cs typeface="+mn-cs"/>
              </a:rPr>
              <a:t>We promote a play-based curriculum which takes place both indoors and outdoors.</a:t>
            </a:r>
          </a:p>
          <a:p>
            <a:pPr indent="-228600" eaLnBrk="1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Comic Sans MS" panose="030F0702030302020204" pitchFamily="66" charset="0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500">
              <a:latin typeface="+mn-lt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EC24777-6CC5-6C4F-A997-CBF60ADC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 r="-3" b="27284"/>
          <a:stretch/>
        </p:blipFill>
        <p:spPr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429175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CF669B-4F8D-411A-9F9D-E829A788DFED}"/>
              </a:ext>
            </a:extLst>
          </p:cNvPr>
          <p:cNvSpPr txBox="1"/>
          <p:nvPr/>
        </p:nvSpPr>
        <p:spPr>
          <a:xfrm>
            <a:off x="695375" y="901215"/>
            <a:ext cx="7837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D84E4-E8B6-4868-8AD5-A3AE67D9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69" y="901215"/>
            <a:ext cx="7589704" cy="473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247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350" y="685800"/>
            <a:ext cx="81153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+mn-ea"/>
              <a:cs typeface="Arial"/>
            </a:endParaRP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971600" y="2260526"/>
            <a:ext cx="7200800" cy="25477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altLang="en-US" b="1" kern="1200" dirty="0">
                <a:solidFill>
                  <a:srgbClr val="1707E3"/>
                </a:solidFill>
                <a:latin typeface="+mj-lt"/>
                <a:ea typeface="+mj-ea"/>
                <a:cs typeface="+mj-cs"/>
              </a:rPr>
            </a:br>
            <a:br>
              <a:rPr lang="en-US" altLang="en-US" b="1" dirty="0">
                <a:solidFill>
                  <a:srgbClr val="1707E3"/>
                </a:solidFill>
              </a:rPr>
            </a:br>
            <a:r>
              <a:rPr lang="en-US" altLang="en-US" b="1" kern="1200" dirty="0">
                <a:solidFill>
                  <a:srgbClr val="1707E3"/>
                </a:solidFill>
                <a:latin typeface="+mj-lt"/>
                <a:ea typeface="+mj-ea"/>
                <a:cs typeface="+mj-cs"/>
              </a:rPr>
              <a:t>Characteristics of Learning </a:t>
            </a:r>
            <a:b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dirty="0">
                <a:solidFill>
                  <a:schemeClr val="tx2"/>
                </a:solidFill>
              </a:rPr>
              <a:t>Playing and Exploring – engagement </a:t>
            </a:r>
            <a:br>
              <a:rPr lang="en-US" altLang="en-US" sz="2800" dirty="0">
                <a:solidFill>
                  <a:schemeClr val="tx2"/>
                </a:solidFill>
              </a:rPr>
            </a:br>
            <a:br>
              <a:rPr lang="en-US" altLang="en-US" sz="2800" dirty="0">
                <a:solidFill>
                  <a:schemeClr val="tx2"/>
                </a:solidFill>
              </a:rPr>
            </a:br>
            <a:r>
              <a:rPr lang="en-US" altLang="en-US" sz="2800" dirty="0">
                <a:solidFill>
                  <a:schemeClr val="tx2"/>
                </a:solidFill>
              </a:rPr>
              <a:t>Active Learning – motivation </a:t>
            </a:r>
            <a:br>
              <a:rPr lang="en-US" altLang="en-US" sz="2800" dirty="0">
                <a:solidFill>
                  <a:schemeClr val="tx2"/>
                </a:solidFill>
              </a:rPr>
            </a:br>
            <a:br>
              <a:rPr lang="en-US" altLang="en-US" sz="2800" dirty="0">
                <a:solidFill>
                  <a:schemeClr val="tx2"/>
                </a:solidFill>
              </a:rPr>
            </a:br>
            <a:r>
              <a:rPr lang="en-US" altLang="en-US" sz="2800" dirty="0">
                <a:solidFill>
                  <a:schemeClr val="tx2"/>
                </a:solidFill>
              </a:rPr>
              <a:t>Creating and Thinking Critically - thinking</a:t>
            </a: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E1C71-406A-41F8-AB4D-892373A44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07" y="4063293"/>
            <a:ext cx="7962825" cy="2019475"/>
          </a:xfrm>
          <a:prstGeom prst="rect">
            <a:avLst/>
          </a:prstGeom>
        </p:spPr>
      </p:pic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7753350" y="5516563"/>
            <a:ext cx="115252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057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490F160-F19F-BC44-A43F-CEE9B1227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2143"/>
          <a:stretch/>
        </p:blipFill>
        <p:spPr>
          <a:xfrm>
            <a:off x="2351702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AF81D02-8FFE-2F40-A25F-45AAA46102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r="6803" b="4"/>
          <a:stretch/>
        </p:blipFill>
        <p:spPr>
          <a:xfrm>
            <a:off x="5548557" y="3456422"/>
            <a:ext cx="3607733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47B2D8A-7254-F14E-A360-2DA1236901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0" r="2" b="17701"/>
          <a:stretch/>
        </p:blipFill>
        <p:spPr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CF669B-4F8D-411A-9F9D-E829A788DFED}"/>
              </a:ext>
            </a:extLst>
          </p:cNvPr>
          <p:cNvSpPr txBox="1"/>
          <p:nvPr/>
        </p:nvSpPr>
        <p:spPr>
          <a:xfrm>
            <a:off x="286665" y="563982"/>
            <a:ext cx="21054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2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rPr>
              <a:t>Early Years Foundation Stage (EYFS)</a:t>
            </a:r>
            <a:br>
              <a:rPr lang="en-US" sz="22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en-US" sz="2200" kern="1200">
              <a:solidFill>
                <a:schemeClr val="tx1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45E77-88BC-4B18-8437-652F057DF340}"/>
              </a:ext>
            </a:extLst>
          </p:cNvPr>
          <p:cNvSpPr txBox="1"/>
          <p:nvPr/>
        </p:nvSpPr>
        <p:spPr>
          <a:xfrm>
            <a:off x="286665" y="1700789"/>
            <a:ext cx="2105406" cy="3922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u="sng" dirty="0">
                <a:latin typeface="Comic Sans MS" panose="030F0702030302020204" pitchFamily="66" charset="0"/>
                <a:cs typeface="+mn-cs"/>
              </a:rPr>
              <a:t>Prime Areas:</a:t>
            </a:r>
            <a:br>
              <a:rPr lang="en-US" sz="1500" u="sng" dirty="0">
                <a:latin typeface="Comic Sans MS" panose="030F0702030302020204" pitchFamily="66" charset="0"/>
                <a:cs typeface="+mn-cs"/>
              </a:rPr>
            </a:br>
            <a:br>
              <a:rPr lang="en-US" sz="1500" dirty="0">
                <a:latin typeface="Comic Sans MS" panose="030F0702030302020204" pitchFamily="66" charset="0"/>
                <a:cs typeface="+mn-cs"/>
              </a:rPr>
            </a:br>
            <a:r>
              <a:rPr lang="en-US" sz="1500" b="1" dirty="0">
                <a:latin typeface="Comic Sans MS" panose="030F0702030302020204" pitchFamily="66" charset="0"/>
                <a:cs typeface="+mn-cs"/>
              </a:rPr>
              <a:t>Personal, Social and Emotional Development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-Self regulation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-Building relationships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-Managing self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 </a:t>
            </a:r>
            <a:br>
              <a:rPr lang="en-US" sz="1500" dirty="0">
                <a:latin typeface="Comic Sans MS" panose="030F0702030302020204" pitchFamily="66" charset="0"/>
                <a:cs typeface="+mn-cs"/>
              </a:rPr>
            </a:br>
            <a:r>
              <a:rPr lang="en-US" sz="1500" b="1" dirty="0">
                <a:latin typeface="Comic Sans MS" panose="030F0702030302020204" pitchFamily="66" charset="0"/>
                <a:cs typeface="+mn-cs"/>
              </a:rPr>
              <a:t>Communication and Language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-Listening, Attention and Understanding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-Speaking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1500" b="1" dirty="0">
                <a:latin typeface="Comic Sans MS" panose="030F0702030302020204" pitchFamily="66" charset="0"/>
                <a:cs typeface="+mn-cs"/>
              </a:rPr>
            </a:br>
            <a:r>
              <a:rPr lang="en-US" sz="1500" b="1" dirty="0">
                <a:latin typeface="Comic Sans MS" panose="030F0702030302020204" pitchFamily="66" charset="0"/>
                <a:cs typeface="+mn-cs"/>
              </a:rPr>
              <a:t>Physical Development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-Fine motor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500" dirty="0">
                <a:latin typeface="Comic Sans MS" panose="030F0702030302020204" pitchFamily="66" charset="0"/>
                <a:cs typeface="+mn-cs"/>
              </a:rPr>
              <a:t>-Gross motor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1839DE-5F93-CB49-85EE-56CD8D7578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11187" b="4"/>
          <a:stretch/>
        </p:blipFill>
        <p:spPr>
          <a:xfrm>
            <a:off x="5553279" y="10"/>
            <a:ext cx="3590721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164221" y="6085637"/>
            <a:ext cx="597779" cy="63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29551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BCF669B-4F8D-411A-9F9D-E829A788DFED}"/>
              </a:ext>
            </a:extLst>
          </p:cNvPr>
          <p:cNvSpPr txBox="1"/>
          <p:nvPr/>
        </p:nvSpPr>
        <p:spPr>
          <a:xfrm>
            <a:off x="628650" y="549249"/>
            <a:ext cx="3601687" cy="16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700" kern="1200">
                <a:solidFill>
                  <a:schemeClr val="tx1"/>
                </a:solidFill>
                <a:latin typeface="Comic Sans MS" panose="030F0702030302020204" pitchFamily="66" charset="0"/>
                <a:ea typeface="+mj-ea"/>
                <a:cs typeface="+mj-cs"/>
              </a:rPr>
              <a:t>Early Years Foundation Stage (EYFS)</a:t>
            </a:r>
            <a:b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C5393DA-6992-B544-8233-002A336017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5"/>
          <a:stretch/>
        </p:blipFill>
        <p:spPr>
          <a:xfrm>
            <a:off x="4496577" y="1"/>
            <a:ext cx="2262230" cy="222333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265C02A-5F8B-E44B-9257-0A3193AE4E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 r="3" b="3"/>
          <a:stretch/>
        </p:blipFill>
        <p:spPr>
          <a:xfrm>
            <a:off x="6891658" y="10"/>
            <a:ext cx="2252342" cy="16794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945E77-88BC-4B18-8437-652F057DF340}"/>
              </a:ext>
            </a:extLst>
          </p:cNvPr>
          <p:cNvSpPr txBox="1"/>
          <p:nvPr/>
        </p:nvSpPr>
        <p:spPr>
          <a:xfrm>
            <a:off x="208198" y="1843285"/>
            <a:ext cx="4022140" cy="49419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u="sng" dirty="0">
                <a:latin typeface="Comic Sans MS" panose="030F0702030302020204" pitchFamily="66" charset="0"/>
                <a:cs typeface="+mn-cs"/>
              </a:rPr>
              <a:t>Specific Areas</a:t>
            </a:r>
            <a:br>
              <a:rPr lang="en-US" sz="1700" u="sng" dirty="0">
                <a:latin typeface="Comic Sans MS" panose="030F0702030302020204" pitchFamily="66" charset="0"/>
                <a:cs typeface="+mn-cs"/>
              </a:rPr>
            </a:br>
            <a:br>
              <a:rPr lang="en-US" sz="1700" dirty="0">
                <a:latin typeface="Comic Sans MS" panose="030F0702030302020204" pitchFamily="66" charset="0"/>
                <a:cs typeface="+mn-cs"/>
              </a:rPr>
            </a:br>
            <a:r>
              <a:rPr lang="en-US" sz="1700" b="1" dirty="0">
                <a:latin typeface="Comic Sans MS" panose="030F0702030302020204" pitchFamily="66" charset="0"/>
                <a:cs typeface="+mn-cs"/>
              </a:rPr>
              <a:t>Literacy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-Word reading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-Writing</a:t>
            </a:r>
            <a:endParaRPr lang="en-GB" sz="1700" dirty="0">
              <a:latin typeface="Comic Sans MS" panose="030F0702030302020204" pitchFamily="66" charset="0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GB" sz="1700" dirty="0">
              <a:latin typeface="Comic Sans MS" panose="030F0702030302020204" pitchFamily="66" charset="0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Comic Sans MS" panose="030F0702030302020204" pitchFamily="66" charset="0"/>
                <a:cs typeface="+mn-cs"/>
              </a:rPr>
              <a:t>Mathematics</a:t>
            </a:r>
            <a:r>
              <a:rPr lang="en-US" sz="1700" dirty="0">
                <a:latin typeface="Comic Sans MS" panose="030F0702030302020204" pitchFamily="66" charset="0"/>
                <a:cs typeface="+mn-cs"/>
              </a:rPr>
              <a:t>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-Number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GB" sz="1700" dirty="0">
                <a:latin typeface="Comic Sans MS" panose="030F0702030302020204" pitchFamily="66" charset="0"/>
                <a:cs typeface="+mn-cs"/>
              </a:rPr>
              <a:t>-Numerical pattern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br>
              <a:rPr lang="en-US" sz="1700" dirty="0">
                <a:latin typeface="Comic Sans MS" panose="030F0702030302020204" pitchFamily="66" charset="0"/>
                <a:cs typeface="+mn-cs"/>
              </a:rPr>
            </a:br>
            <a:r>
              <a:rPr lang="en-US" sz="1700" b="1" dirty="0">
                <a:latin typeface="Comic Sans MS" panose="030F0702030302020204" pitchFamily="66" charset="0"/>
                <a:cs typeface="+mn-cs"/>
              </a:rPr>
              <a:t>Understanding the World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-Past and present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GB" sz="1700" dirty="0">
                <a:latin typeface="Comic Sans MS" panose="030F0702030302020204" pitchFamily="66" charset="0"/>
                <a:cs typeface="+mn-cs"/>
              </a:rPr>
              <a:t>-People, Culture and Communities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GB" sz="1700" dirty="0">
                <a:latin typeface="Comic Sans MS" panose="030F0702030302020204" pitchFamily="66" charset="0"/>
                <a:cs typeface="+mn-cs"/>
              </a:rPr>
              <a:t>-The natural world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GB" sz="1700" dirty="0">
              <a:latin typeface="Comic Sans MS" panose="030F0702030302020204" pitchFamily="66" charset="0"/>
              <a:cs typeface="+mn-cs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Comic Sans MS" panose="030F0702030302020204" pitchFamily="66" charset="0"/>
                <a:cs typeface="+mn-cs"/>
              </a:rPr>
              <a:t>Expressive Arts and Design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-Creating with materials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Comic Sans MS" panose="030F0702030302020204" pitchFamily="66" charset="0"/>
                <a:cs typeface="+mn-cs"/>
              </a:rPr>
              <a:t>-Being Imaginative and Expressive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9D64076-9979-6646-BFD3-2529D743C3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r="19004" b="-4"/>
          <a:stretch/>
        </p:blipFill>
        <p:spPr>
          <a:xfrm>
            <a:off x="4496577" y="2384215"/>
            <a:ext cx="2262231" cy="223418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6E3EEFA-C533-784E-BC95-FE079F3034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1695"/>
          <a:stretch/>
        </p:blipFill>
        <p:spPr>
          <a:xfrm>
            <a:off x="6891657" y="1843285"/>
            <a:ext cx="2252343" cy="206498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4A0B397-CC6C-BF46-877B-4541F892FF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r="8" b="1808"/>
          <a:stretch/>
        </p:blipFill>
        <p:spPr>
          <a:xfrm>
            <a:off x="4496577" y="4790113"/>
            <a:ext cx="2262230" cy="2067887"/>
          </a:xfrm>
          <a:prstGeom prst="rect">
            <a:avLst/>
          </a:prstGeom>
        </p:spPr>
      </p:pic>
      <p:pic>
        <p:nvPicPr>
          <p:cNvPr id="5124" name="Picture 1">
            <a:extLst>
              <a:ext uri="{FF2B5EF4-FFF2-40B4-BE49-F238E27FC236}">
                <a16:creationId xmlns:a16="http://schemas.microsoft.com/office/drawing/2014/main" id="{B35A5CA4-CF47-4978-B800-D6553E1386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8128" r="19978" b="9425"/>
          <a:stretch>
            <a:fillRect/>
          </a:stretch>
        </p:blipFill>
        <p:spPr bwMode="auto">
          <a:xfrm>
            <a:off x="10215" y="72739"/>
            <a:ext cx="704389" cy="74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14AF5B4-2E34-5540-841E-773702D766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56" y="4072046"/>
            <a:ext cx="2224637" cy="2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306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4677B0-8811-4F36-A0AC-7DCC2F95F80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524125" y="-317477"/>
            <a:ext cx="5762625" cy="34337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b="1" kern="1200" dirty="0">
                <a:solidFill>
                  <a:srgbClr val="1707E3"/>
                </a:solidFill>
                <a:latin typeface="Comic Sans MS" panose="030F0702030302020204" pitchFamily="66" charset="0"/>
              </a:rPr>
              <a:t>Religious Education </a:t>
            </a:r>
            <a:b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3000" b="1" dirty="0">
                <a:solidFill>
                  <a:schemeClr val="tx2"/>
                </a:solidFill>
                <a:latin typeface="Comic Sans MS" panose="030F0702030302020204" pitchFamily="66" charset="0"/>
              </a:rPr>
              <a:t>‘</a:t>
            </a:r>
            <a:br>
              <a:rPr lang="en-US" alt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sz="2800" b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DC5F097-BBEA-8E4E-B85B-46AB15930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223" y="1559464"/>
            <a:ext cx="2470105" cy="185382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69F8B30-377C-5F44-BB80-58EBF1E71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3" y="3900479"/>
            <a:ext cx="2477256" cy="216712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7C979BD-7784-6E45-9FE0-74EFB301B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31" y="3634315"/>
            <a:ext cx="2606775" cy="243328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9858FBD-663D-864F-A3C4-CE5AF26328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5" y="1566381"/>
            <a:ext cx="2384035" cy="21671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BB857B-8115-41FF-925C-AF94E8D06ECB}"/>
              </a:ext>
            </a:extLst>
          </p:cNvPr>
          <p:cNvSpPr txBox="1"/>
          <p:nvPr/>
        </p:nvSpPr>
        <p:spPr>
          <a:xfrm>
            <a:off x="3194870" y="2681972"/>
            <a:ext cx="22153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Lighting the </a:t>
            </a:r>
            <a:br>
              <a:rPr lang="en-US" alt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altLang="en-US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path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86435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0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1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2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3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4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5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6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7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8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19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2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3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4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5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6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7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8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ppt/theme/themeOverride9.xml><?xml version="1.0" encoding="utf-8"?>
<a:themeOverride xmlns:a="http://schemas.openxmlformats.org/drawingml/2006/main">
  <a:clrScheme name="Crayons 1">
    <a:dk1>
      <a:srgbClr val="000000"/>
    </a:dk1>
    <a:lt1>
      <a:srgbClr val="FFFFFF"/>
    </a:lt1>
    <a:dk2>
      <a:srgbClr val="FF0000"/>
    </a:dk2>
    <a:lt2>
      <a:srgbClr val="FFB800"/>
    </a:lt2>
    <a:accent1>
      <a:srgbClr val="FFEF66"/>
    </a:accent1>
    <a:accent2>
      <a:srgbClr val="000000"/>
    </a:accent2>
    <a:accent3>
      <a:srgbClr val="FFFFFF"/>
    </a:accent3>
    <a:accent4>
      <a:srgbClr val="000000"/>
    </a:accent4>
    <a:accent5>
      <a:srgbClr val="FFF6B8"/>
    </a:accent5>
    <a:accent6>
      <a:srgbClr val="000000"/>
    </a:accent6>
    <a:hlink>
      <a:srgbClr val="00B200"/>
    </a:hlink>
    <a:folHlink>
      <a:srgbClr val="703D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E37E2FF7AC9541953C4E03ED841F7A" ma:contentTypeVersion="11" ma:contentTypeDescription="Create a new document." ma:contentTypeScope="" ma:versionID="ccc9b84f313d3c2173fd9845b443d6e6">
  <xsd:schema xmlns:xsd="http://www.w3.org/2001/XMLSchema" xmlns:xs="http://www.w3.org/2001/XMLSchema" xmlns:p="http://schemas.microsoft.com/office/2006/metadata/properties" xmlns:ns3="a050257a-70c6-4528-bafd-0b8db488c0a0" targetNamespace="http://schemas.microsoft.com/office/2006/metadata/properties" ma:root="true" ma:fieldsID="74350b4d54d656c45e4b259fdf8a17da" ns3:_="">
    <xsd:import namespace="a050257a-70c6-4528-bafd-0b8db488c0a0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0257a-70c6-4528-bafd-0b8db488c0a0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050257a-70c6-4528-bafd-0b8db488c0a0" xsi:nil="true"/>
  </documentManagement>
</p:properties>
</file>

<file path=customXml/itemProps1.xml><?xml version="1.0" encoding="utf-8"?>
<ds:datastoreItem xmlns:ds="http://schemas.openxmlformats.org/officeDocument/2006/customXml" ds:itemID="{82BB6086-2212-499B-8110-D6BED4F44F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A329C6-5499-403E-8591-9608B19FEB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50257a-70c6-4528-bafd-0b8db488c0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2EC2C0-D994-400F-9032-1030C7B70A16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a050257a-70c6-4528-bafd-0b8db488c0a0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</TotalTime>
  <Words>1281</Words>
  <Application>Microsoft Office PowerPoint</Application>
  <PresentationFormat>On-screen Show (4:3)</PresentationFormat>
  <Paragraphs>213</Paragraphs>
  <Slides>25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Comic Sans MS</vt:lpstr>
      <vt:lpstr>Courier New</vt:lpstr>
      <vt:lpstr>Times New Roman</vt:lpstr>
      <vt:lpstr>Office Theme</vt:lpstr>
      <vt:lpstr>Crayons</vt:lpstr>
      <vt:lpstr>PowerPoint Presentation</vt:lpstr>
      <vt:lpstr>PowerPoint Presentation</vt:lpstr>
      <vt:lpstr>The Reception Teachers</vt:lpstr>
      <vt:lpstr>What is the EYFS? </vt:lpstr>
      <vt:lpstr>PowerPoint Presentation</vt:lpstr>
      <vt:lpstr>  Characteristics of Learning    Playing and Exploring – engagement   Active Learning – motivation   Creating and Thinking Critically - thinking   </vt:lpstr>
      <vt:lpstr>PowerPoint Presentation</vt:lpstr>
      <vt:lpstr>PowerPoint Presentation</vt:lpstr>
      <vt:lpstr>Religious Education   ‘    </vt:lpstr>
      <vt:lpstr>PowerPoint Presentation</vt:lpstr>
      <vt:lpstr>Reading</vt:lpstr>
      <vt:lpstr>Reception Baseline Assessment </vt:lpstr>
      <vt:lpstr>    </vt:lpstr>
      <vt:lpstr>PowerPoint Presentation</vt:lpstr>
      <vt:lpstr>PowerPoint Presentation</vt:lpstr>
      <vt:lpstr>    </vt:lpstr>
      <vt:lpstr>    </vt:lpstr>
      <vt:lpstr>PowerPoint Presentation</vt:lpstr>
      <vt:lpstr>PowerPoint Presentation</vt:lpstr>
      <vt:lpstr>Transition</vt:lpstr>
      <vt:lpstr>The School day</vt:lpstr>
      <vt:lpstr>Stay and Play sessions and home visits for new children to school</vt:lpstr>
      <vt:lpstr>Reception Ready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St. Mary’s R.C. Primary School</dc:title>
  <dc:creator>school</dc:creator>
  <cp:lastModifiedBy>Mrs C Clancy (MBMC)</cp:lastModifiedBy>
  <cp:revision>11</cp:revision>
  <dcterms:created xsi:type="dcterms:W3CDTF">2003-02-13T19:43:18Z</dcterms:created>
  <dcterms:modified xsi:type="dcterms:W3CDTF">2026-07-07T09:19:12Z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0x0101000CE37E2FF7AC9541953C4E03ED841F7A</vt:lpwstr>
  </property>
</Properties>
</file>