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6"/>
  </p:notesMasterIdLst>
  <p:handoutMasterIdLst>
    <p:handoutMasterId r:id="rId27"/>
  </p:handoutMasterIdLst>
  <p:sldIdLst>
    <p:sldId id="345" r:id="rId2"/>
    <p:sldId id="256" r:id="rId3"/>
    <p:sldId id="309" r:id="rId4"/>
    <p:sldId id="334" r:id="rId5"/>
    <p:sldId id="314" r:id="rId6"/>
    <p:sldId id="310" r:id="rId7"/>
    <p:sldId id="337" r:id="rId8"/>
    <p:sldId id="315" r:id="rId9"/>
    <p:sldId id="316" r:id="rId10"/>
    <p:sldId id="343" r:id="rId11"/>
    <p:sldId id="342" r:id="rId12"/>
    <p:sldId id="317" r:id="rId13"/>
    <p:sldId id="325" r:id="rId14"/>
    <p:sldId id="320" r:id="rId15"/>
    <p:sldId id="318" r:id="rId16"/>
    <p:sldId id="319" r:id="rId17"/>
    <p:sldId id="326" r:id="rId18"/>
    <p:sldId id="327" r:id="rId19"/>
    <p:sldId id="338" r:id="rId20"/>
    <p:sldId id="346" r:id="rId21"/>
    <p:sldId id="323" r:id="rId22"/>
    <p:sldId id="324" r:id="rId23"/>
    <p:sldId id="340" r:id="rId24"/>
    <p:sldId id="344" r:id="rId25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4F8"/>
    <a:srgbClr val="1707E3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8BAFE-5A69-D792-05FB-C50167050161}" v="3" dt="2024-06-19T10:05:56.533"/>
    <p1510:client id="{6AA8687C-F3E2-57C7-49C3-97BF375266B7}" v="431" dt="2024-06-19T13:22:24.876"/>
    <p1510:client id="{BD1AF509-ED92-D0AB-BFD7-E192E733E0D1}" v="156" dt="2024-06-19T10:43:49.900"/>
    <p1510:client id="{C4FF05D8-0133-A083-3166-B38DCA5E8951}" v="104" dt="2024-06-19T13:48:25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4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7D45609-E834-484A-93DE-7CA35D7DE7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90BE34D-911D-4996-A83C-E1F2433597A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21B90AE1-E039-4A60-8F8F-ADBDF2DA743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9783F000-F4BC-487A-8B25-0A6ECFE23F4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50878E9-8C49-4E22-B26A-2EDDC667E5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D31749-4B25-4A2A-BA50-4107CF2B3C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979D14-40C7-48F9-8D47-B30F331CC42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fld id="{F1F5C27C-62EE-4FF3-B4AA-A7AC8C6F4042}" type="datetimeFigureOut">
              <a:rPr lang="en-US"/>
              <a:pPr>
                <a:defRPr/>
              </a:pPr>
              <a:t>6/29/2025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E78168D-D975-4DD7-A9CC-F0D70100AF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B26840-3829-44CD-991A-0920CE785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B2F43-5C9E-4D90-859C-335D4AFE58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BDB62-90A7-45E8-A752-E79F92D678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1B0B01FC-B29C-4FB5-9D34-559DCBA62EF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0635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299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2090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5361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6488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8079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235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3731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3072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8779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220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757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2339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5626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4386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3789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B01FC-B29C-4FB5-9D34-559DCBA62EF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1914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3463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5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30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0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9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6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0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8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4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6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18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5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918246357?app_id=12296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vmAYKG3wZA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MMAUSCAT | Mount Carmel Promo">
            <a:hlinkClick r:id="" action="ppaction://media"/>
            <a:extLst>
              <a:ext uri="{FF2B5EF4-FFF2-40B4-BE49-F238E27FC236}">
                <a16:creationId xmlns:a16="http://schemas.microsoft.com/office/drawing/2014/main" id="{D44559EE-2F8C-EF32-77A8-85088650A4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1368425"/>
            <a:ext cx="7315200" cy="41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7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59CC-7876-2F4E-B7E6-22E1CE86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88" y="406765"/>
            <a:ext cx="7886700" cy="1325563"/>
          </a:xfrm>
        </p:spPr>
        <p:txBody>
          <a:bodyPr/>
          <a:lstStyle/>
          <a:p>
            <a:pPr algn="ctr"/>
            <a:r>
              <a:rPr lang="en-GB" b="1">
                <a:solidFill>
                  <a:srgbClr val="1414F8"/>
                </a:solidFill>
                <a:latin typeface="Comic Sans MS" panose="030F0702030302020204" pitchFamily="66" charset="0"/>
              </a:rPr>
              <a:t>Reading</a:t>
            </a:r>
            <a:endParaRPr lang="en-US" b="1">
              <a:solidFill>
                <a:srgbClr val="1414F8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A2AA44-0DA8-2943-B2DA-67BF619E6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4258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omic Sans MS"/>
              </a:rPr>
              <a:t>We follow Little </a:t>
            </a:r>
            <a:r>
              <a:rPr lang="en-GB" dirty="0" err="1">
                <a:latin typeface="Comic Sans MS"/>
              </a:rPr>
              <a:t>Wandle</a:t>
            </a:r>
            <a:r>
              <a:rPr lang="en-GB" dirty="0">
                <a:latin typeface="Comic Sans MS"/>
              </a:rPr>
              <a:t> letters and sounds. </a:t>
            </a:r>
            <a:endParaRPr lang="en-GB" dirty="0">
              <a:latin typeface="Comic Sans MS" panose="030F0702030302020204" pitchFamily="66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omic Sans MS"/>
              </a:rPr>
              <a:t>Your child will be heard read twice a week in school.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err="1">
                <a:latin typeface="Comic Sans MS"/>
              </a:rPr>
              <a:t>EBooks</a:t>
            </a:r>
            <a:r>
              <a:rPr lang="en-GB" dirty="0">
                <a:latin typeface="Comic Sans MS"/>
              </a:rPr>
              <a:t> are matched to your child’s reading ability. 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omic Sans MS"/>
              </a:rPr>
              <a:t>Two books a week. One paper book and one </a:t>
            </a:r>
            <a:r>
              <a:rPr lang="en-GB" dirty="0" err="1">
                <a:latin typeface="Comic Sans MS"/>
              </a:rPr>
              <a:t>EBook</a:t>
            </a:r>
            <a:r>
              <a:rPr lang="en-GB" dirty="0">
                <a:latin typeface="Comic Sans MS"/>
              </a:rPr>
              <a:t>.</a:t>
            </a:r>
            <a:endParaRPr lang="en-GB" dirty="0">
              <a:latin typeface="Comic Sans MS" panose="030F0702030302020204" pitchFamily="66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omic Sans MS"/>
              </a:rPr>
              <a:t>We ask that you read with your child every day and sign their reading record.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8179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44FC-9412-CE44-9700-B9334D13D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45738"/>
            <a:ext cx="7886700" cy="2471427"/>
          </a:xfrm>
        </p:spPr>
        <p:txBody>
          <a:bodyPr>
            <a:normAutofit/>
          </a:bodyPr>
          <a:lstStyle/>
          <a:p>
            <a:r>
              <a:rPr lang="en-GB" sz="3900">
                <a:solidFill>
                  <a:srgbClr val="1414F8"/>
                </a:solidFill>
                <a:latin typeface="Comic Sans MS" panose="030F0702030302020204" pitchFamily="66" charset="0"/>
              </a:rPr>
              <a:t>Reception Baseline Assessment</a:t>
            </a:r>
            <a:r>
              <a:rPr lang="en-GB" sz="3900">
                <a:latin typeface="Comic Sans MS" panose="030F0702030302020204" pitchFamily="66" charset="0"/>
              </a:rPr>
              <a:t> </a:t>
            </a:r>
            <a:endParaRPr lang="en-US" sz="390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5FE8D-8AA9-C348-AA2B-B78C7C966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04" y="1909020"/>
            <a:ext cx="78867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>
                <a:latin typeface="Comic Sans MS" panose="030F0702030302020204" pitchFamily="66" charset="0"/>
              </a:rPr>
              <a:t>This is a short task-based assessment of your child’s early literacy, communication, language and mathematics skills.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>
                <a:latin typeface="Comic Sans MS" panose="030F0702030302020204" pitchFamily="66" charset="0"/>
              </a:rPr>
              <a:t>It was statutory for all schools from September 2021.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>
                <a:latin typeface="Comic Sans MS" panose="030F0702030302020204" pitchFamily="66" charset="0"/>
              </a:rPr>
              <a:t>The assessment will form the start of a new measure of how schools are helping their pupils to progress between reception and year six.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>
                <a:latin typeface="Comic Sans MS" panose="030F0702030302020204" pitchFamily="66" charset="0"/>
              </a:rPr>
              <a:t>Your child does not need to prepare. There is no pass mark or score and your child should not realise they’re doing an assessment. </a:t>
            </a:r>
            <a:endParaRPr 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26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51966" y="-1089569"/>
            <a:ext cx="7200900" cy="3460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D28C2-96E9-43DE-B856-9E9E4E0268BB}"/>
              </a:ext>
            </a:extLst>
          </p:cNvPr>
          <p:cNvSpPr txBox="1"/>
          <p:nvPr/>
        </p:nvSpPr>
        <p:spPr>
          <a:xfrm>
            <a:off x="639573" y="946567"/>
            <a:ext cx="7344816" cy="46474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/>
                <a:cs typeface="Arial"/>
              </a:rPr>
              <a:t>Organisation</a:t>
            </a:r>
          </a:p>
          <a:p>
            <a:endParaRPr lang="en-GB" sz="3200"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60 place Reception </a:t>
            </a: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           Rabbit class ~ Mrs Coogan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            Owl class ~ Mrs Lowe</a:t>
            </a: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/>
              <a:cs typeface="Arial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/>
              <a:cs typeface="Arial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Supported by a team of Teaching Assistants </a:t>
            </a:r>
            <a:endParaRPr lang="en-GB" sz="2400">
              <a:latin typeface="Comic Sans MS" panose="030F0702030302020204" pitchFamily="66" charset="0"/>
            </a:endParaRPr>
          </a:p>
          <a:p>
            <a:endParaRPr lang="en-GB" sz="3200"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A5F0D1-8B91-FB45-B848-C65FB2323F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2715" y="2642357"/>
            <a:ext cx="591011" cy="88651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42F73BB-0EDA-7749-AAFC-5F37D983E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9611" y="3528871"/>
            <a:ext cx="714115" cy="7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99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64" y="2210169"/>
            <a:ext cx="8100729" cy="3615414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altLang="en-US" sz="2000"/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000">
                <a:latin typeface="Comic Sans MS"/>
              </a:rPr>
              <a:t>In the EYFS we use an information sharing tool called Seesaw. </a:t>
            </a:r>
            <a:endParaRPr lang="en-GB" altLang="en-US" sz="2000">
              <a:latin typeface="Comic Sans MS" panose="030F0702030302020204" pitchFamily="66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GB" altLang="en-US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000">
                <a:latin typeface="Comic Sans MS"/>
              </a:rPr>
              <a:t>This app allows you to keep up to date with what is happening in school.</a:t>
            </a:r>
            <a:endParaRPr lang="en-GB" altLang="en-US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altLang="en-US" sz="200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000">
                <a:latin typeface="Comic Sans MS"/>
              </a:rPr>
              <a:t>You will be able to send us pictures and share things that you have been doing at home.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altLang="en-US" sz="200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altLang="en-US" sz="200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000">
                <a:latin typeface="Comic Sans MS"/>
              </a:rPr>
              <a:t>You will receive more information on this in September.</a:t>
            </a:r>
            <a:endParaRPr lang="en-GB" altLang="en-US" sz="200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en-GB" altLang="en-US" sz="2400"/>
          </a:p>
          <a:p>
            <a:pPr>
              <a:buFont typeface="Courier New" panose="02070309020205020404" pitchFamily="49" charset="0"/>
              <a:buChar char="o"/>
            </a:pPr>
            <a:endParaRPr lang="en-GB" altLang="en-US" sz="2400"/>
          </a:p>
          <a:p>
            <a:pPr>
              <a:buFont typeface="Courier New" panose="02070309020205020404" pitchFamily="49" charset="0"/>
              <a:buChar char="o"/>
            </a:pPr>
            <a:endParaRPr lang="en-GB" altLang="en-US" sz="2400"/>
          </a:p>
          <a:p>
            <a:pPr marL="0" indent="0">
              <a:buNone/>
            </a:pPr>
            <a:endParaRPr lang="en-GB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47586" y="5204663"/>
            <a:ext cx="1063781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urple letters on a black background&#10;&#10;Description automatically generated">
            <a:extLst>
              <a:ext uri="{FF2B5EF4-FFF2-40B4-BE49-F238E27FC236}">
                <a16:creationId xmlns:a16="http://schemas.microsoft.com/office/drawing/2014/main" id="{80BC3B21-B5FE-BD6E-0DD7-A208F3736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746" y="145388"/>
            <a:ext cx="4435419" cy="113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0967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7BC8CD-2D5C-42C2-A5FD-17B814AE71F1}"/>
              </a:ext>
            </a:extLst>
          </p:cNvPr>
          <p:cNvSpPr txBox="1"/>
          <p:nvPr/>
        </p:nvSpPr>
        <p:spPr>
          <a:xfrm>
            <a:off x="482193" y="740427"/>
            <a:ext cx="8115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 panose="030F0702030302020204" pitchFamily="66" charset="0"/>
              </a:rPr>
              <a:t>Snacks and Lunchtime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EF096-0DD7-440E-8D3E-4DFE8B88E6AA}"/>
              </a:ext>
            </a:extLst>
          </p:cNvPr>
          <p:cNvSpPr txBox="1"/>
          <p:nvPr/>
        </p:nvSpPr>
        <p:spPr>
          <a:xfrm>
            <a:off x="652463" y="1518964"/>
            <a:ext cx="8115300" cy="55399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GB" alt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Snacks: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At snack time we offer a variety of snacks including fruit, seasonal vegetables, a carton of milk or water. 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lang="en-GB" altLang="en-US" sz="2000">
                <a:solidFill>
                  <a:srgbClr val="000000"/>
                </a:solidFill>
                <a:latin typeface="Comic Sans MS"/>
                <a:ea typeface="+mj-ea"/>
                <a:cs typeface="Arial"/>
              </a:rPr>
              <a:t>There is a charge for milk from the start of the term in which they become five.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lang="en-GB" altLang="en-US" sz="2000">
                <a:solidFill>
                  <a:srgbClr val="000000"/>
                </a:solidFill>
                <a:latin typeface="Comic Sans MS"/>
                <a:ea typeface="+mj-ea"/>
                <a:cs typeface="Arial"/>
              </a:rPr>
              <a:t>Please bring a water bottle every day for your child. It will be sent home each evening.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GB" alt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Lunchtime</a:t>
            </a:r>
          </a:p>
          <a:p>
            <a:r>
              <a:rPr lang="en-GB" altLang="en-US" sz="2000">
                <a:solidFill>
                  <a:srgbClr val="000000"/>
                </a:solidFill>
                <a:latin typeface="Comic Sans MS"/>
                <a:ea typeface="+mj-ea"/>
                <a:cs typeface="Arial"/>
              </a:rPr>
              <a:t>School dinners are available to all children in Reception free of charge. You will be able to select your child’s choice at home. </a:t>
            </a:r>
          </a:p>
          <a:p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Packed lunches need to be labelled and include a drink. 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We are a </a:t>
            </a: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NUT FREE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school and request that items sent in lunch bags are free from nuts. 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br>
              <a:rPr lang="en-GB" alt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1608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030413"/>
            <a:ext cx="7200900" cy="3460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D28C2-96E9-43DE-B856-9E9E4E0268BB}"/>
              </a:ext>
            </a:extLst>
          </p:cNvPr>
          <p:cNvSpPr txBox="1"/>
          <p:nvPr/>
        </p:nvSpPr>
        <p:spPr>
          <a:xfrm>
            <a:off x="797419" y="900401"/>
            <a:ext cx="7344816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/>
                <a:cs typeface="Arial"/>
              </a:rPr>
              <a:t>Keeping you informed </a:t>
            </a:r>
          </a:p>
          <a:p>
            <a:endParaRPr lang="en-GB" sz="2400"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Seesaw</a:t>
            </a: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Letters 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Weekly newsletter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Class page on school website </a:t>
            </a: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X (previously twitter)</a:t>
            </a:r>
            <a:endParaRPr lang="en-GB" sz="2400">
              <a:latin typeface="Comic Sans MS" panose="030F0702030302020204" pitchFamily="66" charset="0"/>
            </a:endParaRPr>
          </a:p>
          <a:p>
            <a:endParaRPr lang="en-GB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0547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030413"/>
            <a:ext cx="7200900" cy="3460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D28C2-96E9-43DE-B856-9E9E4E0268BB}"/>
              </a:ext>
            </a:extLst>
          </p:cNvPr>
          <p:cNvSpPr txBox="1"/>
          <p:nvPr/>
        </p:nvSpPr>
        <p:spPr>
          <a:xfrm>
            <a:off x="814983" y="1634025"/>
            <a:ext cx="7514034" cy="55092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GB" sz="2000">
              <a:latin typeface="+mj-lt"/>
            </a:endParaRPr>
          </a:p>
          <a:p>
            <a:pPr algn="ctr"/>
            <a:r>
              <a:rPr lang="en-GB" sz="2000" b="1">
                <a:latin typeface="Comic Sans MS"/>
                <a:cs typeface="Arial"/>
              </a:rPr>
              <a:t>Please do! </a:t>
            </a:r>
          </a:p>
          <a:p>
            <a:pPr algn="ctr"/>
            <a:endParaRPr lang="en-GB" sz="2000"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  <a:cs typeface="Arial"/>
              </a:rPr>
              <a:t>If you have a concern/query you can usually speak to a member of staff in the morning or after school. </a:t>
            </a:r>
            <a:endParaRPr lang="en-GB" sz="2000">
              <a:latin typeface="Comic Sans MS" panose="030F0702030302020204" pitchFamily="66" charset="0"/>
            </a:endParaRPr>
          </a:p>
          <a:p>
            <a:endParaRPr lang="en-GB" sz="20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  <a:cs typeface="Arial"/>
              </a:rPr>
              <a:t>Please pass messages to the team member(s) in the morning.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  <a:cs typeface="Arial"/>
              </a:rPr>
              <a:t>Do not contact us on seesaw as we may not see this. Always call the office.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  <a:cs typeface="Arial"/>
              </a:rPr>
              <a:t>Please tell us about any changes at home which may affect your child in school.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>
              <a:latin typeface="Comic Sans MS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>
              <a:latin typeface="Comic Sans MS"/>
              <a:ea typeface="Calibri Light" panose="020F0302020204030204"/>
            </a:endParaRPr>
          </a:p>
          <a:p>
            <a:endParaRPr lang="en-GB" sz="3200">
              <a:latin typeface="+mj-lt"/>
              <a:ea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2E1145-0FED-4362-B58E-A17229959A65}"/>
              </a:ext>
            </a:extLst>
          </p:cNvPr>
          <p:cNvSpPr txBox="1"/>
          <p:nvPr/>
        </p:nvSpPr>
        <p:spPr>
          <a:xfrm>
            <a:off x="491809" y="415285"/>
            <a:ext cx="79712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 panose="030F0702030302020204" pitchFamily="66" charset="0"/>
              </a:rPr>
              <a:t>Speaking to the Reception Team</a:t>
            </a:r>
          </a:p>
        </p:txBody>
      </p:sp>
    </p:spTree>
    <p:extLst>
      <p:ext uri="{BB962C8B-B14F-4D97-AF65-F5344CB8AC3E}">
        <p14:creationId xmlns:p14="http://schemas.microsoft.com/office/powerpoint/2010/main" val="69664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34" y="1016732"/>
            <a:ext cx="8100729" cy="4824535"/>
          </a:xfrm>
        </p:spPr>
        <p:txBody>
          <a:bodyPr anchor="t">
            <a:noAutofit/>
          </a:bodyPr>
          <a:lstStyle/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GB" sz="2000">
                <a:latin typeface="Comic Sans MS" panose="030F0702030302020204" pitchFamily="66" charset="0"/>
              </a:rPr>
              <a:t> 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 panose="030F0702030302020204" pitchFamily="66" charset="0"/>
              </a:rPr>
              <a:t>Any sickness, diarrhoea - must be followed by 48 hrs absence.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 panose="030F0702030302020204" pitchFamily="66" charset="0"/>
              </a:rPr>
              <a:t>Any absence requires a telephone call explaining why. Without this it will be recorded as unauthorised.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 panose="030F0702030302020204" pitchFamily="66" charset="0"/>
              </a:rPr>
              <a:t>Head lice can occur! Please check regularly and treat as recommended.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 panose="030F0702030302020204" pitchFamily="66" charset="0"/>
              </a:rPr>
              <a:t>Children with asthma need to have an inhaler in school and you will need to complete an asthma care plan in September.</a:t>
            </a:r>
          </a:p>
          <a:p>
            <a:pPr marL="0" indent="0">
              <a:buNone/>
            </a:pPr>
            <a:endParaRPr lang="en-GB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AE73D6-6713-42D8-8EFF-E2AE96595FEB}"/>
              </a:ext>
            </a:extLst>
          </p:cNvPr>
          <p:cNvSpPr txBox="1"/>
          <p:nvPr/>
        </p:nvSpPr>
        <p:spPr>
          <a:xfrm>
            <a:off x="2285999" y="70648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1414F8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Medical Matters</a:t>
            </a:r>
            <a:endParaRPr lang="en-GB" sz="4000" b="1">
              <a:solidFill>
                <a:srgbClr val="1414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2224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17" y="1198536"/>
            <a:ext cx="8074016" cy="5659464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solidFill>
                <a:srgbClr val="1707E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solidFill>
                  <a:schemeClr val="tx2"/>
                </a:solidFill>
                <a:latin typeface="Comic Sans MS"/>
              </a:rPr>
              <a:t>LABEL EVERYTHING!!!!!!!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Jumper/Cardigan with school logo	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Light blue polo shirt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Grey skirt/trousers/pinafore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Blue and white check summer dress</a:t>
            </a:r>
            <a:endParaRPr lang="en-GB" sz="2000" b="1">
              <a:solidFill>
                <a:srgbClr val="FF0000"/>
              </a:solidFill>
              <a:latin typeface="Comic Sans MS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Please provide spare clothing in a labelled bag if your child still has accidents (to be kept on your child’s coat peg). </a:t>
            </a: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P.E kits- navy shorts and white t-shirt. (After Christmas)</a:t>
            </a:r>
            <a:endParaRPr lang="en-GB" sz="2000">
              <a:solidFill>
                <a:srgbClr val="000000"/>
              </a:solidFill>
              <a:latin typeface="Comic Sans MS"/>
            </a:endParaRPr>
          </a:p>
          <a:p>
            <a:pPr marL="0" indent="0">
              <a:buNone/>
            </a:pPr>
            <a:r>
              <a:rPr lang="en-GB" sz="2000" b="1">
                <a:solidFill>
                  <a:srgbClr val="1707E3"/>
                </a:solidFill>
                <a:latin typeface="Comic Sans MS"/>
              </a:rPr>
              <a:t>*School Trends ~ www.schooltrends.co.uk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9310" y="5474686"/>
            <a:ext cx="1198856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7C6CCD-058B-441E-9E00-320C6B9EB1EB}"/>
              </a:ext>
            </a:extLst>
          </p:cNvPr>
          <p:cNvSpPr txBox="1"/>
          <p:nvPr/>
        </p:nvSpPr>
        <p:spPr>
          <a:xfrm>
            <a:off x="446576" y="424510"/>
            <a:ext cx="7794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1414F8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Uniform</a:t>
            </a:r>
          </a:p>
          <a:p>
            <a:pPr algn="ctr"/>
            <a:endParaRPr lang="en-GB" sz="4000" b="1">
              <a:solidFill>
                <a:srgbClr val="1414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4180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9DF9CE-6D9A-4B3D-907C-FCA136E4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48" y="366996"/>
            <a:ext cx="6870700" cy="943916"/>
          </a:xfrm>
        </p:spPr>
        <p:txBody>
          <a:bodyPr/>
          <a:lstStyle/>
          <a:p>
            <a:pPr algn="ctr"/>
            <a:r>
              <a:rPr lang="en-GB" sz="4000" b="1" dirty="0">
                <a:solidFill>
                  <a:srgbClr val="1414F8"/>
                </a:solidFill>
                <a:latin typeface="Comic Sans MS" panose="030F0702030302020204" pitchFamily="66" charset="0"/>
              </a:rPr>
              <a:t>Transition</a:t>
            </a:r>
          </a:p>
        </p:txBody>
      </p:sp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34" y="1419226"/>
            <a:ext cx="8100729" cy="453314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 u="sng" dirty="0">
                <a:latin typeface="Comic Sans MS"/>
              </a:rPr>
              <a:t>Monday 15th July  9.15-10.30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Transition morning for children to come and meet their teacher and class.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New children to come to the office.</a:t>
            </a:r>
          </a:p>
          <a:p>
            <a:pPr marL="0" indent="0">
              <a:buNone/>
            </a:pPr>
            <a:endParaRPr lang="en-GB" sz="2000" dirty="0">
              <a:latin typeface="Comic Sans MS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sz="2000" dirty="0">
              <a:latin typeface="Comic Sans MS"/>
            </a:endParaRPr>
          </a:p>
          <a:p>
            <a:pPr marL="0" indent="0">
              <a:buNone/>
            </a:pPr>
            <a:endParaRPr lang="en-GB" sz="2000" dirty="0">
              <a:latin typeface="Comic Sans MS"/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6298779-84CB-4455-9317-DFD948BA6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176910"/>
              </p:ext>
            </p:extLst>
          </p:nvPr>
        </p:nvGraphicFramePr>
        <p:xfrm>
          <a:off x="521634" y="2886867"/>
          <a:ext cx="7993717" cy="2990057"/>
        </p:xfrm>
        <a:graphic>
          <a:graphicData uri="http://schemas.openxmlformats.org/drawingml/2006/table">
            <a:tbl>
              <a:tblPr firstRow="1" firstCol="1" bandRow="1"/>
              <a:tblGrid>
                <a:gridCol w="2849156">
                  <a:extLst>
                    <a:ext uri="{9D8B030D-6E8A-4147-A177-3AD203B41FA5}">
                      <a16:colId xmlns:a16="http://schemas.microsoft.com/office/drawing/2014/main" val="2982357161"/>
                    </a:ext>
                  </a:extLst>
                </a:gridCol>
                <a:gridCol w="2491880">
                  <a:extLst>
                    <a:ext uri="{9D8B030D-6E8A-4147-A177-3AD203B41FA5}">
                      <a16:colId xmlns:a16="http://schemas.microsoft.com/office/drawing/2014/main" val="1293813301"/>
                    </a:ext>
                  </a:extLst>
                </a:gridCol>
                <a:gridCol w="2652681">
                  <a:extLst>
                    <a:ext uri="{9D8B030D-6E8A-4147-A177-3AD203B41FA5}">
                      <a16:colId xmlns:a16="http://schemas.microsoft.com/office/drawing/2014/main" val="3392206126"/>
                    </a:ext>
                  </a:extLst>
                </a:gridCol>
              </a:tblGrid>
              <a:tr h="183533">
                <a:tc>
                  <a:txBody>
                    <a:bodyPr/>
                    <a:lstStyle/>
                    <a:p>
                      <a:pPr algn="ctr"/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Event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772067"/>
                  </a:ext>
                </a:extLst>
              </a:tr>
              <a:tr h="690210"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Tuesday 15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July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Transition morning for Reception children. New children to come in through the office.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9.15-10.30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333347"/>
                  </a:ext>
                </a:extLst>
              </a:tr>
              <a:tr h="699699"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Monday 7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  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July-Thursday 10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July 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Stay and play sessions for new children who have not previously attended our nursery.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3.30-4.00pm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044021"/>
                  </a:ext>
                </a:extLst>
              </a:tr>
              <a:tr h="699699"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Wednesday 3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September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Stay and play sessions without parents/carers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sz="10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A 8.50-11.00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B 12.20-3.20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743654"/>
                  </a:ext>
                </a:extLst>
              </a:tr>
              <a:tr h="367066"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Thursday 4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September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Stay and play sessions without parents/carers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A 11.00-3.20 (Stay for dinner)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B 8.50-1.20 (Stay for dinner)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198848"/>
                  </a:ext>
                </a:extLst>
              </a:tr>
              <a:tr h="349850"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Friday 5th September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Your child will attend full days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8.50-3.20pm (Doors open at 8.40)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126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10261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4016483" y="3235201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811179-9925-463D-8462-E1FA3F348318}"/>
              </a:ext>
            </a:extLst>
          </p:cNvPr>
          <p:cNvSpPr txBox="1"/>
          <p:nvPr/>
        </p:nvSpPr>
        <p:spPr>
          <a:xfrm>
            <a:off x="535096" y="980728"/>
            <a:ext cx="81153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Welcome</a:t>
            </a:r>
          </a:p>
          <a:p>
            <a:pPr algn="ctr"/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 to </a:t>
            </a:r>
            <a:b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Mount Carmel </a:t>
            </a:r>
            <a:r>
              <a:rPr kumimoji="0" lang="en-GB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Reception </a:t>
            </a:r>
            <a:endParaRPr lang="en-GB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30358-8D6E-4891-9930-E8C1BED72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The School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E120D-DD35-4FD3-8C50-D448CF139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i="1" dirty="0">
                <a:latin typeface="Comic Sans MS"/>
              </a:rPr>
              <a:t>The school gates open in the morning at 8:40am and are closed at 8:50am</a:t>
            </a:r>
            <a:endParaRPr lang="en-GB" b="1" dirty="0">
              <a:latin typeface="Comic Sans MS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i="1" dirty="0">
                <a:latin typeface="Comic Sans MS"/>
              </a:rPr>
              <a:t>School starts at </a:t>
            </a:r>
            <a:r>
              <a:rPr lang="en-GB" sz="2800" i="1" u="sng" dirty="0">
                <a:latin typeface="Comic Sans MS"/>
              </a:rPr>
              <a:t>8:50am.</a:t>
            </a:r>
            <a:endParaRPr lang="en-GB" sz="2800" dirty="0">
              <a:latin typeface="Comic Sans MS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i="1" dirty="0">
                <a:latin typeface="Comic Sans MS"/>
              </a:rPr>
              <a:t>School finishes at </a:t>
            </a:r>
            <a:r>
              <a:rPr lang="en-GB" sz="2800" i="1" u="sng" dirty="0">
                <a:latin typeface="Comic Sans MS"/>
              </a:rPr>
              <a:t>3:20pm</a:t>
            </a:r>
            <a:endParaRPr lang="en-GB" sz="2800" dirty="0">
              <a:latin typeface="Comic Sans M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334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9DF9CE-6D9A-4B3D-907C-FCA136E4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49" y="618430"/>
            <a:ext cx="6870700" cy="94391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/>
              </a:rPr>
              <a:t>Stay and Play sessions for new children to school</a:t>
            </a:r>
            <a:endParaRPr lang="en-GB" sz="4000" b="1">
              <a:solidFill>
                <a:srgbClr val="1414F8"/>
              </a:solidFill>
              <a:latin typeface="Comic Sans MS" panose="030F0702030302020204" pitchFamily="66" charset="0"/>
            </a:endParaRPr>
          </a:p>
        </p:txBody>
      </p:sp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786" y="2088325"/>
            <a:ext cx="8100729" cy="3615414"/>
          </a:xfrm>
        </p:spPr>
        <p:txBody>
          <a:bodyPr anchor="t">
            <a:noAutofit/>
          </a:bodyPr>
          <a:lstStyle/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  <a:ea typeface="Calibri"/>
                <a:cs typeface="Calibri"/>
              </a:rPr>
              <a:t>Monday 7</a:t>
            </a:r>
            <a:r>
              <a:rPr lang="en-GB" sz="2000" baseline="30000" dirty="0">
                <a:latin typeface="Comic Sans MS"/>
                <a:ea typeface="Calibri"/>
                <a:cs typeface="Calibri"/>
              </a:rPr>
              <a:t>th</a:t>
            </a:r>
            <a:r>
              <a:rPr lang="en-GB" sz="2000" dirty="0">
                <a:latin typeface="Comic Sans MS"/>
                <a:ea typeface="Calibri"/>
                <a:cs typeface="Calibri"/>
              </a:rPr>
              <a:t> July-10</a:t>
            </a:r>
            <a:r>
              <a:rPr lang="en-GB" sz="2000" baseline="30000" dirty="0">
                <a:latin typeface="Comic Sans MS"/>
                <a:ea typeface="Calibri"/>
                <a:cs typeface="Calibri"/>
              </a:rPr>
              <a:t>th</a:t>
            </a:r>
            <a:r>
              <a:rPr lang="en-GB" sz="2000" dirty="0">
                <a:latin typeface="Comic Sans MS"/>
                <a:ea typeface="Calibri"/>
                <a:cs typeface="Calibri"/>
              </a:rPr>
              <a:t> July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GB" sz="2000" dirty="0">
              <a:latin typeface="Comic Sans MS"/>
              <a:ea typeface="Calibri"/>
              <a:cs typeface="Calibri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Each session is for 30 minutes.</a:t>
            </a:r>
            <a:endParaRPr lang="en-GB" sz="2000" dirty="0">
              <a:latin typeface="Comic Sans MS" panose="030F0702030302020204" pitchFamily="66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GB" sz="2000" dirty="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Please sign up for your child's stay and play session before you leave today.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27052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9DF9CE-6D9A-4B3D-907C-FCA136E4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35" y="666052"/>
            <a:ext cx="8100729" cy="943916"/>
          </a:xfrm>
        </p:spPr>
        <p:txBody>
          <a:bodyPr/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 panose="030F0702030302020204" pitchFamily="66" charset="0"/>
              </a:rPr>
              <a:t>Reception Ready</a:t>
            </a:r>
          </a:p>
        </p:txBody>
      </p:sp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271" y="1244552"/>
            <a:ext cx="7240407" cy="4031532"/>
          </a:xfrm>
        </p:spPr>
        <p:txBody>
          <a:bodyPr anchor="t">
            <a:noAutofit/>
          </a:bodyPr>
          <a:lstStyle/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/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General independence-willing to have a go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Asking for help when needed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Dressing and undressing, particularly coat and shoes.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Going to the toilet and washing hands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Practise writing their name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Counting objects and using fingers to make numbers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GB" altLang="en-US" sz="2000">
              <a:latin typeface="Comic Sans MS" panose="030F0702030302020204" pitchFamily="66" charset="0"/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GB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957401" y="5661247"/>
            <a:ext cx="1056769" cy="112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4461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649" y="2045834"/>
            <a:ext cx="7179767" cy="375943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/>
              <a:t> </a:t>
            </a:r>
          </a:p>
          <a:p>
            <a:pPr marL="0" indent="0">
              <a:buNone/>
            </a:pPr>
            <a:endParaRPr lang="en-GB" sz="2000"/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280878-6C53-4CEF-A966-B46DF52B7453}"/>
              </a:ext>
            </a:extLst>
          </p:cNvPr>
          <p:cNvSpPr txBox="1"/>
          <p:nvPr/>
        </p:nvSpPr>
        <p:spPr>
          <a:xfrm>
            <a:off x="1136648" y="1669168"/>
            <a:ext cx="71797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>
                <a:solidFill>
                  <a:srgbClr val="1707E3"/>
                </a:solidFill>
                <a:latin typeface="Comic Sans MS" panose="030F0702030302020204" pitchFamily="66" charset="0"/>
              </a:rPr>
              <a:t>Welcome to the Mount Carmel Family!</a:t>
            </a:r>
          </a:p>
        </p:txBody>
      </p:sp>
    </p:spTree>
    <p:extLst>
      <p:ext uri="{BB962C8B-B14F-4D97-AF65-F5344CB8AC3E}">
        <p14:creationId xmlns:p14="http://schemas.microsoft.com/office/powerpoint/2010/main" val="170639762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1" title="Mount Carmel EYFS">
            <a:hlinkClick r:id="" action="ppaction://media"/>
            <a:extLst>
              <a:ext uri="{FF2B5EF4-FFF2-40B4-BE49-F238E27FC236}">
                <a16:creationId xmlns:a16="http://schemas.microsoft.com/office/drawing/2014/main" id="{17731BA2-FABB-7570-97AA-67BA7B21B1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1114" y="984477"/>
            <a:ext cx="73152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98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146459" y="-232938"/>
            <a:ext cx="5871531" cy="1074494"/>
          </a:xfrm>
        </p:spPr>
        <p:txBody>
          <a:bodyPr vert="horz" lIns="91440" tIns="45720" rIns="91440" bIns="45720" rtlCol="0" anchor="b"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500" b="1">
                <a:solidFill>
                  <a:srgbClr val="1707E3"/>
                </a:solidFill>
                <a:latin typeface="Comic Sans MS" panose="030F0702030302020204" pitchFamily="66" charset="0"/>
              </a:rPr>
              <a:t>The </a:t>
            </a:r>
            <a:r>
              <a:rPr lang="en-GB" altLang="en-US" sz="3500" b="1">
                <a:solidFill>
                  <a:srgbClr val="1707E3"/>
                </a:solidFill>
                <a:latin typeface="Comic Sans MS" panose="030F0702030302020204" pitchFamily="66" charset="0"/>
              </a:rPr>
              <a:t>Reception</a:t>
            </a:r>
            <a:r>
              <a:rPr lang="en-US" altLang="en-US" sz="3500" b="1">
                <a:solidFill>
                  <a:srgbClr val="1707E3"/>
                </a:solidFill>
                <a:latin typeface="Comic Sans MS" panose="030F0702030302020204" pitchFamily="66" charset="0"/>
              </a:rPr>
              <a:t> Tea</a:t>
            </a:r>
            <a:r>
              <a:rPr lang="en-GB" altLang="en-US" sz="3500" b="1" err="1">
                <a:solidFill>
                  <a:srgbClr val="1707E3"/>
                </a:solidFill>
                <a:latin typeface="Comic Sans MS" panose="030F0702030302020204" pitchFamily="66" charset="0"/>
              </a:rPr>
              <a:t>chers</a:t>
            </a:r>
            <a:endParaRPr lang="en-US" altLang="en-US" sz="3500" b="1" kern="1200">
              <a:solidFill>
                <a:srgbClr val="1707E3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8017990" y="5923120"/>
            <a:ext cx="902790" cy="88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70A939-1D80-4457-8C33-5629C83F869E}"/>
              </a:ext>
            </a:extLst>
          </p:cNvPr>
          <p:cNvSpPr txBox="1"/>
          <p:nvPr/>
        </p:nvSpPr>
        <p:spPr>
          <a:xfrm>
            <a:off x="5489523" y="4801927"/>
            <a:ext cx="21602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>
                <a:latin typeface="Comic Sans MS"/>
                <a:cs typeface="Arial"/>
              </a:rPr>
              <a:t>Mrs Coogan</a:t>
            </a:r>
            <a:endParaRPr lang="en-GB" sz="2000" b="1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818C3-9B13-4EEE-8B13-8ED925F76E34}"/>
              </a:ext>
            </a:extLst>
          </p:cNvPr>
          <p:cNvSpPr txBox="1"/>
          <p:nvPr/>
        </p:nvSpPr>
        <p:spPr>
          <a:xfrm>
            <a:off x="1280158" y="4806442"/>
            <a:ext cx="254105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>
                <a:latin typeface="Comic Sans MS"/>
                <a:cs typeface="Arial"/>
              </a:rPr>
              <a:t>Mrs Lowe</a:t>
            </a:r>
            <a:endParaRPr lang="en-GB" sz="2000" b="1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CD2E0-350D-1C41-9F86-A0D1101F70F9}"/>
              </a:ext>
            </a:extLst>
          </p:cNvPr>
          <p:cNvSpPr txBox="1"/>
          <p:nvPr/>
        </p:nvSpPr>
        <p:spPr>
          <a:xfrm>
            <a:off x="3660723" y="251564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E3FEF-45F1-854E-B5CE-AE5CDC56CF99}"/>
              </a:ext>
            </a:extLst>
          </p:cNvPr>
          <p:cNvSpPr txBox="1"/>
          <p:nvPr/>
        </p:nvSpPr>
        <p:spPr>
          <a:xfrm>
            <a:off x="3582051" y="2514066"/>
            <a:ext cx="1908084" cy="152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>
              <a:latin typeface="Comic Sans MS" panose="030F0702030302020204" pitchFamily="66" charset="0"/>
            </a:endParaRPr>
          </a:p>
        </p:txBody>
      </p:sp>
      <p:pic>
        <p:nvPicPr>
          <p:cNvPr id="2" name="Picture 1" descr="A person smiling at camera&#10;&#10;Description automatically generated">
            <a:extLst>
              <a:ext uri="{FF2B5EF4-FFF2-40B4-BE49-F238E27FC236}">
                <a16:creationId xmlns:a16="http://schemas.microsoft.com/office/drawing/2014/main" id="{5653FEC5-DCD4-840C-B760-5C4C48666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99" y="1112384"/>
            <a:ext cx="2881873" cy="3418795"/>
          </a:xfrm>
          <a:prstGeom prst="rect">
            <a:avLst/>
          </a:prstGeom>
        </p:spPr>
      </p:pic>
      <p:pic>
        <p:nvPicPr>
          <p:cNvPr id="3" name="Picture 2" descr="A person wearing a lanyard smiling&#10;&#10;Description automatically generated">
            <a:extLst>
              <a:ext uri="{FF2B5EF4-FFF2-40B4-BE49-F238E27FC236}">
                <a16:creationId xmlns:a16="http://schemas.microsoft.com/office/drawing/2014/main" id="{E815E4D2-42E0-5097-FCED-C7CC596A6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829" y="1115654"/>
            <a:ext cx="2759061" cy="341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4212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843B3F4-139D-244E-8A20-1322AFB23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342834" y="27443"/>
            <a:ext cx="369410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ACF9602-92F7-054F-ACAB-0BFA01B437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r="18979" b="4"/>
          <a:stretch/>
        </p:blipFill>
        <p:spPr>
          <a:xfrm>
            <a:off x="5536267" y="3456433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C499FAD-D619-FE42-823D-59F3BB8238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 r="1" b="25088"/>
          <a:stretch/>
        </p:blipFill>
        <p:spPr>
          <a:xfrm>
            <a:off x="2372475" y="3456433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31839" y="627114"/>
            <a:ext cx="21050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en-US" sz="2400" b="1" kern="1200">
                <a:solidFill>
                  <a:schemeClr val="tx1"/>
                </a:solidFill>
                <a:latin typeface="Comic Sans MS" panose="030F0702030302020204" pitchFamily="66" charset="0"/>
              </a:rPr>
              <a:t>What is the EYFS?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55928-9518-4CF3-85F4-AA0B150D96C6}"/>
              </a:ext>
            </a:extLst>
          </p:cNvPr>
          <p:cNvSpPr txBox="1"/>
          <p:nvPr/>
        </p:nvSpPr>
        <p:spPr>
          <a:xfrm>
            <a:off x="336042" y="2258568"/>
            <a:ext cx="2105406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+mn-lt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+mn-lt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latin typeface="Comic Sans MS" panose="030F0702030302020204" pitchFamily="66" charset="0"/>
                <a:cs typeface="+mn-cs"/>
              </a:rPr>
              <a:t>The Early Years Foundation Stage (E.Y.F.S.) is the stage of education for children from birth to the end of the Reception year. </a:t>
            </a: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Comic Sans MS" panose="030F0702030302020204" pitchFamily="66" charset="0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latin typeface="Comic Sans MS" panose="030F0702030302020204" pitchFamily="66" charset="0"/>
                <a:cs typeface="+mn-cs"/>
              </a:rPr>
              <a:t>We promote a play-based curriculum which takes place both indoors and outdoors.</a:t>
            </a: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Comic Sans MS" panose="030F0702030302020204" pitchFamily="66" charset="0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Comic Sans MS" panose="030F0702030302020204" pitchFamily="66" charset="0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Comic Sans MS" panose="030F0702030302020204" pitchFamily="66" charset="0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+mn-lt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EC24777-6CC5-6C4F-A997-CBF60ADC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 r="-3" b="27284"/>
          <a:stretch/>
        </p:blipFill>
        <p:spPr>
          <a:xfrm>
            <a:off x="5553279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429175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69991" y="1714940"/>
            <a:ext cx="7380288" cy="26590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400" b="1" kern="1200">
                <a:solidFill>
                  <a:srgbClr val="1707E3"/>
                </a:solidFill>
                <a:latin typeface="Comic Sans MS" panose="030F0702030302020204" pitchFamily="66" charset="0"/>
              </a:rPr>
              <a:t>Characteristics of</a:t>
            </a:r>
            <a:r>
              <a:rPr lang="en-GB" altLang="en-US" sz="3400" b="1" kern="1200">
                <a:solidFill>
                  <a:srgbClr val="1707E3"/>
                </a:solidFill>
                <a:latin typeface="Comic Sans MS" panose="030F0702030302020204" pitchFamily="66" charset="0"/>
              </a:rPr>
              <a:t> Teaching and</a:t>
            </a:r>
            <a:r>
              <a:rPr lang="en-US" altLang="en-US" sz="3400" b="1" kern="1200">
                <a:solidFill>
                  <a:srgbClr val="1707E3"/>
                </a:solidFill>
                <a:latin typeface="Comic Sans MS" panose="030F0702030302020204" pitchFamily="66" charset="0"/>
              </a:rPr>
              <a:t> Learning </a:t>
            </a:r>
            <a:br>
              <a:rPr lang="en-US" altLang="en-US" sz="34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>
                <a:solidFill>
                  <a:schemeClr val="tx2"/>
                </a:solidFill>
                <a:latin typeface="Comic Sans MS" panose="030F0702030302020204" pitchFamily="66" charset="0"/>
              </a:rPr>
              <a:t>Playing and Exploring – engagement </a:t>
            </a:r>
            <a:br>
              <a:rPr lang="en-US" altLang="en-US" sz="2800">
                <a:solidFill>
                  <a:schemeClr val="tx2"/>
                </a:solidFill>
                <a:latin typeface="Comic Sans MS" panose="030F0702030302020204" pitchFamily="66" charset="0"/>
              </a:rPr>
            </a:br>
            <a:br>
              <a:rPr lang="en-US" altLang="en-US" sz="280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altLang="en-US" sz="2800">
                <a:solidFill>
                  <a:schemeClr val="tx2"/>
                </a:solidFill>
                <a:latin typeface="Comic Sans MS" panose="030F0702030302020204" pitchFamily="66" charset="0"/>
              </a:rPr>
              <a:t>Active Learning – motivation </a:t>
            </a:r>
            <a:br>
              <a:rPr lang="en-US" altLang="en-US" sz="2800">
                <a:solidFill>
                  <a:schemeClr val="tx2"/>
                </a:solidFill>
                <a:latin typeface="Comic Sans MS" panose="030F0702030302020204" pitchFamily="66" charset="0"/>
              </a:rPr>
            </a:br>
            <a:br>
              <a:rPr lang="en-US" altLang="en-US" sz="280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altLang="en-US" sz="2800">
                <a:solidFill>
                  <a:schemeClr val="tx2"/>
                </a:solidFill>
                <a:latin typeface="Comic Sans MS" panose="030F0702030302020204" pitchFamily="66" charset="0"/>
              </a:rPr>
              <a:t>Creating and Thinking Critically - thinking</a:t>
            </a: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02932" y="416528"/>
            <a:ext cx="1141072" cy="98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4A914C2-31A0-0646-B6E9-CAA2005B3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37" y="3928952"/>
            <a:ext cx="2268201" cy="211326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6B8DAD7-B566-5743-8D0C-D8D5AAA02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45" y="3928952"/>
            <a:ext cx="2268201" cy="214267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20EB051-A009-034E-B116-8035BF5AF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33" y="3928950"/>
            <a:ext cx="2194437" cy="214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5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490F160-F19F-BC44-A43F-CEE9B1227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2143"/>
          <a:stretch/>
        </p:blipFill>
        <p:spPr>
          <a:xfrm>
            <a:off x="2351702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AF81D02-8FFE-2F40-A25F-45AAA46102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r="6803" b="4"/>
          <a:stretch/>
        </p:blipFill>
        <p:spPr>
          <a:xfrm>
            <a:off x="5548557" y="3456422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47B2D8A-7254-F14E-A360-2DA1236901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0" r="2" b="17701"/>
          <a:stretch/>
        </p:blipFill>
        <p:spPr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CF669B-4F8D-411A-9F9D-E829A788DFED}"/>
              </a:ext>
            </a:extLst>
          </p:cNvPr>
          <p:cNvSpPr txBox="1"/>
          <p:nvPr/>
        </p:nvSpPr>
        <p:spPr>
          <a:xfrm>
            <a:off x="286665" y="563982"/>
            <a:ext cx="21054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2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rPr>
              <a:t>Early Years Foundation Stage (EYFS)</a:t>
            </a:r>
            <a:br>
              <a:rPr lang="en-US" sz="22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en-US" sz="2200" kern="1200">
              <a:solidFill>
                <a:schemeClr val="tx1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945E77-88BC-4B18-8437-652F057DF340}"/>
              </a:ext>
            </a:extLst>
          </p:cNvPr>
          <p:cNvSpPr txBox="1"/>
          <p:nvPr/>
        </p:nvSpPr>
        <p:spPr>
          <a:xfrm>
            <a:off x="286665" y="1700789"/>
            <a:ext cx="2105406" cy="3922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u="sng" dirty="0">
                <a:latin typeface="Comic Sans MS" panose="030F0702030302020204" pitchFamily="66" charset="0"/>
                <a:cs typeface="+mn-cs"/>
              </a:rPr>
              <a:t>Prime Areas:</a:t>
            </a:r>
            <a:br>
              <a:rPr lang="en-US" sz="1500" u="sng" dirty="0">
                <a:latin typeface="Comic Sans MS" panose="030F0702030302020204" pitchFamily="66" charset="0"/>
                <a:cs typeface="+mn-cs"/>
              </a:rPr>
            </a:br>
            <a:br>
              <a:rPr lang="en-US" sz="1500" dirty="0">
                <a:latin typeface="Comic Sans MS" panose="030F0702030302020204" pitchFamily="66" charset="0"/>
                <a:cs typeface="+mn-cs"/>
              </a:rPr>
            </a:br>
            <a:r>
              <a:rPr lang="en-US" sz="1500" b="1" dirty="0">
                <a:latin typeface="Comic Sans MS" panose="030F0702030302020204" pitchFamily="66" charset="0"/>
                <a:cs typeface="+mn-cs"/>
              </a:rPr>
              <a:t>Personal, Social and Emotional Development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-Self regulation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-Building relationships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-Managing self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 </a:t>
            </a:r>
            <a:br>
              <a:rPr lang="en-US" sz="1500" dirty="0">
                <a:latin typeface="Comic Sans MS" panose="030F0702030302020204" pitchFamily="66" charset="0"/>
                <a:cs typeface="+mn-cs"/>
              </a:rPr>
            </a:br>
            <a:r>
              <a:rPr lang="en-US" sz="1500" b="1" dirty="0">
                <a:latin typeface="Comic Sans MS" panose="030F0702030302020204" pitchFamily="66" charset="0"/>
                <a:cs typeface="+mn-cs"/>
              </a:rPr>
              <a:t>Communication and Language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-Listening, Attention and Understanding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-Speaking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1500" b="1" dirty="0">
                <a:latin typeface="Comic Sans MS" panose="030F0702030302020204" pitchFamily="66" charset="0"/>
                <a:cs typeface="+mn-cs"/>
              </a:rPr>
            </a:br>
            <a:r>
              <a:rPr lang="en-US" sz="1500" b="1" dirty="0">
                <a:latin typeface="Comic Sans MS" panose="030F0702030302020204" pitchFamily="66" charset="0"/>
                <a:cs typeface="+mn-cs"/>
              </a:rPr>
              <a:t>Physical Development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-Fine motor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-Gross motor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1839DE-5F93-CB49-85EE-56CD8D7578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11187" b="4"/>
          <a:stretch/>
        </p:blipFill>
        <p:spPr>
          <a:xfrm>
            <a:off x="5553279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164221" y="6085637"/>
            <a:ext cx="597779" cy="63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29551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BCF669B-4F8D-411A-9F9D-E829A788DFED}"/>
              </a:ext>
            </a:extLst>
          </p:cNvPr>
          <p:cNvSpPr txBox="1"/>
          <p:nvPr/>
        </p:nvSpPr>
        <p:spPr>
          <a:xfrm>
            <a:off x="628650" y="549249"/>
            <a:ext cx="3601687" cy="16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7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rPr>
              <a:t>Early Years Foundation Stage (EYFS)</a:t>
            </a:r>
            <a:br>
              <a:rPr lang="en-US" sz="2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C5393DA-6992-B544-8233-002A33601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5"/>
          <a:stretch/>
        </p:blipFill>
        <p:spPr>
          <a:xfrm>
            <a:off x="4496577" y="1"/>
            <a:ext cx="2262230" cy="222333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265C02A-5F8B-E44B-9257-0A3193AE4E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" r="3" b="3"/>
          <a:stretch/>
        </p:blipFill>
        <p:spPr>
          <a:xfrm>
            <a:off x="6891658" y="10"/>
            <a:ext cx="2252342" cy="16794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945E77-88BC-4B18-8437-652F057DF340}"/>
              </a:ext>
            </a:extLst>
          </p:cNvPr>
          <p:cNvSpPr txBox="1"/>
          <p:nvPr/>
        </p:nvSpPr>
        <p:spPr>
          <a:xfrm>
            <a:off x="208198" y="1843285"/>
            <a:ext cx="4022140" cy="49419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u="sng" dirty="0">
                <a:latin typeface="Comic Sans MS" panose="030F0702030302020204" pitchFamily="66" charset="0"/>
                <a:cs typeface="+mn-cs"/>
              </a:rPr>
              <a:t>Specific Areas</a:t>
            </a:r>
            <a:br>
              <a:rPr lang="en-US" sz="1700" u="sng" dirty="0">
                <a:latin typeface="Comic Sans MS" panose="030F0702030302020204" pitchFamily="66" charset="0"/>
                <a:cs typeface="+mn-cs"/>
              </a:rPr>
            </a:br>
            <a:br>
              <a:rPr lang="en-US" sz="1700" dirty="0">
                <a:latin typeface="Comic Sans MS" panose="030F0702030302020204" pitchFamily="66" charset="0"/>
                <a:cs typeface="+mn-cs"/>
              </a:rPr>
            </a:br>
            <a:r>
              <a:rPr lang="en-US" sz="1700" b="1" dirty="0">
                <a:latin typeface="Comic Sans MS" panose="030F0702030302020204" pitchFamily="66" charset="0"/>
                <a:cs typeface="+mn-cs"/>
              </a:rPr>
              <a:t>Literacy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-Word reading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-Writing</a:t>
            </a:r>
            <a:endParaRPr lang="en-GB" sz="1700" dirty="0">
              <a:latin typeface="Comic Sans MS" panose="030F0702030302020204" pitchFamily="66" charset="0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GB" sz="1700" dirty="0">
              <a:latin typeface="Comic Sans MS" panose="030F0702030302020204" pitchFamily="66" charset="0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Comic Sans MS" panose="030F0702030302020204" pitchFamily="66" charset="0"/>
                <a:cs typeface="+mn-cs"/>
              </a:rPr>
              <a:t>Mathematics</a:t>
            </a:r>
            <a:r>
              <a:rPr lang="en-US" sz="1700" dirty="0">
                <a:latin typeface="Comic Sans MS" panose="030F0702030302020204" pitchFamily="66" charset="0"/>
                <a:cs typeface="+mn-cs"/>
              </a:rPr>
              <a:t>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-Number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GB" sz="1700" dirty="0">
                <a:latin typeface="Comic Sans MS" panose="030F0702030302020204" pitchFamily="66" charset="0"/>
                <a:cs typeface="+mn-cs"/>
              </a:rPr>
              <a:t>-Numerical pattern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1700" dirty="0">
                <a:latin typeface="Comic Sans MS" panose="030F0702030302020204" pitchFamily="66" charset="0"/>
                <a:cs typeface="+mn-cs"/>
              </a:rPr>
            </a:br>
            <a:r>
              <a:rPr lang="en-US" sz="1700" b="1" dirty="0">
                <a:latin typeface="Comic Sans MS" panose="030F0702030302020204" pitchFamily="66" charset="0"/>
                <a:cs typeface="+mn-cs"/>
              </a:rPr>
              <a:t>Understanding the World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-Past and present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GB" sz="1700" dirty="0">
                <a:latin typeface="Comic Sans MS" panose="030F0702030302020204" pitchFamily="66" charset="0"/>
                <a:cs typeface="+mn-cs"/>
              </a:rPr>
              <a:t>-People, Culture and Communities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GB" sz="1700" dirty="0">
                <a:latin typeface="Comic Sans MS" panose="030F0702030302020204" pitchFamily="66" charset="0"/>
                <a:cs typeface="+mn-cs"/>
              </a:rPr>
              <a:t>-The natural world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GB" sz="1700" dirty="0">
              <a:latin typeface="Comic Sans MS" panose="030F0702030302020204" pitchFamily="66" charset="0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Comic Sans MS" panose="030F0702030302020204" pitchFamily="66" charset="0"/>
                <a:cs typeface="+mn-cs"/>
              </a:rPr>
              <a:t>Expressive Arts and Design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-Creating with materials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-Being Imaginative and Expressive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9D64076-9979-6646-BFD3-2529D743C3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19004" b="-4"/>
          <a:stretch/>
        </p:blipFill>
        <p:spPr>
          <a:xfrm>
            <a:off x="4496577" y="2384215"/>
            <a:ext cx="2262231" cy="223418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6E3EEFA-C533-784E-BC95-FE079F3034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1695"/>
          <a:stretch/>
        </p:blipFill>
        <p:spPr>
          <a:xfrm>
            <a:off x="6891657" y="1843285"/>
            <a:ext cx="2252343" cy="206498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4A0B397-CC6C-BF46-877B-4541F892FF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 r="8" b="1808"/>
          <a:stretch/>
        </p:blipFill>
        <p:spPr>
          <a:xfrm>
            <a:off x="4496577" y="4790113"/>
            <a:ext cx="2262230" cy="2067887"/>
          </a:xfrm>
          <a:prstGeom prst="rect">
            <a:avLst/>
          </a:prstGeom>
        </p:spPr>
      </p:pic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10215" y="72739"/>
            <a:ext cx="704389" cy="74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14AF5B4-2E34-5540-841E-773702D766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56" y="4072046"/>
            <a:ext cx="2224637" cy="2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3068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524125" y="-317477"/>
            <a:ext cx="5762625" cy="34337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b="1" kern="1200" dirty="0">
                <a:solidFill>
                  <a:srgbClr val="1707E3"/>
                </a:solidFill>
                <a:latin typeface="Comic Sans MS" panose="030F0702030302020204" pitchFamily="66" charset="0"/>
              </a:rPr>
              <a:t>Religious Education </a:t>
            </a:r>
            <a:br>
              <a:rPr lang="en-US" alt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000" b="1" dirty="0">
                <a:solidFill>
                  <a:schemeClr val="tx2"/>
                </a:solidFill>
                <a:latin typeface="Comic Sans MS" panose="030F0702030302020204" pitchFamily="66" charset="0"/>
              </a:rPr>
              <a:t>‘</a:t>
            </a:r>
            <a:br>
              <a:rPr lang="en-US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DC5F097-BBEA-8E4E-B85B-46AB15930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23" y="1559464"/>
            <a:ext cx="2470105" cy="185382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69F8B30-377C-5F44-BB80-58EBF1E71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3" y="3900479"/>
            <a:ext cx="2477256" cy="216712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7C979BD-7784-6E45-9FE0-74EFB301B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31" y="3634315"/>
            <a:ext cx="2606775" cy="243328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9858FBD-663D-864F-A3C4-CE5AF26328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5" y="1566381"/>
            <a:ext cx="2384035" cy="21671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BB857B-8115-41FF-925C-AF94E8D06ECB}"/>
              </a:ext>
            </a:extLst>
          </p:cNvPr>
          <p:cNvSpPr txBox="1"/>
          <p:nvPr/>
        </p:nvSpPr>
        <p:spPr>
          <a:xfrm>
            <a:off x="3194870" y="2681972"/>
            <a:ext cx="22153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Lighting the </a:t>
            </a:r>
            <a:br>
              <a:rPr lang="en-US" altLang="en-US" sz="4000" b="1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altLang="en-US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path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86435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A9D406-B578-44B5-90C6-666EB2314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1227120"/>
            <a:ext cx="5133277" cy="1066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15853D-C9C1-40EB-9CFE-100F16EAFA83}"/>
              </a:ext>
            </a:extLst>
          </p:cNvPr>
          <p:cNvSpPr txBox="1"/>
          <p:nvPr/>
        </p:nvSpPr>
        <p:spPr>
          <a:xfrm>
            <a:off x="755576" y="2409821"/>
            <a:ext cx="77048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latin typeface="Comic Sans MS" panose="030F0702030302020204" pitchFamily="66" charset="0"/>
              </a:rPr>
              <a:t>We access our outdoor provision throughout the day which allows children to experience all weather conditions.</a:t>
            </a:r>
          </a:p>
          <a:p>
            <a:endParaRPr lang="en-GB" sz="2000">
              <a:latin typeface="Comic Sans MS" panose="030F0702030302020204" pitchFamily="66" charset="0"/>
            </a:endParaRPr>
          </a:p>
          <a:p>
            <a:r>
              <a:rPr lang="en-GB" sz="2000">
                <a:latin typeface="Comic Sans MS" panose="030F0702030302020204" pitchFamily="66" charset="0"/>
              </a:rPr>
              <a:t>Please ensure that your child has weather appropriate clothing each day.</a:t>
            </a:r>
            <a:br>
              <a:rPr lang="en-GB" sz="2000">
                <a:latin typeface="Comic Sans MS" panose="030F0702030302020204" pitchFamily="66" charset="0"/>
              </a:rPr>
            </a:br>
            <a:endParaRPr lang="en-GB" sz="2000">
              <a:latin typeface="Comic Sans MS" panose="030F0702030302020204" pitchFamily="66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A389356-9DEB-7747-93A6-1A32CF8B1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96" y="4348813"/>
            <a:ext cx="2936875" cy="19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276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0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1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2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3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4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5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6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7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8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9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2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3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4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5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6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7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8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9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1513</TotalTime>
  <Words>1126</Words>
  <Application>Microsoft Office PowerPoint</Application>
  <PresentationFormat>On-screen Show (4:3)</PresentationFormat>
  <Paragraphs>204</Paragraphs>
  <Slides>24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Courier New</vt:lpstr>
      <vt:lpstr>Times New Roman</vt:lpstr>
      <vt:lpstr>Office Theme</vt:lpstr>
      <vt:lpstr>PowerPoint Presentation</vt:lpstr>
      <vt:lpstr>PowerPoint Presentation</vt:lpstr>
      <vt:lpstr>The Reception Teachers</vt:lpstr>
      <vt:lpstr>What is the EYFS? </vt:lpstr>
      <vt:lpstr>Characteristics of Teaching and Learning   Playing and Exploring – engagement   Active Learning – motivation   Creating and Thinking Critically - thinking   </vt:lpstr>
      <vt:lpstr>PowerPoint Presentation</vt:lpstr>
      <vt:lpstr>PowerPoint Presentation</vt:lpstr>
      <vt:lpstr>Religious Education   ‘    </vt:lpstr>
      <vt:lpstr>PowerPoint Presentation</vt:lpstr>
      <vt:lpstr>Reading</vt:lpstr>
      <vt:lpstr>Reception Baseline Assessment </vt:lpstr>
      <vt:lpstr>    </vt:lpstr>
      <vt:lpstr>PowerPoint Presentation</vt:lpstr>
      <vt:lpstr>PowerPoint Presentation</vt:lpstr>
      <vt:lpstr>    </vt:lpstr>
      <vt:lpstr>    </vt:lpstr>
      <vt:lpstr>PowerPoint Presentation</vt:lpstr>
      <vt:lpstr>PowerPoint Presentation</vt:lpstr>
      <vt:lpstr>Transition</vt:lpstr>
      <vt:lpstr>The School day</vt:lpstr>
      <vt:lpstr>Stay and Play sessions for new children to school</vt:lpstr>
      <vt:lpstr>Reception Ready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St. Mary’s R.C. Primary School</dc:title>
  <dc:creator>school</dc:creator>
  <cp:lastModifiedBy>K Walley</cp:lastModifiedBy>
  <cp:revision>8</cp:revision>
  <dcterms:created xsi:type="dcterms:W3CDTF">2003-02-13T19:43:18Z</dcterms:created>
  <dcterms:modified xsi:type="dcterms:W3CDTF">2025-06-30T15:33:51Z</dcterms:modified>
</cp:coreProperties>
</file>