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63" r:id="rId4"/>
    <p:sldId id="265" r:id="rId5"/>
    <p:sldId id="260" r:id="rId6"/>
    <p:sldId id="266" r:id="rId7"/>
    <p:sldId id="264" r:id="rId8"/>
    <p:sldId id="267" r:id="rId9"/>
    <p:sldId id="262"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0" d="100"/>
          <a:sy n="70"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A0821-FE1A-46CE-9F50-9174040BB59C}" type="datetimeFigureOut">
              <a:rPr lang="en-GB" smtClean="0"/>
              <a:t>16/07/2026</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9AA2F-7AC7-4C63-B645-A1AD7053C75B}" type="slidenum">
              <a:rPr lang="en-GB" smtClean="0"/>
              <a:t>‹#›</a:t>
            </a:fld>
            <a:endParaRPr lang="en-GB" dirty="0"/>
          </a:p>
        </p:txBody>
      </p:sp>
    </p:spTree>
    <p:extLst>
      <p:ext uri="{BB962C8B-B14F-4D97-AF65-F5344CB8AC3E}">
        <p14:creationId xmlns:p14="http://schemas.microsoft.com/office/powerpoint/2010/main" val="2239230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1541B0A-F46E-42B2-AF46-5349C4FBFCB2}" type="slidenum">
              <a:rPr lang="en-GB" smtClean="0"/>
              <a:t>9</a:t>
            </a:fld>
            <a:endParaRPr lang="en-GB" dirty="0"/>
          </a:p>
        </p:txBody>
      </p:sp>
    </p:spTree>
    <p:extLst>
      <p:ext uri="{BB962C8B-B14F-4D97-AF65-F5344CB8AC3E}">
        <p14:creationId xmlns:p14="http://schemas.microsoft.com/office/powerpoint/2010/main" val="28888956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3603559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4290833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2975068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12899916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1381821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4236253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586615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37624629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4025984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3063070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3D846A-F6B7-4F34-BB6C-B2D02507DBF0}" type="datetimeFigureOut">
              <a:rPr lang="en-GB" smtClean="0"/>
              <a:t>16/07/2026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1907961-45B1-47A5-8EBB-4E88EE31476B}" type="slidenum">
              <a:rPr lang="en-GB" smtClean="0"/>
              <a:t>‹#›</a:t>
            </a:fld>
            <a:endParaRPr lang="en-GB" dirty="0"/>
          </a:p>
        </p:txBody>
      </p:sp>
    </p:spTree>
    <p:extLst>
      <p:ext uri="{BB962C8B-B14F-4D97-AF65-F5344CB8AC3E}">
        <p14:creationId xmlns:p14="http://schemas.microsoft.com/office/powerpoint/2010/main" val="23106176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3D846A-F6B7-4F34-BB6C-B2D02507DBF0}" type="datetimeFigureOut">
              <a:rPr lang="en-GB" smtClean="0"/>
              <a:t>16/07/2026</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907961-45B1-47A5-8EBB-4E88EE31476B}" type="slidenum">
              <a:rPr lang="en-GB" smtClean="0"/>
              <a:t>‹#›</a:t>
            </a:fld>
            <a:endParaRPr lang="en-GB" dirty="0"/>
          </a:p>
        </p:txBody>
      </p:sp>
    </p:spTree>
    <p:extLst>
      <p:ext uri="{BB962C8B-B14F-4D97-AF65-F5344CB8AC3E}">
        <p14:creationId xmlns:p14="http://schemas.microsoft.com/office/powerpoint/2010/main" val="40547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784040" y="138667"/>
            <a:ext cx="4417851" cy="707886"/>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sz="2000" b="1" dirty="0" smtClean="0">
                <a:solidFill>
                  <a:schemeClr val="accent1">
                    <a:lumMod val="50000"/>
                  </a:schemeClr>
                </a:solidFill>
              </a:rPr>
              <a:t>Nursery – Autumn Term 1</a:t>
            </a:r>
          </a:p>
          <a:p>
            <a:pPr algn="ctr"/>
            <a:r>
              <a:rPr lang="en-US" sz="2000" b="1" dirty="0" smtClean="0">
                <a:solidFill>
                  <a:schemeClr val="accent1">
                    <a:lumMod val="50000"/>
                  </a:schemeClr>
                </a:solidFill>
              </a:rPr>
              <a:t>Curriculum Information</a:t>
            </a:r>
            <a:endParaRPr lang="en-GB" sz="2000" b="1" dirty="0"/>
          </a:p>
        </p:txBody>
      </p:sp>
      <p:pic>
        <p:nvPicPr>
          <p:cNvPr id="6" name="Picture 5"/>
          <p:cNvPicPr>
            <a:picLocks noChangeAspect="1"/>
          </p:cNvPicPr>
          <p:nvPr/>
        </p:nvPicPr>
        <p:blipFill>
          <a:blip r:embed="rId2"/>
          <a:stretch>
            <a:fillRect/>
          </a:stretch>
        </p:blipFill>
        <p:spPr>
          <a:xfrm>
            <a:off x="61629" y="30825"/>
            <a:ext cx="1157572" cy="1167726"/>
          </a:xfrm>
          <a:prstGeom prst="rect">
            <a:avLst/>
          </a:prstGeom>
        </p:spPr>
      </p:pic>
      <p:sp>
        <p:nvSpPr>
          <p:cNvPr id="8" name="TextBox 7"/>
          <p:cNvSpPr txBox="1"/>
          <p:nvPr/>
        </p:nvSpPr>
        <p:spPr>
          <a:xfrm>
            <a:off x="3987809" y="5462954"/>
            <a:ext cx="4144786" cy="1077218"/>
          </a:xfrm>
          <a:prstGeom prst="rect">
            <a:avLst/>
          </a:prstGeom>
          <a:solidFill>
            <a:schemeClr val="bg1"/>
          </a:solidFill>
          <a:ln>
            <a:solidFill>
              <a:srgbClr val="00B0F0"/>
            </a:solidFill>
          </a:ln>
        </p:spPr>
        <p:txBody>
          <a:bodyPr wrap="square" rtlCol="0">
            <a:spAutoFit/>
          </a:bodyPr>
          <a:lstStyle/>
          <a:p>
            <a:pPr algn="ctr"/>
            <a:r>
              <a:rPr lang="en-US" sz="1600" b="1" u="sng" dirty="0" smtClean="0">
                <a:solidFill>
                  <a:schemeClr val="accent1">
                    <a:lumMod val="50000"/>
                  </a:schemeClr>
                </a:solidFill>
              </a:rPr>
              <a:t>Phonics</a:t>
            </a:r>
          </a:p>
          <a:p>
            <a:r>
              <a:rPr lang="en-US" sz="1200" b="1" dirty="0" smtClean="0"/>
              <a:t>We will learn to:</a:t>
            </a:r>
          </a:p>
          <a:p>
            <a:r>
              <a:rPr lang="en-US" sz="1200" dirty="0" smtClean="0"/>
              <a:t> *</a:t>
            </a:r>
            <a:r>
              <a:rPr lang="en-GB" sz="1200" dirty="0" smtClean="0"/>
              <a:t>recite nursery rhymes, using actions to help support our recall </a:t>
            </a:r>
          </a:p>
          <a:p>
            <a:r>
              <a:rPr lang="en-GB" sz="1200" dirty="0" smtClean="0"/>
              <a:t>*identify and discriminate between environmental sounds (Phase 1 Aspect 1)</a:t>
            </a:r>
            <a:endParaRPr lang="en-GB" sz="1200" dirty="0"/>
          </a:p>
        </p:txBody>
      </p:sp>
      <p:sp>
        <p:nvSpPr>
          <p:cNvPr id="9" name="TextBox 8"/>
          <p:cNvSpPr txBox="1"/>
          <p:nvPr/>
        </p:nvSpPr>
        <p:spPr>
          <a:xfrm>
            <a:off x="210272" y="3561040"/>
            <a:ext cx="3493360" cy="144655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Literacy</a:t>
            </a:r>
          </a:p>
          <a:p>
            <a:r>
              <a:rPr lang="en-GB" sz="1200" b="1" dirty="0" smtClean="0"/>
              <a:t>We will:</a:t>
            </a:r>
          </a:p>
          <a:p>
            <a:r>
              <a:rPr lang="en-GB" sz="1200" dirty="0" smtClean="0"/>
              <a:t>*learn how to hold a book correctly</a:t>
            </a:r>
            <a:endParaRPr lang="en-GB" sz="1200" dirty="0"/>
          </a:p>
          <a:p>
            <a:r>
              <a:rPr lang="en-GB" sz="1200" dirty="0" smtClean="0"/>
              <a:t>*begin to focus and respond </a:t>
            </a:r>
            <a:r>
              <a:rPr lang="en-GB" sz="1200" dirty="0"/>
              <a:t>to the </a:t>
            </a:r>
            <a:r>
              <a:rPr lang="en-GB" sz="1200" dirty="0" smtClean="0"/>
              <a:t>pictures or </a:t>
            </a:r>
            <a:r>
              <a:rPr lang="en-GB" sz="1200" dirty="0"/>
              <a:t>the </a:t>
            </a:r>
            <a:r>
              <a:rPr lang="en-GB" sz="1200" dirty="0" smtClean="0"/>
              <a:t>words in a simple text. </a:t>
            </a:r>
            <a:endParaRPr lang="en-GB" sz="1200" dirty="0"/>
          </a:p>
          <a:p>
            <a:r>
              <a:rPr lang="en-GB" sz="1200" dirty="0" smtClean="0"/>
              <a:t>*enjoy </a:t>
            </a:r>
            <a:r>
              <a:rPr lang="en-GB" sz="1200" dirty="0"/>
              <a:t>drawing </a:t>
            </a:r>
            <a:r>
              <a:rPr lang="en-GB" sz="1200" dirty="0" smtClean="0"/>
              <a:t>freely using a variety of mark making materials </a:t>
            </a:r>
            <a:endParaRPr lang="en-US" sz="1200" dirty="0"/>
          </a:p>
        </p:txBody>
      </p:sp>
      <p:sp>
        <p:nvSpPr>
          <p:cNvPr id="13" name="TextBox 12"/>
          <p:cNvSpPr txBox="1"/>
          <p:nvPr/>
        </p:nvSpPr>
        <p:spPr>
          <a:xfrm>
            <a:off x="8435202" y="160197"/>
            <a:ext cx="3518740" cy="1815882"/>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Maths</a:t>
            </a:r>
          </a:p>
          <a:p>
            <a:r>
              <a:rPr lang="en-US" sz="1200" b="1" dirty="0" smtClean="0">
                <a:solidFill>
                  <a:schemeClr val="tx1"/>
                </a:solidFill>
              </a:rPr>
              <a:t>We will be learning to</a:t>
            </a:r>
          </a:p>
          <a:p>
            <a:r>
              <a:rPr lang="en-US" sz="1200" dirty="0" smtClean="0">
                <a:solidFill>
                  <a:schemeClr val="tx1"/>
                </a:solidFill>
              </a:rPr>
              <a:t>*take</a:t>
            </a:r>
            <a:r>
              <a:rPr lang="en-GB" sz="1200" dirty="0" smtClean="0"/>
              <a:t> </a:t>
            </a:r>
            <a:r>
              <a:rPr lang="en-GB" sz="1200" dirty="0"/>
              <a:t>part in finger rhymes with numbers. </a:t>
            </a:r>
            <a:endParaRPr lang="en-GB" sz="1200" dirty="0" smtClean="0"/>
          </a:p>
          <a:p>
            <a:r>
              <a:rPr lang="en-GB" sz="1200" dirty="0" smtClean="0"/>
              <a:t>*compare </a:t>
            </a:r>
            <a:r>
              <a:rPr lang="en-GB" sz="1200" dirty="0"/>
              <a:t>amounts, saying ‘lots’, ‘</a:t>
            </a:r>
            <a:r>
              <a:rPr lang="en-GB" sz="1200" dirty="0" smtClean="0"/>
              <a:t>more’ or ‘same’</a:t>
            </a:r>
          </a:p>
          <a:p>
            <a:r>
              <a:rPr lang="en-GB" sz="1200" dirty="0" smtClean="0"/>
              <a:t>*react </a:t>
            </a:r>
            <a:r>
              <a:rPr lang="en-GB" sz="1200" dirty="0"/>
              <a:t>to changes of amount in a group of up to three items. </a:t>
            </a:r>
            <a:endParaRPr lang="en-GB" sz="1200" dirty="0" smtClean="0"/>
          </a:p>
          <a:p>
            <a:pPr lvl="0"/>
            <a:r>
              <a:rPr lang="en-GB" sz="1200" dirty="0" smtClean="0">
                <a:solidFill>
                  <a:schemeClr val="tx1"/>
                </a:solidFill>
              </a:rPr>
              <a:t>*</a:t>
            </a:r>
            <a:r>
              <a:rPr lang="en-GB" sz="1200" dirty="0" smtClean="0"/>
              <a:t>respond </a:t>
            </a:r>
            <a:r>
              <a:rPr lang="en-GB" sz="1200" dirty="0"/>
              <a:t>to correctly to directional language (up, down, side to side) </a:t>
            </a:r>
            <a:endParaRPr lang="en-GB" sz="1200" dirty="0" smtClean="0"/>
          </a:p>
          <a:p>
            <a:pPr lvl="0"/>
            <a:r>
              <a:rPr lang="en-GB" sz="1200" dirty="0" smtClean="0"/>
              <a:t>*notice patterns and arrange things in patterns</a:t>
            </a:r>
            <a:endParaRPr lang="en-GB" sz="1200" dirty="0"/>
          </a:p>
        </p:txBody>
      </p:sp>
      <p:sp>
        <p:nvSpPr>
          <p:cNvPr id="14" name="TextBox 13"/>
          <p:cNvSpPr txBox="1"/>
          <p:nvPr/>
        </p:nvSpPr>
        <p:spPr>
          <a:xfrm>
            <a:off x="210273" y="5145457"/>
            <a:ext cx="3493360"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Understanding the World</a:t>
            </a:r>
          </a:p>
          <a:p>
            <a:r>
              <a:rPr lang="en-US" sz="1200" b="1" dirty="0" smtClean="0">
                <a:solidFill>
                  <a:schemeClr val="tx1"/>
                </a:solidFill>
              </a:rPr>
              <a:t>We will begin to: </a:t>
            </a:r>
          </a:p>
          <a:p>
            <a:r>
              <a:rPr lang="en-US" sz="1200" dirty="0" smtClean="0">
                <a:solidFill>
                  <a:schemeClr val="tx1"/>
                </a:solidFill>
              </a:rPr>
              <a:t>*</a:t>
            </a:r>
            <a:r>
              <a:rPr lang="en-GB" sz="1200" dirty="0" smtClean="0"/>
              <a:t>make </a:t>
            </a:r>
            <a:r>
              <a:rPr lang="en-GB" sz="1200" dirty="0"/>
              <a:t>sense of </a:t>
            </a:r>
            <a:r>
              <a:rPr lang="en-GB" sz="1200" dirty="0" smtClean="0"/>
              <a:t>who I am ~ what do I look like, me now and as a baby</a:t>
            </a:r>
          </a:p>
          <a:p>
            <a:r>
              <a:rPr lang="en-GB" sz="1200" dirty="0" smtClean="0">
                <a:solidFill>
                  <a:schemeClr val="tx1"/>
                </a:solidFill>
              </a:rPr>
              <a:t>*</a:t>
            </a:r>
            <a:r>
              <a:rPr lang="en-GB" sz="1200" dirty="0" smtClean="0"/>
              <a:t>notice </a:t>
            </a:r>
            <a:r>
              <a:rPr lang="en-GB" sz="1200" dirty="0"/>
              <a:t>differences between </a:t>
            </a:r>
            <a:r>
              <a:rPr lang="en-GB" sz="1200" dirty="0" smtClean="0"/>
              <a:t>me and my friends </a:t>
            </a:r>
          </a:p>
          <a:p>
            <a:r>
              <a:rPr lang="en-GB" sz="1200" dirty="0" smtClean="0">
                <a:solidFill>
                  <a:schemeClr val="tx1"/>
                </a:solidFill>
              </a:rPr>
              <a:t>*use</a:t>
            </a:r>
            <a:r>
              <a:rPr lang="en-GB" sz="1200" dirty="0" smtClean="0"/>
              <a:t> our </a:t>
            </a:r>
            <a:r>
              <a:rPr lang="en-GB" sz="1200" dirty="0"/>
              <a:t>senses in hands on exploration of natural </a:t>
            </a:r>
            <a:r>
              <a:rPr lang="en-GB" sz="1200" dirty="0" smtClean="0"/>
              <a:t>materials</a:t>
            </a:r>
            <a:r>
              <a:rPr lang="en-GB" sz="1200" dirty="0"/>
              <a:t> </a:t>
            </a:r>
            <a:r>
              <a:rPr lang="en-GB" sz="1200" dirty="0" smtClean="0"/>
              <a:t>and use simple words to describe what things feel, look and smell like. </a:t>
            </a:r>
            <a:endParaRPr lang="en-US" sz="1200" dirty="0" smtClean="0">
              <a:solidFill>
                <a:schemeClr val="tx1"/>
              </a:solidFill>
            </a:endParaRPr>
          </a:p>
        </p:txBody>
      </p:sp>
      <p:sp>
        <p:nvSpPr>
          <p:cNvPr id="16" name="TextBox 15"/>
          <p:cNvSpPr txBox="1"/>
          <p:nvPr/>
        </p:nvSpPr>
        <p:spPr>
          <a:xfrm>
            <a:off x="3992040" y="2411025"/>
            <a:ext cx="4172047" cy="16312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Expressive Arts and Design</a:t>
            </a:r>
          </a:p>
          <a:p>
            <a:r>
              <a:rPr lang="en-GB" sz="1200" b="1" dirty="0" smtClean="0"/>
              <a:t>We will: </a:t>
            </a:r>
          </a:p>
          <a:p>
            <a:r>
              <a:rPr lang="en-GB" sz="1200" dirty="0" smtClean="0"/>
              <a:t>*start to make marks intentionally ~ we will draw picture of self using felt tip pens and paint to create a self portrait </a:t>
            </a:r>
          </a:p>
          <a:p>
            <a:r>
              <a:rPr lang="en-GB" sz="1200" dirty="0" smtClean="0"/>
              <a:t>*explore paint, using fingers and other parts of their bodies as well as brushes and other tools</a:t>
            </a:r>
          </a:p>
          <a:p>
            <a:r>
              <a:rPr lang="en-GB" sz="1200" dirty="0" smtClean="0"/>
              <a:t>*explore a range of materials to create self portraits </a:t>
            </a:r>
          </a:p>
          <a:p>
            <a:r>
              <a:rPr lang="en-GB" sz="1200" dirty="0" smtClean="0"/>
              <a:t>*begin to join in with simple songs and  action rhymes</a:t>
            </a:r>
          </a:p>
        </p:txBody>
      </p:sp>
      <p:sp>
        <p:nvSpPr>
          <p:cNvPr id="21" name="TextBox 20"/>
          <p:cNvSpPr txBox="1"/>
          <p:nvPr/>
        </p:nvSpPr>
        <p:spPr>
          <a:xfrm>
            <a:off x="3992041" y="944432"/>
            <a:ext cx="4172047" cy="141577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Theme: This is Me!</a:t>
            </a:r>
          </a:p>
          <a:p>
            <a:pPr algn="ctr"/>
            <a:endParaRPr lang="en-US" sz="2000" b="1" u="sng" dirty="0">
              <a:solidFill>
                <a:schemeClr val="tx2"/>
              </a:solidFill>
            </a:endParaRPr>
          </a:p>
          <a:p>
            <a:pPr algn="ctr"/>
            <a:endParaRPr lang="en-US" sz="2000" b="1" u="sng" dirty="0" smtClean="0">
              <a:solidFill>
                <a:schemeClr val="tx2"/>
              </a:solidFill>
            </a:endParaRPr>
          </a:p>
          <a:p>
            <a:pPr algn="ctr"/>
            <a:endParaRPr lang="en-US" sz="2000" b="1" u="sng" dirty="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smtClean="0">
              <a:solidFill>
                <a:schemeClr val="tx2"/>
              </a:solidFill>
            </a:endParaRPr>
          </a:p>
          <a:p>
            <a:endParaRPr lang="en-US" sz="100" b="1" u="sng" dirty="0">
              <a:solidFill>
                <a:schemeClr val="tx2"/>
              </a:solidFill>
            </a:endParaRPr>
          </a:p>
        </p:txBody>
      </p:sp>
      <p:sp>
        <p:nvSpPr>
          <p:cNvPr id="23" name="TextBox 22"/>
          <p:cNvSpPr txBox="1"/>
          <p:nvPr/>
        </p:nvSpPr>
        <p:spPr>
          <a:xfrm>
            <a:off x="8435202" y="2051639"/>
            <a:ext cx="3518739"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SRE</a:t>
            </a:r>
          </a:p>
          <a:p>
            <a:r>
              <a:rPr lang="en-GB" sz="1200" u="sng" dirty="0" smtClean="0"/>
              <a:t>Me</a:t>
            </a:r>
            <a:r>
              <a:rPr lang="en-GB" sz="1200" u="sng" dirty="0"/>
              <a:t>, Myself and I</a:t>
            </a:r>
            <a:endParaRPr lang="en-GB" sz="1200" dirty="0"/>
          </a:p>
          <a:p>
            <a:r>
              <a:rPr lang="en-GB" sz="1200" dirty="0"/>
              <a:t>*Demonstrate a positive sense of identity, self-confidence and self-esteem.</a:t>
            </a:r>
          </a:p>
          <a:p>
            <a:r>
              <a:rPr lang="en-GB" sz="1200" dirty="0"/>
              <a:t>*Recognise and value similarities and differences between themselves and others</a:t>
            </a:r>
            <a:r>
              <a:rPr lang="en-GB" sz="1200" dirty="0" smtClean="0"/>
              <a:t>.</a:t>
            </a:r>
            <a:endParaRPr lang="en-GB" sz="1200" dirty="0"/>
          </a:p>
          <a:p>
            <a:r>
              <a:rPr lang="en-GB" sz="1200" u="sng" dirty="0"/>
              <a:t>Is There Anyone Like Me?</a:t>
            </a:r>
            <a:endParaRPr lang="en-GB" sz="1200" dirty="0"/>
          </a:p>
          <a:p>
            <a:r>
              <a:rPr lang="en-GB" sz="1200" dirty="0"/>
              <a:t>*To celebrate individuality and uniqueness.</a:t>
            </a:r>
          </a:p>
          <a:p>
            <a:r>
              <a:rPr lang="en-GB" sz="1200" dirty="0"/>
              <a:t>*To discuss similarities and differences</a:t>
            </a:r>
            <a:r>
              <a:rPr lang="en-GB" sz="1200" dirty="0" smtClean="0"/>
              <a:t>.</a:t>
            </a:r>
          </a:p>
          <a:p>
            <a:r>
              <a:rPr lang="en-GB" sz="1200" u="sng" dirty="0"/>
              <a:t>My Special Hair </a:t>
            </a:r>
            <a:endParaRPr lang="en-GB" sz="1200" dirty="0"/>
          </a:p>
          <a:p>
            <a:r>
              <a:rPr lang="en-GB" sz="1200" dirty="0"/>
              <a:t>*To value themselves and express a healthy sense of identity.</a:t>
            </a:r>
          </a:p>
          <a:p>
            <a:r>
              <a:rPr lang="en-GB" sz="1200" dirty="0"/>
              <a:t>*To celebrate diversity</a:t>
            </a:r>
            <a:r>
              <a:rPr lang="en-GB" sz="1200" dirty="0" smtClean="0"/>
              <a:t>.</a:t>
            </a:r>
            <a:endParaRPr lang="en-GB" sz="1200" dirty="0"/>
          </a:p>
          <a:p>
            <a:r>
              <a:rPr lang="en-GB" sz="1200" u="sng" dirty="0"/>
              <a:t>Amazing Daisy</a:t>
            </a:r>
            <a:endParaRPr lang="en-GB" sz="1200" dirty="0"/>
          </a:p>
          <a:p>
            <a:r>
              <a:rPr lang="en-GB" sz="1200" dirty="0"/>
              <a:t>*Demonstrate self-knowledge and self-esteem.</a:t>
            </a:r>
          </a:p>
          <a:p>
            <a:r>
              <a:rPr lang="en-GB" sz="1200" dirty="0"/>
              <a:t>*To understand the importance of persistence and set a goal to work towards</a:t>
            </a:r>
            <a:r>
              <a:rPr lang="en-GB" sz="1200" dirty="0" smtClean="0"/>
              <a:t>.</a:t>
            </a:r>
            <a:endParaRPr lang="en-GB" sz="1200" dirty="0" smtClean="0"/>
          </a:p>
        </p:txBody>
      </p:sp>
      <p:sp>
        <p:nvSpPr>
          <p:cNvPr id="25" name="TextBox 24"/>
          <p:cNvSpPr txBox="1"/>
          <p:nvPr/>
        </p:nvSpPr>
        <p:spPr>
          <a:xfrm>
            <a:off x="3987808" y="4121655"/>
            <a:ext cx="4172047" cy="126188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Physical Development</a:t>
            </a:r>
          </a:p>
          <a:p>
            <a:r>
              <a:rPr lang="en-GB" sz="1200" b="1" dirty="0" smtClean="0"/>
              <a:t>We will begin to learn how to:</a:t>
            </a:r>
          </a:p>
          <a:p>
            <a:r>
              <a:rPr lang="en-GB" sz="1200" dirty="0" smtClean="0"/>
              <a:t>*kick, throw and catch a large ball. </a:t>
            </a:r>
          </a:p>
          <a:p>
            <a:r>
              <a:rPr lang="en-GB" sz="1200" dirty="0" smtClean="0"/>
              <a:t>*use a fork and spoon when eating at lunchtime </a:t>
            </a:r>
          </a:p>
          <a:p>
            <a:r>
              <a:rPr lang="en-GB" sz="1200" dirty="0" smtClean="0"/>
              <a:t>*put on and take off outdoor clothing </a:t>
            </a:r>
          </a:p>
          <a:p>
            <a:r>
              <a:rPr lang="en-GB" sz="1200" dirty="0" smtClean="0"/>
              <a:t>*use </a:t>
            </a:r>
            <a:r>
              <a:rPr lang="en-GB" sz="1200" dirty="0"/>
              <a:t>the toilet with help, and then independently. </a:t>
            </a:r>
            <a:endParaRPr lang="en-US" sz="1200" b="1" u="sng" dirty="0">
              <a:solidFill>
                <a:schemeClr val="tx2"/>
              </a:solidFill>
            </a:endParaRPr>
          </a:p>
        </p:txBody>
      </p:sp>
      <p:sp>
        <p:nvSpPr>
          <p:cNvPr id="20" name="TextBox 19"/>
          <p:cNvSpPr txBox="1"/>
          <p:nvPr/>
        </p:nvSpPr>
        <p:spPr>
          <a:xfrm>
            <a:off x="217987" y="1267484"/>
            <a:ext cx="3502939" cy="220060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Communication and Language </a:t>
            </a:r>
          </a:p>
          <a:p>
            <a:r>
              <a:rPr lang="en-US" sz="1200" b="1" dirty="0" smtClean="0"/>
              <a:t>We will be learning to </a:t>
            </a:r>
          </a:p>
          <a:p>
            <a:pPr lvl="0"/>
            <a:r>
              <a:rPr lang="en-US" sz="1200" dirty="0" smtClean="0"/>
              <a:t>*</a:t>
            </a:r>
            <a:r>
              <a:rPr lang="en-GB" sz="1200" dirty="0"/>
              <a:t>l</a:t>
            </a:r>
            <a:r>
              <a:rPr lang="en-GB" sz="1200" dirty="0" smtClean="0"/>
              <a:t>isten </a:t>
            </a:r>
            <a:r>
              <a:rPr lang="en-GB" sz="1200" dirty="0"/>
              <a:t>to other peoples talk with </a:t>
            </a:r>
            <a:r>
              <a:rPr lang="en-GB" sz="1200" dirty="0" smtClean="0"/>
              <a:t>interest during snack and chat times (sharing weekend news)</a:t>
            </a:r>
            <a:endParaRPr lang="en-GB" sz="1200" dirty="0"/>
          </a:p>
          <a:p>
            <a:pPr lvl="0"/>
            <a:r>
              <a:rPr lang="en-GB" sz="1200" dirty="0" smtClean="0"/>
              <a:t>*respond to visual prompts for good sitting, listening and speaking (show me 5 rules)</a:t>
            </a:r>
            <a:endParaRPr lang="en-GB" sz="1200" dirty="0"/>
          </a:p>
          <a:p>
            <a:pPr lvl="0"/>
            <a:r>
              <a:rPr lang="en-GB" sz="1200" dirty="0" smtClean="0"/>
              <a:t>*use the pictures in simple stories to help us understand what is happening.</a:t>
            </a:r>
          </a:p>
          <a:p>
            <a:pPr lvl="0"/>
            <a:r>
              <a:rPr lang="en-GB" sz="1200" dirty="0" smtClean="0"/>
              <a:t>*explore new vocabulary ~ we will learn and use the names of main body parts </a:t>
            </a:r>
          </a:p>
          <a:p>
            <a:pPr lvl="0"/>
            <a:r>
              <a:rPr lang="en-GB" sz="1200" dirty="0" smtClean="0"/>
              <a:t>*respond to simple routines </a:t>
            </a:r>
          </a:p>
          <a:p>
            <a:endParaRPr lang="en-US" sz="100" dirty="0" smtClean="0"/>
          </a:p>
        </p:txBody>
      </p:sp>
      <p:sp>
        <p:nvSpPr>
          <p:cNvPr id="3" name="TextBox 2"/>
          <p:cNvSpPr txBox="1"/>
          <p:nvPr/>
        </p:nvSpPr>
        <p:spPr>
          <a:xfrm>
            <a:off x="6389016" y="1223099"/>
            <a:ext cx="1775072" cy="1107996"/>
          </a:xfrm>
          <a:prstGeom prst="rect">
            <a:avLst/>
          </a:prstGeom>
          <a:noFill/>
        </p:spPr>
        <p:txBody>
          <a:bodyPr wrap="square" rtlCol="0">
            <a:spAutoFit/>
          </a:bodyPr>
          <a:lstStyle/>
          <a:p>
            <a:r>
              <a:rPr lang="en-US" sz="1400" b="1" u="sng" dirty="0" smtClean="0">
                <a:solidFill>
                  <a:schemeClr val="tx2"/>
                </a:solidFill>
              </a:rPr>
              <a:t>Experiences</a:t>
            </a:r>
            <a:r>
              <a:rPr lang="en-US" sz="1600" b="1" u="sng" dirty="0" smtClean="0">
                <a:solidFill>
                  <a:schemeClr val="tx2"/>
                </a:solidFill>
              </a:rPr>
              <a:t> </a:t>
            </a:r>
          </a:p>
          <a:p>
            <a:r>
              <a:rPr lang="en-GB" sz="1000" dirty="0" smtClean="0"/>
              <a:t>*Baseline</a:t>
            </a:r>
          </a:p>
          <a:p>
            <a:r>
              <a:rPr lang="en-GB" sz="1000" dirty="0" smtClean="0"/>
              <a:t>*Our Lady’s Birthday</a:t>
            </a:r>
          </a:p>
          <a:p>
            <a:r>
              <a:rPr lang="en-GB" sz="1000" dirty="0" smtClean="0"/>
              <a:t>*Month of the Rosary</a:t>
            </a:r>
          </a:p>
          <a:p>
            <a:r>
              <a:rPr lang="en-GB" sz="1000" dirty="0" smtClean="0"/>
              <a:t>*St Francis of Assisi </a:t>
            </a:r>
            <a:endParaRPr lang="en-GB" sz="1000" dirty="0"/>
          </a:p>
          <a:p>
            <a:r>
              <a:rPr lang="en-GB" sz="1000" dirty="0" smtClean="0"/>
              <a:t>*</a:t>
            </a:r>
            <a:r>
              <a:rPr lang="en-US" sz="1000" dirty="0" smtClean="0"/>
              <a:t>Visit from a new born baby</a:t>
            </a:r>
            <a:endParaRPr lang="en-US" sz="1000" dirty="0"/>
          </a:p>
        </p:txBody>
      </p:sp>
      <p:sp>
        <p:nvSpPr>
          <p:cNvPr id="5" name="TextBox 4"/>
          <p:cNvSpPr txBox="1"/>
          <p:nvPr/>
        </p:nvSpPr>
        <p:spPr>
          <a:xfrm>
            <a:off x="4513856" y="1253877"/>
            <a:ext cx="1532716" cy="1077218"/>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r>
              <a:rPr lang="en-GB" sz="1000" b="1" dirty="0"/>
              <a:t>*Happy to be Me</a:t>
            </a:r>
          </a:p>
          <a:p>
            <a:r>
              <a:rPr lang="en-GB" sz="1000" dirty="0"/>
              <a:t>*My Body (n/f)</a:t>
            </a:r>
          </a:p>
          <a:p>
            <a:r>
              <a:rPr lang="en-GB" sz="1000" dirty="0"/>
              <a:t>* Funnybones </a:t>
            </a:r>
          </a:p>
          <a:p>
            <a:r>
              <a:rPr lang="en-GB" sz="1000" dirty="0"/>
              <a:t>*Hands are not for hitting</a:t>
            </a:r>
          </a:p>
          <a:p>
            <a:r>
              <a:rPr lang="en-GB" sz="1000" dirty="0"/>
              <a:t>*Feet are not for kicking </a:t>
            </a:r>
          </a:p>
        </p:txBody>
      </p:sp>
      <p:sp>
        <p:nvSpPr>
          <p:cNvPr id="26" name="TextBox 25"/>
          <p:cNvSpPr txBox="1"/>
          <p:nvPr/>
        </p:nvSpPr>
        <p:spPr>
          <a:xfrm>
            <a:off x="1304925" y="85838"/>
            <a:ext cx="2398708" cy="113877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Religious Education</a:t>
            </a:r>
          </a:p>
          <a:p>
            <a:r>
              <a:rPr lang="en-US" sz="1200" b="1" dirty="0">
                <a:solidFill>
                  <a:srgbClr val="92D050"/>
                </a:solidFill>
              </a:rPr>
              <a:t>Branch </a:t>
            </a:r>
            <a:r>
              <a:rPr lang="en-US" sz="1200" b="1" dirty="0" smtClean="0">
                <a:solidFill>
                  <a:srgbClr val="92D050"/>
                </a:solidFill>
              </a:rPr>
              <a:t>1: Creation &amp; Covenant</a:t>
            </a:r>
          </a:p>
          <a:p>
            <a:r>
              <a:rPr lang="en-US" sz="1000" dirty="0" smtClean="0"/>
              <a:t>We will learn that God </a:t>
            </a:r>
            <a:r>
              <a:rPr lang="en-US" sz="1000" dirty="0"/>
              <a:t>made our </a:t>
            </a:r>
            <a:r>
              <a:rPr lang="en-US" sz="1000" dirty="0" smtClean="0"/>
              <a:t>world and </a:t>
            </a:r>
            <a:r>
              <a:rPr lang="en-US" sz="1000" dirty="0"/>
              <a:t>God made </a:t>
            </a:r>
            <a:r>
              <a:rPr lang="en-US" sz="1000" dirty="0" smtClean="0"/>
              <a:t>me; a simple </a:t>
            </a:r>
            <a:r>
              <a:rPr lang="en-US" sz="1000" dirty="0"/>
              <a:t>understanding of </a:t>
            </a:r>
            <a:r>
              <a:rPr lang="en-US" sz="1000" dirty="0" smtClean="0"/>
              <a:t>prayer and simple </a:t>
            </a:r>
            <a:r>
              <a:rPr lang="en-US" sz="1000" dirty="0"/>
              <a:t>understanding of </a:t>
            </a:r>
            <a:r>
              <a:rPr lang="en-US" sz="1000" dirty="0" smtClean="0"/>
              <a:t>Baptism.</a:t>
            </a:r>
            <a:endParaRPr lang="en-GB" sz="1000" dirty="0"/>
          </a:p>
        </p:txBody>
      </p:sp>
      <p:sp>
        <p:nvSpPr>
          <p:cNvPr id="18" name="TextBox 17"/>
          <p:cNvSpPr txBox="1"/>
          <p:nvPr/>
        </p:nvSpPr>
        <p:spPr>
          <a:xfrm>
            <a:off x="8416771" y="5417829"/>
            <a:ext cx="3537170" cy="126188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Personal, Social and Emotional </a:t>
            </a:r>
          </a:p>
          <a:p>
            <a:r>
              <a:rPr lang="en-US" sz="1200" b="1" dirty="0" smtClean="0"/>
              <a:t>We will be learning to:</a:t>
            </a:r>
          </a:p>
          <a:p>
            <a:r>
              <a:rPr lang="en-US" sz="1200" b="1" dirty="0" smtClean="0"/>
              <a:t>*</a:t>
            </a:r>
            <a:r>
              <a:rPr lang="en-GB" sz="1200" dirty="0" smtClean="0"/>
              <a:t>play with one or more children in the setting</a:t>
            </a:r>
          </a:p>
          <a:p>
            <a:r>
              <a:rPr lang="en-GB" sz="1200" b="1" dirty="0" smtClean="0"/>
              <a:t>*</a:t>
            </a:r>
            <a:r>
              <a:rPr lang="en-GB" sz="1200" dirty="0" smtClean="0"/>
              <a:t>be increasingly independent in meeting their own care needs, e.g. using the toilet, washing and drying their hands thoroughly. </a:t>
            </a:r>
            <a:endParaRPr lang="en-US" sz="1200" b="1" dirty="0"/>
          </a:p>
        </p:txBody>
      </p:sp>
    </p:spTree>
    <p:extLst>
      <p:ext uri="{BB962C8B-B14F-4D97-AF65-F5344CB8AC3E}">
        <p14:creationId xmlns:p14="http://schemas.microsoft.com/office/powerpoint/2010/main" val="1380338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4900" y="138667"/>
            <a:ext cx="4246991"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Autumn Term 2</a:t>
            </a:r>
          </a:p>
          <a:p>
            <a:pPr algn="ctr"/>
            <a:r>
              <a:rPr lang="en-US" b="1" dirty="0" smtClean="0">
                <a:solidFill>
                  <a:schemeClr val="accent1">
                    <a:lumMod val="50000"/>
                  </a:schemeClr>
                </a:solidFill>
              </a:rPr>
              <a:t>Curriculum Information</a:t>
            </a:r>
            <a:endParaRPr lang="en-GB" b="1" dirty="0"/>
          </a:p>
        </p:txBody>
      </p:sp>
      <p:pic>
        <p:nvPicPr>
          <p:cNvPr id="6" name="Picture 5"/>
          <p:cNvPicPr>
            <a:picLocks noChangeAspect="1"/>
          </p:cNvPicPr>
          <p:nvPr/>
        </p:nvPicPr>
        <p:blipFill>
          <a:blip r:embed="rId2"/>
          <a:stretch>
            <a:fillRect/>
          </a:stretch>
        </p:blipFill>
        <p:spPr>
          <a:xfrm>
            <a:off x="133152" y="1"/>
            <a:ext cx="1169176" cy="1179432"/>
          </a:xfrm>
          <a:prstGeom prst="rect">
            <a:avLst/>
          </a:prstGeom>
        </p:spPr>
      </p:pic>
      <p:sp>
        <p:nvSpPr>
          <p:cNvPr id="8" name="TextBox 7"/>
          <p:cNvSpPr txBox="1"/>
          <p:nvPr/>
        </p:nvSpPr>
        <p:spPr>
          <a:xfrm>
            <a:off x="265664" y="5148530"/>
            <a:ext cx="3695110" cy="1323439"/>
          </a:xfrm>
          <a:prstGeom prst="rect">
            <a:avLst/>
          </a:prstGeom>
          <a:solidFill>
            <a:schemeClr val="bg1"/>
          </a:solidFill>
          <a:ln>
            <a:solidFill>
              <a:srgbClr val="00B0F0"/>
            </a:solidFill>
          </a:ln>
        </p:spPr>
        <p:txBody>
          <a:bodyPr wrap="square" rtlCol="0">
            <a:spAutoFit/>
          </a:bodyPr>
          <a:lstStyle/>
          <a:p>
            <a:pPr algn="ctr"/>
            <a:r>
              <a:rPr lang="en-US" sz="1400" b="1" u="sng" dirty="0" smtClean="0">
                <a:solidFill>
                  <a:schemeClr val="accent1">
                    <a:lumMod val="50000"/>
                  </a:schemeClr>
                </a:solidFill>
              </a:rPr>
              <a:t>Phonics</a:t>
            </a:r>
          </a:p>
          <a:p>
            <a:r>
              <a:rPr lang="en-US" sz="1100" b="1" dirty="0" smtClean="0"/>
              <a:t>We will:</a:t>
            </a:r>
          </a:p>
          <a:p>
            <a:r>
              <a:rPr lang="en-US" sz="1100" dirty="0" smtClean="0"/>
              <a:t> </a:t>
            </a:r>
            <a:r>
              <a:rPr lang="en-US" sz="1100" dirty="0"/>
              <a:t>*continue to </a:t>
            </a:r>
            <a:r>
              <a:rPr lang="en-US" sz="1100" dirty="0" smtClean="0"/>
              <a:t>learn to </a:t>
            </a:r>
            <a:r>
              <a:rPr lang="en-GB" sz="1100" dirty="0" smtClean="0"/>
              <a:t>recite </a:t>
            </a:r>
            <a:r>
              <a:rPr lang="en-GB" sz="1100" dirty="0"/>
              <a:t>nursery rhymes, using actions to help support our recall </a:t>
            </a:r>
          </a:p>
          <a:p>
            <a:r>
              <a:rPr lang="en-GB" sz="1100" dirty="0" smtClean="0"/>
              <a:t>*hear </a:t>
            </a:r>
            <a:r>
              <a:rPr lang="en-GB" sz="1100" dirty="0"/>
              <a:t>the same initial sound for words and names of </a:t>
            </a:r>
            <a:r>
              <a:rPr lang="en-GB" sz="1100" dirty="0" smtClean="0"/>
              <a:t>objects beginning with the sounds s,a,t,p,i,n</a:t>
            </a:r>
          </a:p>
          <a:p>
            <a:r>
              <a:rPr lang="en-GB" sz="1100" dirty="0" smtClean="0"/>
              <a:t>*begin to blend </a:t>
            </a:r>
            <a:r>
              <a:rPr lang="en-GB" sz="1100" dirty="0"/>
              <a:t>CVC words using oral </a:t>
            </a:r>
            <a:r>
              <a:rPr lang="en-GB" sz="1100" dirty="0" smtClean="0"/>
              <a:t>blending</a:t>
            </a:r>
            <a:endParaRPr lang="en-GB" sz="1100" dirty="0"/>
          </a:p>
        </p:txBody>
      </p:sp>
      <p:sp>
        <p:nvSpPr>
          <p:cNvPr id="9" name="TextBox 8"/>
          <p:cNvSpPr txBox="1"/>
          <p:nvPr/>
        </p:nvSpPr>
        <p:spPr>
          <a:xfrm>
            <a:off x="246950" y="3390222"/>
            <a:ext cx="3707950" cy="166199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accent1">
                    <a:lumMod val="50000"/>
                  </a:schemeClr>
                </a:solidFill>
              </a:rPr>
              <a:t>Literacy</a:t>
            </a:r>
          </a:p>
          <a:p>
            <a:r>
              <a:rPr lang="en-GB" sz="1100" b="1" dirty="0" smtClean="0"/>
              <a:t>We will:</a:t>
            </a:r>
          </a:p>
          <a:p>
            <a:r>
              <a:rPr lang="en-GB" sz="1100" dirty="0"/>
              <a:t>*continue to tune in and respond to the pictures or the words in simple stories </a:t>
            </a:r>
          </a:p>
          <a:p>
            <a:r>
              <a:rPr lang="en-GB" sz="1100" dirty="0"/>
              <a:t>*begin to ask questions about books shared and make comments and shares </a:t>
            </a:r>
            <a:r>
              <a:rPr lang="en-GB" sz="1100" dirty="0" smtClean="0"/>
              <a:t>our </a:t>
            </a:r>
            <a:r>
              <a:rPr lang="en-GB" sz="1100" dirty="0"/>
              <a:t>own ideas. </a:t>
            </a:r>
          </a:p>
          <a:p>
            <a:r>
              <a:rPr lang="en-GB" sz="1100" dirty="0" smtClean="0"/>
              <a:t>*</a:t>
            </a:r>
            <a:r>
              <a:rPr lang="en-GB" sz="1100" dirty="0"/>
              <a:t>add some marks to drawings, </a:t>
            </a:r>
            <a:r>
              <a:rPr lang="en-GB" sz="1100" dirty="0" smtClean="0"/>
              <a:t>and begin to give </a:t>
            </a:r>
            <a:r>
              <a:rPr lang="en-GB" sz="1100" dirty="0"/>
              <a:t>meaning </a:t>
            </a:r>
            <a:r>
              <a:rPr lang="en-GB" sz="1100" dirty="0" smtClean="0"/>
              <a:t>to</a:t>
            </a:r>
            <a:r>
              <a:rPr lang="en-GB" sz="1100" dirty="0"/>
              <a:t> </a:t>
            </a:r>
            <a:r>
              <a:rPr lang="en-GB" sz="1100" dirty="0" smtClean="0"/>
              <a:t>them</a:t>
            </a:r>
            <a:endParaRPr lang="en-GB" sz="1100" dirty="0"/>
          </a:p>
          <a:p>
            <a:r>
              <a:rPr lang="en-GB" sz="1100" dirty="0" smtClean="0"/>
              <a:t>*make </a:t>
            </a:r>
            <a:r>
              <a:rPr lang="en-GB" sz="1100" dirty="0"/>
              <a:t>marks </a:t>
            </a:r>
            <a:r>
              <a:rPr lang="en-GB" sz="1100" dirty="0" smtClean="0"/>
              <a:t>on my pictures to represent my name</a:t>
            </a:r>
            <a:endParaRPr lang="en-US" sz="1100" dirty="0"/>
          </a:p>
        </p:txBody>
      </p:sp>
      <p:sp>
        <p:nvSpPr>
          <p:cNvPr id="13" name="TextBox 12"/>
          <p:cNvSpPr txBox="1"/>
          <p:nvPr/>
        </p:nvSpPr>
        <p:spPr>
          <a:xfrm>
            <a:off x="8351101" y="156908"/>
            <a:ext cx="3533297" cy="1538883"/>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accent1">
                    <a:lumMod val="50000"/>
                  </a:schemeClr>
                </a:solidFill>
              </a:rPr>
              <a:t>Maths</a:t>
            </a:r>
          </a:p>
          <a:p>
            <a:r>
              <a:rPr lang="en-US" sz="1000" b="1" dirty="0" smtClean="0">
                <a:solidFill>
                  <a:schemeClr val="tx1"/>
                </a:solidFill>
              </a:rPr>
              <a:t>We will be learning to</a:t>
            </a:r>
          </a:p>
          <a:p>
            <a:r>
              <a:rPr lang="en-US" sz="1000" dirty="0" smtClean="0">
                <a:solidFill>
                  <a:schemeClr val="tx1"/>
                </a:solidFill>
              </a:rPr>
              <a:t>*</a:t>
            </a:r>
            <a:r>
              <a:rPr lang="en-GB" sz="1000" dirty="0"/>
              <a:t>t</a:t>
            </a:r>
            <a:r>
              <a:rPr lang="en-GB" sz="1000" dirty="0" smtClean="0"/>
              <a:t>ake </a:t>
            </a:r>
            <a:r>
              <a:rPr lang="en-GB" sz="1000" dirty="0"/>
              <a:t>part in finger rhymes with numbers. </a:t>
            </a:r>
            <a:endParaRPr lang="en-GB" sz="1000" dirty="0" smtClean="0"/>
          </a:p>
          <a:p>
            <a:r>
              <a:rPr lang="en-GB" sz="1000" dirty="0" smtClean="0"/>
              <a:t>*</a:t>
            </a:r>
            <a:r>
              <a:rPr lang="en-GB" sz="1000" dirty="0"/>
              <a:t>develop fast recognition of up to 3 objects, without having to count them individually (‘subitising’).</a:t>
            </a:r>
          </a:p>
          <a:p>
            <a:r>
              <a:rPr lang="en-GB" sz="1000" dirty="0" smtClean="0"/>
              <a:t>*continue to talk about </a:t>
            </a:r>
            <a:r>
              <a:rPr lang="en-GB" sz="1000" dirty="0"/>
              <a:t>and explore 2D </a:t>
            </a:r>
            <a:r>
              <a:rPr lang="en-GB" sz="1000" dirty="0" smtClean="0"/>
              <a:t>shapes ~ square, triangle and circle. </a:t>
            </a:r>
          </a:p>
          <a:p>
            <a:r>
              <a:rPr lang="en-GB" sz="1000" dirty="0" smtClean="0"/>
              <a:t>*talk </a:t>
            </a:r>
            <a:r>
              <a:rPr lang="en-GB" sz="1000" dirty="0"/>
              <a:t>about and identify the patterns around </a:t>
            </a:r>
            <a:r>
              <a:rPr lang="en-GB" sz="1000" dirty="0" smtClean="0"/>
              <a:t>them using informal </a:t>
            </a:r>
            <a:r>
              <a:rPr lang="en-GB" sz="1000" dirty="0"/>
              <a:t>language like ‘pointy’, ‘spotty’, ‘blobs’ etc. </a:t>
            </a:r>
          </a:p>
        </p:txBody>
      </p:sp>
      <p:sp>
        <p:nvSpPr>
          <p:cNvPr id="14" name="TextBox 13"/>
          <p:cNvSpPr txBox="1"/>
          <p:nvPr/>
        </p:nvSpPr>
        <p:spPr>
          <a:xfrm>
            <a:off x="4046727" y="4221218"/>
            <a:ext cx="4070794" cy="110799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Understanding the World</a:t>
            </a:r>
          </a:p>
          <a:p>
            <a:r>
              <a:rPr lang="en-US" sz="1000" b="1" dirty="0" smtClean="0">
                <a:solidFill>
                  <a:schemeClr val="tx1"/>
                </a:solidFill>
              </a:rPr>
              <a:t>We will: </a:t>
            </a:r>
          </a:p>
          <a:p>
            <a:r>
              <a:rPr lang="en-US" sz="1000" dirty="0" smtClean="0">
                <a:solidFill>
                  <a:schemeClr val="tx1"/>
                </a:solidFill>
              </a:rPr>
              <a:t>*continue to explore and make sense of who we are: we will look at who is in our family</a:t>
            </a:r>
          </a:p>
          <a:p>
            <a:r>
              <a:rPr lang="en-US" sz="1000" dirty="0" smtClean="0">
                <a:solidFill>
                  <a:schemeClr val="tx1"/>
                </a:solidFill>
              </a:rPr>
              <a:t>* explore and respond to different natural phenomena found on autumn walk</a:t>
            </a:r>
            <a:endParaRPr lang="en-US" sz="1000" dirty="0">
              <a:solidFill>
                <a:schemeClr val="tx1"/>
              </a:solidFill>
            </a:endParaRPr>
          </a:p>
        </p:txBody>
      </p:sp>
      <p:sp>
        <p:nvSpPr>
          <p:cNvPr id="16" name="TextBox 15"/>
          <p:cNvSpPr txBox="1"/>
          <p:nvPr/>
        </p:nvSpPr>
        <p:spPr>
          <a:xfrm>
            <a:off x="4046727" y="2478246"/>
            <a:ext cx="4070794" cy="169277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Expressive Arts and Design</a:t>
            </a:r>
          </a:p>
          <a:p>
            <a:r>
              <a:rPr lang="en-GB" sz="1000" b="1" dirty="0" smtClean="0"/>
              <a:t>We will: </a:t>
            </a:r>
          </a:p>
          <a:p>
            <a:r>
              <a:rPr lang="en-GB" sz="1000" dirty="0" smtClean="0"/>
              <a:t>*manipulate and play with different materials ~ creating our own transient art with loose parts</a:t>
            </a:r>
          </a:p>
          <a:p>
            <a:r>
              <a:rPr lang="en-GB" sz="1000" dirty="0" smtClean="0"/>
              <a:t>*use oil pastels and paint to make marks that express our ideas and thoughts</a:t>
            </a:r>
            <a:endParaRPr lang="en-GB" sz="1000" dirty="0"/>
          </a:p>
          <a:p>
            <a:r>
              <a:rPr lang="en-GB" sz="1000" dirty="0" smtClean="0"/>
              <a:t>*explore a range of sound makers and instruments and play them in different ways </a:t>
            </a:r>
          </a:p>
          <a:p>
            <a:r>
              <a:rPr lang="en-GB" sz="1000" dirty="0" smtClean="0"/>
              <a:t>*start to develop pretend play, pretending that one object represents another ~ ‘its not a stick it’s a…’</a:t>
            </a:r>
          </a:p>
        </p:txBody>
      </p:sp>
      <p:sp>
        <p:nvSpPr>
          <p:cNvPr id="21" name="TextBox 20"/>
          <p:cNvSpPr txBox="1"/>
          <p:nvPr/>
        </p:nvSpPr>
        <p:spPr>
          <a:xfrm>
            <a:off x="4145645" y="864486"/>
            <a:ext cx="3723737" cy="152349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Theme: Colour All Around Me!</a:t>
            </a:r>
          </a:p>
          <a:p>
            <a:pPr algn="ctr"/>
            <a:endParaRPr lang="en-US" sz="1600" b="1" u="sng" dirty="0" smtClean="0">
              <a:solidFill>
                <a:schemeClr val="tx2"/>
              </a:solidFill>
            </a:endParaRPr>
          </a:p>
          <a:p>
            <a:pPr algn="ctr"/>
            <a:endParaRPr lang="en-US" sz="2000" b="1" u="sng" dirty="0">
              <a:solidFill>
                <a:schemeClr val="tx2"/>
              </a:solidFill>
            </a:endParaRPr>
          </a:p>
          <a:p>
            <a:pPr algn="ctr"/>
            <a:endParaRPr lang="en-US" sz="2000" b="1" u="sng" dirty="0" smtClean="0">
              <a:solidFill>
                <a:schemeClr val="tx2"/>
              </a:solidFill>
            </a:endParaRPr>
          </a:p>
          <a:p>
            <a:pPr algn="ctr"/>
            <a:endParaRPr lang="en-US" sz="2000" b="1" u="sng" dirty="0">
              <a:solidFill>
                <a:schemeClr val="tx2"/>
              </a:solidFill>
            </a:endParaRPr>
          </a:p>
          <a:p>
            <a:pPr algn="ctr"/>
            <a:endParaRPr lang="en-US" sz="100" b="1" u="sng" dirty="0" smtClean="0">
              <a:solidFill>
                <a:schemeClr val="tx2"/>
              </a:solidFill>
            </a:endParaRPr>
          </a:p>
          <a:p>
            <a:pPr algn="ctr"/>
            <a:endParaRPr lang="en-US" sz="100" b="1" u="sng" dirty="0" smtClean="0">
              <a:solidFill>
                <a:schemeClr val="tx2"/>
              </a:solidFill>
            </a:endParaRPr>
          </a:p>
          <a:p>
            <a:endParaRPr lang="en-US" sz="100" b="1" u="sng" dirty="0">
              <a:solidFill>
                <a:schemeClr val="tx2"/>
              </a:solidFill>
            </a:endParaRPr>
          </a:p>
        </p:txBody>
      </p:sp>
      <p:sp>
        <p:nvSpPr>
          <p:cNvPr id="25" name="TextBox 24"/>
          <p:cNvSpPr txBox="1"/>
          <p:nvPr/>
        </p:nvSpPr>
        <p:spPr>
          <a:xfrm>
            <a:off x="4046727" y="5395993"/>
            <a:ext cx="4070795" cy="123110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Physical Development</a:t>
            </a:r>
          </a:p>
          <a:p>
            <a:r>
              <a:rPr lang="en-GB" sz="1000" b="1" dirty="0" smtClean="0"/>
              <a:t>We will begin to learn how to:</a:t>
            </a:r>
          </a:p>
          <a:p>
            <a:r>
              <a:rPr lang="en-GB" sz="1000" dirty="0" smtClean="0"/>
              <a:t>*use alternate feet to climb up steps and climbing apparatus</a:t>
            </a:r>
          </a:p>
          <a:p>
            <a:r>
              <a:rPr lang="en-GB" sz="1000" dirty="0" smtClean="0"/>
              <a:t>*</a:t>
            </a:r>
            <a:r>
              <a:rPr lang="en-GB" sz="1000" dirty="0"/>
              <a:t>use large-muscle movements to wave flag and streamers, paint and make marks ~ </a:t>
            </a:r>
            <a:r>
              <a:rPr lang="en-GB" sz="1000" dirty="0" smtClean="0"/>
              <a:t>Wiggle me into a Squiggle scheme</a:t>
            </a:r>
            <a:endParaRPr lang="en-GB" sz="1000" dirty="0"/>
          </a:p>
          <a:p>
            <a:r>
              <a:rPr lang="en-GB" sz="1000" dirty="0" smtClean="0"/>
              <a:t>* </a:t>
            </a:r>
            <a:r>
              <a:rPr lang="en-GB" sz="1000" dirty="0"/>
              <a:t>use a comfortable grip with good control when holding pens and </a:t>
            </a:r>
            <a:r>
              <a:rPr lang="en-GB" sz="1000" dirty="0" smtClean="0"/>
              <a:t>pencils </a:t>
            </a:r>
            <a:r>
              <a:rPr lang="en-GB" sz="1000" dirty="0"/>
              <a:t>~ </a:t>
            </a:r>
            <a:r>
              <a:rPr lang="en-GB" sz="1000" dirty="0" smtClean="0"/>
              <a:t>using Dough Disco to support   </a:t>
            </a:r>
            <a:endParaRPr lang="en-GB" sz="1000" dirty="0"/>
          </a:p>
        </p:txBody>
      </p:sp>
      <p:sp>
        <p:nvSpPr>
          <p:cNvPr id="20" name="TextBox 19"/>
          <p:cNvSpPr txBox="1"/>
          <p:nvPr/>
        </p:nvSpPr>
        <p:spPr>
          <a:xfrm>
            <a:off x="265664" y="1339526"/>
            <a:ext cx="3689236" cy="195438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100" b="1" u="sng" dirty="0" smtClean="0">
                <a:solidFill>
                  <a:schemeClr val="accent1">
                    <a:lumMod val="50000"/>
                  </a:schemeClr>
                </a:solidFill>
              </a:rPr>
              <a:t>Communication and Language </a:t>
            </a:r>
          </a:p>
          <a:p>
            <a:r>
              <a:rPr lang="en-US" sz="1100" b="1" dirty="0" smtClean="0"/>
              <a:t>We will continue to:</a:t>
            </a:r>
          </a:p>
          <a:p>
            <a:pPr lvl="0"/>
            <a:r>
              <a:rPr lang="en-US" sz="1100" b="1" dirty="0" smtClean="0"/>
              <a:t> </a:t>
            </a:r>
            <a:r>
              <a:rPr lang="en-US" sz="1100" dirty="0" smtClean="0"/>
              <a:t>*</a:t>
            </a:r>
            <a:r>
              <a:rPr lang="en-GB" sz="1100" dirty="0"/>
              <a:t>listen to other peoples talk with interest during snack and chat times (sharing weekend news)</a:t>
            </a:r>
          </a:p>
          <a:p>
            <a:pPr lvl="0"/>
            <a:r>
              <a:rPr lang="en-GB" sz="1100" dirty="0"/>
              <a:t>*respond to visual prompts for good sitting, listening and speaking (show me 5 rules)</a:t>
            </a:r>
          </a:p>
          <a:p>
            <a:pPr lvl="0"/>
            <a:r>
              <a:rPr lang="en-GB" sz="1100" dirty="0"/>
              <a:t>*use the pictures in simple stories to help us understand what is happening.</a:t>
            </a:r>
          </a:p>
          <a:p>
            <a:pPr lvl="0"/>
            <a:r>
              <a:rPr lang="en-GB" sz="1100" dirty="0"/>
              <a:t>*explore new </a:t>
            </a:r>
            <a:r>
              <a:rPr lang="en-GB" sz="1100" dirty="0" smtClean="0"/>
              <a:t>vocabulary introduced through hands on experiences and key texts </a:t>
            </a:r>
          </a:p>
          <a:p>
            <a:pPr lvl="0"/>
            <a:r>
              <a:rPr lang="en-GB" sz="1100" dirty="0" smtClean="0"/>
              <a:t>*respond </a:t>
            </a:r>
            <a:r>
              <a:rPr lang="en-GB" sz="1100" dirty="0"/>
              <a:t>to simple </a:t>
            </a:r>
            <a:r>
              <a:rPr lang="en-GB" sz="1100" dirty="0" smtClean="0"/>
              <a:t>instructions and routines of the day  </a:t>
            </a:r>
            <a:endParaRPr lang="en-GB" sz="1100" dirty="0"/>
          </a:p>
        </p:txBody>
      </p:sp>
      <p:sp>
        <p:nvSpPr>
          <p:cNvPr id="3" name="TextBox 2"/>
          <p:cNvSpPr txBox="1"/>
          <p:nvPr/>
        </p:nvSpPr>
        <p:spPr>
          <a:xfrm>
            <a:off x="6423750" y="1135525"/>
            <a:ext cx="1312677" cy="892552"/>
          </a:xfrm>
          <a:prstGeom prst="rect">
            <a:avLst/>
          </a:prstGeom>
          <a:noFill/>
        </p:spPr>
        <p:txBody>
          <a:bodyPr wrap="square" rtlCol="0">
            <a:spAutoFit/>
          </a:bodyPr>
          <a:lstStyle/>
          <a:p>
            <a:r>
              <a:rPr lang="en-US" sz="1400" b="1" u="sng" dirty="0" smtClean="0">
                <a:solidFill>
                  <a:schemeClr val="tx2"/>
                </a:solidFill>
              </a:rPr>
              <a:t>Experiences</a:t>
            </a:r>
            <a:r>
              <a:rPr lang="en-US" sz="1600" b="1" u="sng" dirty="0" smtClean="0">
                <a:solidFill>
                  <a:schemeClr val="tx2"/>
                </a:solidFill>
              </a:rPr>
              <a:t> </a:t>
            </a:r>
          </a:p>
          <a:p>
            <a:r>
              <a:rPr lang="en-GB" sz="900" dirty="0"/>
              <a:t>*Bonfire Night</a:t>
            </a:r>
          </a:p>
          <a:p>
            <a:r>
              <a:rPr lang="en-GB" sz="900" dirty="0" smtClean="0"/>
              <a:t>*Remembrance </a:t>
            </a:r>
            <a:endParaRPr lang="en-GB" sz="900" dirty="0"/>
          </a:p>
          <a:p>
            <a:r>
              <a:rPr lang="en-GB" sz="900" dirty="0"/>
              <a:t>*Diwali </a:t>
            </a:r>
          </a:p>
          <a:p>
            <a:r>
              <a:rPr lang="en-GB" sz="900" dirty="0"/>
              <a:t>*Advent </a:t>
            </a:r>
            <a:endParaRPr lang="en-US" b="1" u="sng" dirty="0">
              <a:solidFill>
                <a:schemeClr val="tx2"/>
              </a:solidFill>
            </a:endParaRPr>
          </a:p>
        </p:txBody>
      </p:sp>
      <p:sp>
        <p:nvSpPr>
          <p:cNvPr id="5" name="TextBox 4"/>
          <p:cNvSpPr txBox="1"/>
          <p:nvPr/>
        </p:nvSpPr>
        <p:spPr>
          <a:xfrm>
            <a:off x="4309413" y="1142636"/>
            <a:ext cx="1612921" cy="1277273"/>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pPr lvl="0"/>
            <a:r>
              <a:rPr lang="en-GB" sz="900" b="1" dirty="0"/>
              <a:t>*We’re going on a Leaf </a:t>
            </a:r>
            <a:r>
              <a:rPr lang="en-GB" sz="900" b="1" dirty="0" smtClean="0"/>
              <a:t>Hunt</a:t>
            </a:r>
          </a:p>
          <a:p>
            <a:pPr lvl="0"/>
            <a:r>
              <a:rPr lang="en-GB" sz="900" b="1" dirty="0" smtClean="0"/>
              <a:t>*Wow! said the Owl  </a:t>
            </a:r>
            <a:endParaRPr lang="en-GB" sz="900" b="1" dirty="0"/>
          </a:p>
          <a:p>
            <a:pPr lvl="0"/>
            <a:r>
              <a:rPr lang="en-GB" sz="900" dirty="0" smtClean="0"/>
              <a:t>*Binny’s </a:t>
            </a:r>
            <a:r>
              <a:rPr lang="en-GB" sz="900" dirty="0"/>
              <a:t>Diwali </a:t>
            </a:r>
          </a:p>
          <a:p>
            <a:pPr lvl="0"/>
            <a:r>
              <a:rPr lang="en-GB" sz="900" dirty="0" smtClean="0"/>
              <a:t>*The </a:t>
            </a:r>
            <a:r>
              <a:rPr lang="en-GB" sz="900" dirty="0"/>
              <a:t>Best Birthday Present Ever!</a:t>
            </a:r>
          </a:p>
          <a:p>
            <a:pPr lvl="0"/>
            <a:r>
              <a:rPr lang="en-GB" sz="900" dirty="0" smtClean="0"/>
              <a:t>*Not </a:t>
            </a:r>
            <a:r>
              <a:rPr lang="en-GB" sz="900" dirty="0"/>
              <a:t>a Stick!</a:t>
            </a:r>
          </a:p>
          <a:p>
            <a:pPr lvl="0"/>
            <a:endParaRPr lang="en-GB" sz="900" dirty="0"/>
          </a:p>
        </p:txBody>
      </p:sp>
      <p:sp>
        <p:nvSpPr>
          <p:cNvPr id="26" name="TextBox 25"/>
          <p:cNvSpPr txBox="1"/>
          <p:nvPr/>
        </p:nvSpPr>
        <p:spPr>
          <a:xfrm>
            <a:off x="1383058" y="194386"/>
            <a:ext cx="2491112" cy="86177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Religious </a:t>
            </a:r>
            <a:r>
              <a:rPr lang="en-US" sz="1400" b="1" u="sng" dirty="0" smtClean="0">
                <a:solidFill>
                  <a:schemeClr val="tx2"/>
                </a:solidFill>
              </a:rPr>
              <a:t>Education</a:t>
            </a:r>
          </a:p>
          <a:p>
            <a:r>
              <a:rPr lang="en-US" sz="1200" b="1" dirty="0">
                <a:solidFill>
                  <a:srgbClr val="FF33CC"/>
                </a:solidFill>
              </a:rPr>
              <a:t>Branch </a:t>
            </a:r>
            <a:r>
              <a:rPr lang="en-US" sz="1200" b="1" dirty="0" smtClean="0">
                <a:solidFill>
                  <a:srgbClr val="FF33CC"/>
                </a:solidFill>
              </a:rPr>
              <a:t>2: Prophecy &amp; Promise</a:t>
            </a:r>
          </a:p>
          <a:p>
            <a:pPr algn="just"/>
            <a:r>
              <a:rPr lang="en-US" sz="1200" dirty="0" smtClean="0">
                <a:solidFill>
                  <a:schemeClr val="tx2"/>
                </a:solidFill>
              </a:rPr>
              <a:t>We will learn about The Christmas Story. </a:t>
            </a:r>
            <a:endParaRPr lang="en-US" sz="1200" dirty="0" smtClean="0">
              <a:solidFill>
                <a:schemeClr val="tx2"/>
              </a:solidFill>
            </a:endParaRPr>
          </a:p>
        </p:txBody>
      </p:sp>
      <p:sp>
        <p:nvSpPr>
          <p:cNvPr id="18" name="TextBox 17"/>
          <p:cNvSpPr txBox="1"/>
          <p:nvPr/>
        </p:nvSpPr>
        <p:spPr>
          <a:xfrm>
            <a:off x="8351100" y="5864265"/>
            <a:ext cx="3533795" cy="9233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Personal, Social and Emotional </a:t>
            </a:r>
          </a:p>
          <a:p>
            <a:r>
              <a:rPr lang="en-US" sz="1000" b="1" dirty="0"/>
              <a:t>We will be learning </a:t>
            </a:r>
            <a:r>
              <a:rPr lang="en-US" sz="1000" b="1" dirty="0" smtClean="0"/>
              <a:t>to:</a:t>
            </a:r>
          </a:p>
          <a:p>
            <a:r>
              <a:rPr lang="en-GB" sz="1000" dirty="0" smtClean="0"/>
              <a:t>*talk </a:t>
            </a:r>
            <a:r>
              <a:rPr lang="en-GB" sz="1000" dirty="0"/>
              <a:t>about their feelings using words like ‘happy’, ‘sad’, ‘angry’ or ‘worried</a:t>
            </a:r>
            <a:r>
              <a:rPr lang="en-GB" sz="1000" dirty="0" smtClean="0"/>
              <a:t>’</a:t>
            </a:r>
          </a:p>
          <a:p>
            <a:r>
              <a:rPr lang="en-GB" sz="1000" dirty="0" smtClean="0"/>
              <a:t>*select </a:t>
            </a:r>
            <a:r>
              <a:rPr lang="en-GB" sz="1000" dirty="0"/>
              <a:t>and use activities and resources, with help when </a:t>
            </a:r>
            <a:r>
              <a:rPr lang="en-GB" sz="1000" dirty="0" smtClean="0"/>
              <a:t>needed</a:t>
            </a:r>
            <a:endParaRPr lang="en-GB" sz="1000" dirty="0"/>
          </a:p>
        </p:txBody>
      </p:sp>
      <p:sp>
        <p:nvSpPr>
          <p:cNvPr id="17" name="TextBox 16"/>
          <p:cNvSpPr txBox="1"/>
          <p:nvPr/>
        </p:nvSpPr>
        <p:spPr>
          <a:xfrm>
            <a:off x="8351101" y="1740059"/>
            <a:ext cx="3518739" cy="301621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SRE</a:t>
            </a:r>
          </a:p>
          <a:p>
            <a:r>
              <a:rPr lang="en-GB" sz="1100" u="sng" dirty="0" smtClean="0"/>
              <a:t>How </a:t>
            </a:r>
            <a:r>
              <a:rPr lang="en-GB" sz="1100" u="sng" dirty="0"/>
              <a:t>We Feel</a:t>
            </a:r>
            <a:endParaRPr lang="en-GB" sz="1100" dirty="0"/>
          </a:p>
          <a:p>
            <a:r>
              <a:rPr lang="en-GB" sz="1100" dirty="0"/>
              <a:t>*To name 2-3 emotions.</a:t>
            </a:r>
          </a:p>
          <a:p>
            <a:r>
              <a:rPr lang="en-GB" sz="1100" dirty="0"/>
              <a:t>*To recognise that everyone has feelings</a:t>
            </a:r>
            <a:r>
              <a:rPr lang="en-GB" sz="1100" dirty="0" smtClean="0"/>
              <a:t>.</a:t>
            </a:r>
            <a:r>
              <a:rPr lang="en-GB" sz="1100" dirty="0"/>
              <a:t> </a:t>
            </a:r>
          </a:p>
          <a:p>
            <a:r>
              <a:rPr lang="en-GB" sz="1100" u="sng" dirty="0"/>
              <a:t>Wally The Wave</a:t>
            </a:r>
            <a:endParaRPr lang="en-GB" sz="1100" dirty="0"/>
          </a:p>
          <a:p>
            <a:r>
              <a:rPr lang="en-GB" sz="1100" dirty="0"/>
              <a:t>*Name ‘big’ feelings (anger, frustration etc.).</a:t>
            </a:r>
          </a:p>
          <a:p>
            <a:r>
              <a:rPr lang="en-GB" sz="1100" dirty="0"/>
              <a:t>*Begin to demonstrate self-regulation and impulse control.</a:t>
            </a:r>
          </a:p>
          <a:p>
            <a:r>
              <a:rPr lang="en-GB" sz="1100" dirty="0"/>
              <a:t>*To understand that feelings change</a:t>
            </a:r>
            <a:r>
              <a:rPr lang="en-GB" sz="1100" dirty="0" smtClean="0"/>
              <a:t>.</a:t>
            </a:r>
            <a:endParaRPr lang="en-GB" sz="1100" dirty="0"/>
          </a:p>
          <a:p>
            <a:r>
              <a:rPr lang="en-GB" sz="1100" u="sng" dirty="0" smtClean="0"/>
              <a:t>I </a:t>
            </a:r>
            <a:r>
              <a:rPr lang="en-GB" sz="1100" u="sng" dirty="0"/>
              <a:t>Have A Plan</a:t>
            </a:r>
            <a:endParaRPr lang="en-GB" sz="1100" dirty="0"/>
          </a:p>
          <a:p>
            <a:r>
              <a:rPr lang="en-GB" sz="1100" dirty="0"/>
              <a:t>*To show ability to listen to others’ words</a:t>
            </a:r>
            <a:r>
              <a:rPr lang="en-GB" sz="1100" dirty="0" smtClean="0"/>
              <a:t>.</a:t>
            </a:r>
            <a:endParaRPr lang="en-GB" sz="1100" dirty="0"/>
          </a:p>
          <a:p>
            <a:r>
              <a:rPr lang="en-GB" sz="1100" dirty="0"/>
              <a:t>*To demonstrate compassion for all creatures – animals and humans</a:t>
            </a:r>
            <a:r>
              <a:rPr lang="en-GB" sz="1100" dirty="0" smtClean="0"/>
              <a:t>.</a:t>
            </a:r>
            <a:endParaRPr lang="en-GB" sz="1100" dirty="0"/>
          </a:p>
          <a:p>
            <a:r>
              <a:rPr lang="en-GB" sz="1100" u="sng" dirty="0"/>
              <a:t>The Wall</a:t>
            </a:r>
            <a:endParaRPr lang="en-GB" sz="1100" dirty="0"/>
          </a:p>
          <a:p>
            <a:r>
              <a:rPr lang="en-GB" sz="1100" dirty="0"/>
              <a:t>*To further understand similarities and differences.</a:t>
            </a:r>
          </a:p>
          <a:p>
            <a:r>
              <a:rPr lang="en-GB" sz="1100" dirty="0"/>
              <a:t>*To celebrate diversity and accepting others.</a:t>
            </a:r>
          </a:p>
          <a:p>
            <a:r>
              <a:rPr lang="en-GB" sz="1100" dirty="0"/>
              <a:t>*Collaborate to create a piece of group artwork</a:t>
            </a:r>
            <a:r>
              <a:rPr lang="en-GB" sz="1100" dirty="0" smtClean="0"/>
              <a:t>.</a:t>
            </a:r>
            <a:endParaRPr lang="en-GB" sz="1100" dirty="0"/>
          </a:p>
        </p:txBody>
      </p:sp>
    </p:spTree>
    <p:extLst>
      <p:ext uri="{BB962C8B-B14F-4D97-AF65-F5344CB8AC3E}">
        <p14:creationId xmlns:p14="http://schemas.microsoft.com/office/powerpoint/2010/main" val="2564801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53578" y="107608"/>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Spring Term 1</a:t>
            </a:r>
          </a:p>
          <a:p>
            <a:pPr algn="ctr"/>
            <a:r>
              <a:rPr lang="en-US" b="1" dirty="0" smtClean="0">
                <a:solidFill>
                  <a:schemeClr val="accent1">
                    <a:lumMod val="50000"/>
                  </a:schemeClr>
                </a:solidFill>
              </a:rPr>
              <a:t>Curriculum Information</a:t>
            </a:r>
            <a:endParaRPr lang="en-GB" b="1" dirty="0"/>
          </a:p>
        </p:txBody>
      </p:sp>
      <p:pic>
        <p:nvPicPr>
          <p:cNvPr id="6" name="Picture 5"/>
          <p:cNvPicPr>
            <a:picLocks noChangeAspect="1"/>
          </p:cNvPicPr>
          <p:nvPr/>
        </p:nvPicPr>
        <p:blipFill>
          <a:blip r:embed="rId2"/>
          <a:stretch>
            <a:fillRect/>
          </a:stretch>
        </p:blipFill>
        <p:spPr>
          <a:xfrm>
            <a:off x="133105" y="-19682"/>
            <a:ext cx="1054203" cy="1063450"/>
          </a:xfrm>
          <a:prstGeom prst="rect">
            <a:avLst/>
          </a:prstGeom>
        </p:spPr>
      </p:pic>
      <p:sp>
        <p:nvSpPr>
          <p:cNvPr id="8" name="TextBox 7"/>
          <p:cNvSpPr txBox="1"/>
          <p:nvPr/>
        </p:nvSpPr>
        <p:spPr>
          <a:xfrm>
            <a:off x="164078" y="3979882"/>
            <a:ext cx="3846634" cy="2708434"/>
          </a:xfrm>
          <a:prstGeom prst="rect">
            <a:avLst/>
          </a:prstGeom>
          <a:solidFill>
            <a:schemeClr val="bg1"/>
          </a:solidFill>
          <a:ln>
            <a:solidFill>
              <a:srgbClr val="00B0F0"/>
            </a:solidFill>
          </a:ln>
        </p:spPr>
        <p:txBody>
          <a:bodyPr wrap="square" rtlCol="0">
            <a:spAutoFit/>
          </a:bodyPr>
          <a:lstStyle/>
          <a:p>
            <a:pPr algn="ctr"/>
            <a:r>
              <a:rPr lang="en-US" sz="1600" b="1" u="sng" dirty="0" smtClean="0">
                <a:solidFill>
                  <a:schemeClr val="accent1">
                    <a:lumMod val="50000"/>
                  </a:schemeClr>
                </a:solidFill>
              </a:rPr>
              <a:t>Phonics</a:t>
            </a:r>
          </a:p>
          <a:p>
            <a:r>
              <a:rPr lang="en-US" sz="1400" b="1" dirty="0" smtClean="0"/>
              <a:t>We will:</a:t>
            </a:r>
          </a:p>
          <a:p>
            <a:r>
              <a:rPr lang="en-US" sz="1400" dirty="0" smtClean="0"/>
              <a:t> </a:t>
            </a:r>
            <a:r>
              <a:rPr lang="en-US" sz="1400" dirty="0"/>
              <a:t>*continue to </a:t>
            </a:r>
            <a:r>
              <a:rPr lang="en-US" sz="1400" dirty="0" smtClean="0"/>
              <a:t>learn to </a:t>
            </a:r>
            <a:r>
              <a:rPr lang="en-GB" sz="1400" dirty="0" smtClean="0"/>
              <a:t>recite </a:t>
            </a:r>
            <a:r>
              <a:rPr lang="en-GB" sz="1400" dirty="0"/>
              <a:t>nursery </a:t>
            </a:r>
            <a:r>
              <a:rPr lang="en-GB" sz="1400" dirty="0" smtClean="0"/>
              <a:t>rhymes and songs, </a:t>
            </a:r>
            <a:r>
              <a:rPr lang="en-GB" sz="1400" dirty="0"/>
              <a:t>using actions to help support our </a:t>
            </a:r>
            <a:r>
              <a:rPr lang="en-GB" sz="1400" dirty="0" smtClean="0"/>
              <a:t>recall.</a:t>
            </a:r>
            <a:endParaRPr lang="en-GB" sz="1400" dirty="0"/>
          </a:p>
          <a:p>
            <a:r>
              <a:rPr lang="en-GB" sz="1400" dirty="0" smtClean="0"/>
              <a:t>*consolidate our knowledge of the phonemes: s,a,t,p,i and n, and learn the phonemes: </a:t>
            </a:r>
            <a:r>
              <a:rPr lang="pt-BR" sz="1400" dirty="0" smtClean="0"/>
              <a:t>m </a:t>
            </a:r>
            <a:r>
              <a:rPr lang="pt-BR" sz="1400" dirty="0"/>
              <a:t>d g o c k </a:t>
            </a:r>
            <a:r>
              <a:rPr lang="pt-BR" sz="1400" dirty="0" smtClean="0"/>
              <a:t>and e. We will </a:t>
            </a:r>
            <a:r>
              <a:rPr lang="en-GB" sz="1400" dirty="0" smtClean="0"/>
              <a:t>play games to build up our recognition of initial sounds of words. </a:t>
            </a:r>
          </a:p>
          <a:p>
            <a:r>
              <a:rPr lang="en-GB" sz="1400" dirty="0" smtClean="0"/>
              <a:t>*begin to develop oral blending skills. </a:t>
            </a:r>
          </a:p>
          <a:p>
            <a:r>
              <a:rPr lang="en-GB" sz="1400" dirty="0" smtClean="0"/>
              <a:t>*build up an awareness of rhyme through sharing rhyming stories and playing rhyming games.</a:t>
            </a:r>
          </a:p>
          <a:p>
            <a:r>
              <a:rPr lang="en-GB" sz="1400" dirty="0" smtClean="0"/>
              <a:t>*begin to clap out the syllables in our names. </a:t>
            </a:r>
            <a:endParaRPr lang="en-GB" sz="1400" dirty="0"/>
          </a:p>
        </p:txBody>
      </p:sp>
      <p:sp>
        <p:nvSpPr>
          <p:cNvPr id="9" name="TextBox 8"/>
          <p:cNvSpPr txBox="1"/>
          <p:nvPr/>
        </p:nvSpPr>
        <p:spPr>
          <a:xfrm>
            <a:off x="4129729" y="2924196"/>
            <a:ext cx="3969358" cy="29238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Literacy</a:t>
            </a:r>
          </a:p>
          <a:p>
            <a:r>
              <a:rPr lang="en-GB" sz="1400" b="1" dirty="0" smtClean="0"/>
              <a:t>We will</a:t>
            </a:r>
            <a:r>
              <a:rPr lang="en-GB" sz="1400" b="1" dirty="0"/>
              <a:t> </a:t>
            </a:r>
            <a:r>
              <a:rPr lang="en-GB" sz="1400" b="1" dirty="0" smtClean="0"/>
              <a:t>continue to:</a:t>
            </a:r>
          </a:p>
          <a:p>
            <a:r>
              <a:rPr lang="en-GB" sz="1400" dirty="0" smtClean="0"/>
              <a:t>*develop the skills to ask </a:t>
            </a:r>
            <a:r>
              <a:rPr lang="en-GB" sz="1400" dirty="0"/>
              <a:t>questions about </a:t>
            </a:r>
            <a:r>
              <a:rPr lang="en-GB" sz="1400" dirty="0" smtClean="0"/>
              <a:t>key texts, and make </a:t>
            </a:r>
            <a:r>
              <a:rPr lang="en-GB" sz="1400" dirty="0"/>
              <a:t>comments and </a:t>
            </a:r>
            <a:r>
              <a:rPr lang="en-GB" sz="1400" dirty="0" smtClean="0"/>
              <a:t>shares our own </a:t>
            </a:r>
            <a:r>
              <a:rPr lang="en-GB" sz="1400" dirty="0"/>
              <a:t>ideas. </a:t>
            </a:r>
          </a:p>
          <a:p>
            <a:r>
              <a:rPr lang="en-GB" sz="1400" dirty="0" smtClean="0"/>
              <a:t>*engage </a:t>
            </a:r>
            <a:r>
              <a:rPr lang="en-GB" sz="1400" dirty="0"/>
              <a:t>in extended conversations about stories, learning new vocabulary. </a:t>
            </a:r>
          </a:p>
          <a:p>
            <a:r>
              <a:rPr lang="en-GB" sz="1400" dirty="0" smtClean="0"/>
              <a:t>*gain an understanding that print </a:t>
            </a:r>
            <a:r>
              <a:rPr lang="en-GB" sz="1400" dirty="0"/>
              <a:t>has </a:t>
            </a:r>
            <a:r>
              <a:rPr lang="en-GB" sz="1400" dirty="0" smtClean="0"/>
              <a:t>meaning and can have different purposes  ~ we will look at print in the environment, logos and packaging.</a:t>
            </a:r>
            <a:endParaRPr lang="en-GB" sz="1400" dirty="0"/>
          </a:p>
          <a:p>
            <a:r>
              <a:rPr lang="en-GB" sz="1400" dirty="0" smtClean="0"/>
              <a:t>*</a:t>
            </a:r>
            <a:r>
              <a:rPr lang="en-GB" sz="1400" dirty="0"/>
              <a:t>u</a:t>
            </a:r>
            <a:r>
              <a:rPr lang="en-GB" sz="1400" dirty="0" smtClean="0"/>
              <a:t>se </a:t>
            </a:r>
            <a:r>
              <a:rPr lang="en-GB" sz="1400" dirty="0"/>
              <a:t>some of </a:t>
            </a:r>
            <a:r>
              <a:rPr lang="en-GB" sz="1400" dirty="0" smtClean="0"/>
              <a:t>our </a:t>
            </a:r>
            <a:r>
              <a:rPr lang="en-GB" sz="1400" dirty="0"/>
              <a:t>print and letter knowledge in </a:t>
            </a:r>
            <a:r>
              <a:rPr lang="en-GB" sz="1400" dirty="0" smtClean="0"/>
              <a:t>early </a:t>
            </a:r>
            <a:r>
              <a:rPr lang="en-GB" sz="1400" dirty="0"/>
              <a:t>writing. For example: writing a pretend shopping list that starts at the top of the page</a:t>
            </a:r>
            <a:r>
              <a:rPr lang="en-GB" sz="1400" dirty="0" smtClean="0"/>
              <a:t>.</a:t>
            </a:r>
          </a:p>
          <a:p>
            <a:r>
              <a:rPr lang="en-GB" sz="1400" dirty="0" smtClean="0"/>
              <a:t>*(begin to) write letters from our name.</a:t>
            </a:r>
            <a:endParaRPr lang="en-GB" sz="1400" dirty="0"/>
          </a:p>
        </p:txBody>
      </p:sp>
      <p:sp>
        <p:nvSpPr>
          <p:cNvPr id="13" name="TextBox 12"/>
          <p:cNvSpPr txBox="1"/>
          <p:nvPr/>
        </p:nvSpPr>
        <p:spPr>
          <a:xfrm>
            <a:off x="8227405" y="84699"/>
            <a:ext cx="3877929" cy="4216539"/>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Maths</a:t>
            </a:r>
          </a:p>
          <a:p>
            <a:r>
              <a:rPr lang="en-US" sz="1400" b="1" dirty="0" smtClean="0">
                <a:solidFill>
                  <a:schemeClr val="tx1"/>
                </a:solidFill>
              </a:rPr>
              <a:t>We will be learning to</a:t>
            </a:r>
          </a:p>
          <a:p>
            <a:pPr algn="just"/>
            <a:r>
              <a:rPr lang="en-US" sz="1400" dirty="0" smtClean="0">
                <a:solidFill>
                  <a:schemeClr val="tx1"/>
                </a:solidFill>
              </a:rPr>
              <a:t>*</a:t>
            </a:r>
            <a:r>
              <a:rPr lang="en-GB" sz="1400" dirty="0">
                <a:solidFill>
                  <a:schemeClr val="tx1"/>
                </a:solidFill>
              </a:rPr>
              <a:t>d</a:t>
            </a:r>
            <a:r>
              <a:rPr lang="en-GB" sz="1400" dirty="0" smtClean="0">
                <a:solidFill>
                  <a:schemeClr val="tx1"/>
                </a:solidFill>
              </a:rPr>
              <a:t>evelop </a:t>
            </a:r>
            <a:r>
              <a:rPr lang="en-GB" sz="1400" dirty="0">
                <a:solidFill>
                  <a:schemeClr val="tx1"/>
                </a:solidFill>
              </a:rPr>
              <a:t>fast recognition of up to 3 objects, without having to count them individually(‘subitising’). </a:t>
            </a:r>
          </a:p>
          <a:p>
            <a:pPr algn="just"/>
            <a:r>
              <a:rPr lang="en-GB" sz="1400" dirty="0" smtClean="0">
                <a:solidFill>
                  <a:schemeClr val="tx1"/>
                </a:solidFill>
              </a:rPr>
              <a:t>*recite </a:t>
            </a:r>
            <a:r>
              <a:rPr lang="en-GB" sz="1400" dirty="0">
                <a:solidFill>
                  <a:schemeClr val="tx1"/>
                </a:solidFill>
              </a:rPr>
              <a:t>numbers past 5. </a:t>
            </a:r>
            <a:endParaRPr lang="en-GB" sz="1400" dirty="0" smtClean="0">
              <a:solidFill>
                <a:schemeClr val="tx1"/>
              </a:solidFill>
            </a:endParaRPr>
          </a:p>
          <a:p>
            <a:pPr algn="just"/>
            <a:r>
              <a:rPr lang="en-GB" sz="1400" dirty="0" smtClean="0">
                <a:solidFill>
                  <a:schemeClr val="tx1"/>
                </a:solidFill>
              </a:rPr>
              <a:t>*say </a:t>
            </a:r>
            <a:r>
              <a:rPr lang="en-GB" sz="1400" dirty="0">
                <a:solidFill>
                  <a:schemeClr val="tx1"/>
                </a:solidFill>
              </a:rPr>
              <a:t>one number for each item in order: 1,2,3,4,5. </a:t>
            </a:r>
          </a:p>
          <a:p>
            <a:pPr algn="just"/>
            <a:r>
              <a:rPr lang="en-GB" sz="1400" dirty="0" smtClean="0">
                <a:solidFill>
                  <a:schemeClr val="tx1"/>
                </a:solidFill>
              </a:rPr>
              <a:t>*compare </a:t>
            </a:r>
            <a:r>
              <a:rPr lang="en-GB" sz="1400" dirty="0">
                <a:solidFill>
                  <a:schemeClr val="tx1"/>
                </a:solidFill>
              </a:rPr>
              <a:t>quantities using language: ‘more than’, ‘fewer than.’ </a:t>
            </a:r>
          </a:p>
          <a:p>
            <a:pPr algn="just"/>
            <a:r>
              <a:rPr lang="en-GB" sz="1400" dirty="0" smtClean="0">
                <a:solidFill>
                  <a:schemeClr val="tx1"/>
                </a:solidFill>
              </a:rPr>
              <a:t>*link </a:t>
            </a:r>
            <a:r>
              <a:rPr lang="en-GB" sz="1400" dirty="0">
                <a:solidFill>
                  <a:schemeClr val="tx1"/>
                </a:solidFill>
              </a:rPr>
              <a:t>numerals and amounts: for example, showing the right number of objects to match the numeral, up to 5.</a:t>
            </a:r>
          </a:p>
          <a:p>
            <a:pPr algn="just"/>
            <a:r>
              <a:rPr lang="en-GB" sz="1400" dirty="0" smtClean="0"/>
              <a:t>*understand </a:t>
            </a:r>
            <a:r>
              <a:rPr lang="en-GB" sz="1400" dirty="0"/>
              <a:t>position through words alone – for example, “The bag is under the table,” – with no pointing. </a:t>
            </a:r>
          </a:p>
          <a:p>
            <a:pPr algn="just"/>
            <a:r>
              <a:rPr lang="en-GB" sz="1400" dirty="0" smtClean="0"/>
              <a:t>*begin </a:t>
            </a:r>
            <a:r>
              <a:rPr lang="en-GB" sz="1400" dirty="0"/>
              <a:t>to describe a sequence of events, real or fictional using words such as ‘first’, then</a:t>
            </a:r>
            <a:r>
              <a:rPr lang="en-GB" sz="1400" dirty="0" smtClean="0"/>
              <a:t>…’</a:t>
            </a:r>
          </a:p>
          <a:p>
            <a:pPr algn="just"/>
            <a:r>
              <a:rPr lang="en-GB" sz="1400" dirty="0" smtClean="0"/>
              <a:t>*select shapes appropriately for building with wooden blocks. </a:t>
            </a:r>
          </a:p>
        </p:txBody>
      </p:sp>
      <p:sp>
        <p:nvSpPr>
          <p:cNvPr id="14" name="TextBox 13"/>
          <p:cNvSpPr txBox="1"/>
          <p:nvPr/>
        </p:nvSpPr>
        <p:spPr>
          <a:xfrm>
            <a:off x="8241952" y="4386135"/>
            <a:ext cx="3863381" cy="24929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Understanding the World</a:t>
            </a:r>
          </a:p>
          <a:p>
            <a:r>
              <a:rPr lang="en-US" sz="1400" b="1" dirty="0" smtClean="0">
                <a:solidFill>
                  <a:schemeClr val="tx1"/>
                </a:solidFill>
              </a:rPr>
              <a:t>We will: </a:t>
            </a:r>
            <a:endParaRPr lang="en-GB" sz="1400" dirty="0" smtClean="0"/>
          </a:p>
          <a:p>
            <a:r>
              <a:rPr lang="en-GB" sz="1400" dirty="0" smtClean="0"/>
              <a:t>*continue to make sense of our own life story by sharing our experiences during snack and chat time</a:t>
            </a:r>
          </a:p>
          <a:p>
            <a:r>
              <a:rPr lang="en-GB" sz="1400" dirty="0" smtClean="0"/>
              <a:t>*continue to develop positive attitudes about the differences between people.</a:t>
            </a:r>
          </a:p>
          <a:p>
            <a:r>
              <a:rPr lang="en-GB" sz="1400" dirty="0" smtClean="0"/>
              <a:t>*talk about the differences between materials and changes that we notice. </a:t>
            </a:r>
          </a:p>
          <a:p>
            <a:r>
              <a:rPr lang="en-GB" sz="1400" dirty="0" smtClean="0"/>
              <a:t>*talk about seasonal changes </a:t>
            </a:r>
          </a:p>
          <a:p>
            <a:r>
              <a:rPr lang="en-GB" sz="1400" dirty="0" smtClean="0"/>
              <a:t>*</a:t>
            </a:r>
            <a:r>
              <a:rPr lang="en-GB" sz="1400" dirty="0"/>
              <a:t>t</a:t>
            </a:r>
            <a:r>
              <a:rPr lang="en-GB" sz="1400" dirty="0" smtClean="0"/>
              <a:t>alk about what we see, using a wide vocabulary</a:t>
            </a:r>
            <a:endParaRPr lang="en-US" sz="1400" dirty="0">
              <a:solidFill>
                <a:schemeClr val="tx1"/>
              </a:solidFill>
            </a:endParaRPr>
          </a:p>
        </p:txBody>
      </p:sp>
      <p:sp>
        <p:nvSpPr>
          <p:cNvPr id="21" name="TextBox 20"/>
          <p:cNvSpPr txBox="1"/>
          <p:nvPr/>
        </p:nvSpPr>
        <p:spPr>
          <a:xfrm>
            <a:off x="4153578" y="849175"/>
            <a:ext cx="3930961" cy="17389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Theme: Once Upon a Time!</a:t>
            </a:r>
          </a:p>
          <a:p>
            <a:pPr algn="ctr"/>
            <a:endParaRPr lang="en-US" sz="1600" b="1" u="sng" dirty="0" smtClean="0">
              <a:solidFill>
                <a:schemeClr val="tx2"/>
              </a:solidFill>
            </a:endParaRPr>
          </a:p>
          <a:p>
            <a:pPr algn="ctr"/>
            <a:endParaRPr lang="en-US" sz="2000" b="1" u="sng" dirty="0">
              <a:solidFill>
                <a:schemeClr val="tx2"/>
              </a:solidFill>
            </a:endParaRPr>
          </a:p>
          <a:p>
            <a:pPr algn="ctr"/>
            <a:endParaRPr lang="en-US" sz="2000" b="1" u="sng" dirty="0" smtClean="0">
              <a:solidFill>
                <a:schemeClr val="tx2"/>
              </a:solidFill>
            </a:endParaRPr>
          </a:p>
          <a:p>
            <a:pPr algn="ctr"/>
            <a:endParaRPr lang="en-US" sz="2000" b="1" u="sng" dirty="0" smtClean="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smtClean="0">
              <a:solidFill>
                <a:schemeClr val="tx2"/>
              </a:solidFill>
            </a:endParaRPr>
          </a:p>
          <a:p>
            <a:pPr algn="ctr"/>
            <a:endParaRPr lang="en-US" sz="100" b="1" u="sng" dirty="0" smtClean="0">
              <a:solidFill>
                <a:schemeClr val="tx2"/>
              </a:solidFill>
            </a:endParaRPr>
          </a:p>
          <a:p>
            <a:endParaRPr lang="en-US" sz="100" b="1" u="sng" dirty="0">
              <a:solidFill>
                <a:schemeClr val="tx2"/>
              </a:solidFill>
            </a:endParaRPr>
          </a:p>
        </p:txBody>
      </p:sp>
      <p:sp>
        <p:nvSpPr>
          <p:cNvPr id="20" name="TextBox 19"/>
          <p:cNvSpPr txBox="1"/>
          <p:nvPr/>
        </p:nvSpPr>
        <p:spPr>
          <a:xfrm>
            <a:off x="133106" y="1195792"/>
            <a:ext cx="3877606" cy="270843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accent1">
                    <a:lumMod val="50000"/>
                  </a:schemeClr>
                </a:solidFill>
              </a:rPr>
              <a:t>Communication and Language </a:t>
            </a:r>
          </a:p>
          <a:p>
            <a:r>
              <a:rPr lang="en-US" sz="1400" b="1" dirty="0" smtClean="0"/>
              <a:t>We will continue to:</a:t>
            </a:r>
          </a:p>
          <a:p>
            <a:pPr lvl="0"/>
            <a:r>
              <a:rPr lang="en-US" sz="1400" b="1" dirty="0" smtClean="0"/>
              <a:t> </a:t>
            </a:r>
            <a:r>
              <a:rPr lang="en-US" sz="1400" dirty="0" smtClean="0"/>
              <a:t>*</a:t>
            </a:r>
            <a:r>
              <a:rPr lang="en-GB" sz="1400" dirty="0" smtClean="0"/>
              <a:t>listen </a:t>
            </a:r>
            <a:r>
              <a:rPr lang="en-GB" sz="1400" dirty="0"/>
              <a:t>to simple stories and understand what is happening, with the help of the pictures</a:t>
            </a:r>
            <a:r>
              <a:rPr lang="en-GB" sz="1400" dirty="0" smtClean="0"/>
              <a:t>.</a:t>
            </a:r>
          </a:p>
          <a:p>
            <a:pPr lvl="0"/>
            <a:r>
              <a:rPr lang="en-GB" sz="1400" dirty="0" smtClean="0"/>
              <a:t>*develop our understanding and questions </a:t>
            </a:r>
            <a:r>
              <a:rPr lang="en-GB" sz="1400" dirty="0"/>
              <a:t>about ‘who’, ‘what’ and ‘where</a:t>
            </a:r>
            <a:r>
              <a:rPr lang="en-GB" sz="1400" dirty="0" smtClean="0"/>
              <a:t>’ and begin to understand ‘why’</a:t>
            </a:r>
          </a:p>
          <a:p>
            <a:pPr lvl="0"/>
            <a:r>
              <a:rPr lang="en-GB" sz="1400" dirty="0" smtClean="0"/>
              <a:t>*develop a wider vocabulary through our key texts and hands on experiences </a:t>
            </a:r>
          </a:p>
          <a:p>
            <a:pPr lvl="0"/>
            <a:r>
              <a:rPr lang="en-GB" sz="1400" dirty="0" smtClean="0"/>
              <a:t>*develop our response to simple instructions and then build on  this to understand an instruction with two parts.</a:t>
            </a:r>
            <a:endParaRPr lang="en-GB" sz="1400" dirty="0"/>
          </a:p>
        </p:txBody>
      </p:sp>
      <p:sp>
        <p:nvSpPr>
          <p:cNvPr id="3" name="TextBox 2"/>
          <p:cNvSpPr txBox="1"/>
          <p:nvPr/>
        </p:nvSpPr>
        <p:spPr>
          <a:xfrm>
            <a:off x="6347099" y="1057293"/>
            <a:ext cx="1451479" cy="1492716"/>
          </a:xfrm>
          <a:prstGeom prst="rect">
            <a:avLst/>
          </a:prstGeom>
          <a:noFill/>
        </p:spPr>
        <p:txBody>
          <a:bodyPr wrap="square" rtlCol="0">
            <a:spAutoFit/>
          </a:bodyPr>
          <a:lstStyle/>
          <a:p>
            <a:pPr algn="ctr"/>
            <a:r>
              <a:rPr lang="en-US" sz="1400" b="1" u="sng" dirty="0" smtClean="0">
                <a:solidFill>
                  <a:schemeClr val="tx2"/>
                </a:solidFill>
              </a:rPr>
              <a:t>Experiences</a:t>
            </a:r>
            <a:r>
              <a:rPr lang="en-US" sz="1600" b="1" u="sng" dirty="0" smtClean="0">
                <a:solidFill>
                  <a:schemeClr val="tx2"/>
                </a:solidFill>
              </a:rPr>
              <a:t> </a:t>
            </a:r>
          </a:p>
          <a:p>
            <a:r>
              <a:rPr lang="en-GB" sz="1000" dirty="0" smtClean="0"/>
              <a:t>*</a:t>
            </a:r>
            <a:r>
              <a:rPr lang="en-GB" sz="1100" dirty="0" smtClean="0"/>
              <a:t>The </a:t>
            </a:r>
            <a:r>
              <a:rPr lang="en-GB" sz="1100" dirty="0"/>
              <a:t>Epiphany </a:t>
            </a:r>
          </a:p>
          <a:p>
            <a:r>
              <a:rPr lang="en-GB" sz="1100" dirty="0" smtClean="0"/>
              <a:t>*The </a:t>
            </a:r>
            <a:r>
              <a:rPr lang="en-GB" sz="1100" dirty="0"/>
              <a:t>Baptism of Jesus </a:t>
            </a:r>
          </a:p>
          <a:p>
            <a:r>
              <a:rPr lang="en-GB" sz="1100" dirty="0" smtClean="0"/>
              <a:t> *Presentation </a:t>
            </a:r>
            <a:r>
              <a:rPr lang="en-GB" sz="1100" dirty="0"/>
              <a:t>of Jesus </a:t>
            </a:r>
            <a:endParaRPr lang="en-GB" sz="1100" dirty="0" smtClean="0"/>
          </a:p>
          <a:p>
            <a:r>
              <a:rPr lang="en-GB" sz="1100" dirty="0" smtClean="0"/>
              <a:t> *Chinese New Year</a:t>
            </a:r>
          </a:p>
          <a:p>
            <a:r>
              <a:rPr lang="en-GB" sz="1100" dirty="0" smtClean="0"/>
              <a:t> *Valentine’s Day</a:t>
            </a:r>
            <a:endParaRPr lang="en-GB" sz="1100" dirty="0"/>
          </a:p>
          <a:p>
            <a:endParaRPr lang="en-US" sz="900" b="1" u="sng" dirty="0">
              <a:solidFill>
                <a:schemeClr val="tx2"/>
              </a:solidFill>
            </a:endParaRPr>
          </a:p>
        </p:txBody>
      </p:sp>
      <p:sp>
        <p:nvSpPr>
          <p:cNvPr id="5" name="TextBox 4"/>
          <p:cNvSpPr txBox="1"/>
          <p:nvPr/>
        </p:nvSpPr>
        <p:spPr>
          <a:xfrm>
            <a:off x="4153579" y="1158887"/>
            <a:ext cx="2193520" cy="1154162"/>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pPr lvl="0"/>
            <a:r>
              <a:rPr lang="en-GB" sz="1100" dirty="0" smtClean="0"/>
              <a:t>*Goldilocks and The Three Bears</a:t>
            </a:r>
          </a:p>
          <a:p>
            <a:pPr lvl="0"/>
            <a:r>
              <a:rPr lang="en-GB" sz="1100" dirty="0" smtClean="0"/>
              <a:t>*A </a:t>
            </a:r>
            <a:r>
              <a:rPr lang="en-GB" sz="1100" dirty="0"/>
              <a:t>Chair for Baby Bear</a:t>
            </a:r>
          </a:p>
          <a:p>
            <a:pPr lvl="0"/>
            <a:r>
              <a:rPr lang="en-GB" sz="1100" dirty="0" smtClean="0"/>
              <a:t>*Bears </a:t>
            </a:r>
            <a:r>
              <a:rPr lang="en-GB" sz="1100" dirty="0"/>
              <a:t>(n/f)</a:t>
            </a:r>
          </a:p>
          <a:p>
            <a:pPr lvl="0"/>
            <a:r>
              <a:rPr lang="en-GB" sz="1100" dirty="0" smtClean="0"/>
              <a:t>*The </a:t>
            </a:r>
            <a:r>
              <a:rPr lang="en-GB" sz="1100" dirty="0"/>
              <a:t>Great Race: The story of Chinese New Year</a:t>
            </a:r>
          </a:p>
        </p:txBody>
      </p:sp>
      <p:sp>
        <p:nvSpPr>
          <p:cNvPr id="26" name="TextBox 25"/>
          <p:cNvSpPr txBox="1"/>
          <p:nvPr/>
        </p:nvSpPr>
        <p:spPr>
          <a:xfrm>
            <a:off x="1419955" y="84699"/>
            <a:ext cx="2358157"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Religious Education</a:t>
            </a:r>
          </a:p>
          <a:p>
            <a:r>
              <a:rPr lang="en-US" sz="1200" b="1" dirty="0" smtClean="0">
                <a:solidFill>
                  <a:srgbClr val="0070C0"/>
                </a:solidFill>
              </a:rPr>
              <a:t>Branch 3: Galilee to Jerusalem</a:t>
            </a:r>
          </a:p>
          <a:p>
            <a:pPr algn="just"/>
            <a:r>
              <a:rPr lang="en-US" sz="1000" dirty="0" smtClean="0"/>
              <a:t>We will learn about: </a:t>
            </a:r>
            <a:r>
              <a:rPr lang="en-US" sz="1000" dirty="0"/>
              <a:t>The Wise </a:t>
            </a:r>
            <a:r>
              <a:rPr lang="en-US" sz="1000" dirty="0" smtClean="0"/>
              <a:t>Men, </a:t>
            </a:r>
            <a:endParaRPr lang="en-GB" sz="1000" dirty="0"/>
          </a:p>
          <a:p>
            <a:pPr algn="just"/>
            <a:r>
              <a:rPr lang="en-US" sz="1000" dirty="0"/>
              <a:t>Jesus welcomes and blesses the </a:t>
            </a:r>
            <a:r>
              <a:rPr lang="en-US" sz="1000" dirty="0" smtClean="0"/>
              <a:t>children, and the story of the </a:t>
            </a:r>
            <a:r>
              <a:rPr lang="en-US" sz="1000" dirty="0"/>
              <a:t>Feeding of </a:t>
            </a:r>
            <a:r>
              <a:rPr lang="en-US" sz="1000" dirty="0" smtClean="0"/>
              <a:t>5000.</a:t>
            </a:r>
            <a:endParaRPr lang="en-GB" sz="1000" dirty="0"/>
          </a:p>
        </p:txBody>
      </p:sp>
    </p:spTree>
    <p:extLst>
      <p:ext uri="{BB962C8B-B14F-4D97-AF65-F5344CB8AC3E}">
        <p14:creationId xmlns:p14="http://schemas.microsoft.com/office/powerpoint/2010/main" val="22669241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688231" y="92249"/>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Spring Term 1</a:t>
            </a:r>
          </a:p>
          <a:p>
            <a:pPr algn="ctr"/>
            <a:r>
              <a:rPr lang="en-US" b="1" dirty="0" smtClean="0">
                <a:solidFill>
                  <a:schemeClr val="accent1">
                    <a:lumMod val="50000"/>
                  </a:schemeClr>
                </a:solidFill>
              </a:rPr>
              <a:t>Curriculum Information continued </a:t>
            </a:r>
            <a:endParaRPr lang="en-GB" b="1" dirty="0"/>
          </a:p>
        </p:txBody>
      </p:sp>
      <p:sp>
        <p:nvSpPr>
          <p:cNvPr id="5" name="TextBox 4"/>
          <p:cNvSpPr txBox="1"/>
          <p:nvPr/>
        </p:nvSpPr>
        <p:spPr>
          <a:xfrm>
            <a:off x="127981" y="1614488"/>
            <a:ext cx="5099189" cy="443198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SRE</a:t>
            </a:r>
          </a:p>
          <a:p>
            <a:r>
              <a:rPr lang="en-GB" sz="1400" u="sng" dirty="0"/>
              <a:t>The Tale of Baby Beetroot</a:t>
            </a:r>
            <a:endParaRPr lang="en-GB" sz="1400" dirty="0"/>
          </a:p>
          <a:p>
            <a:r>
              <a:rPr lang="en-GB" sz="1400" dirty="0"/>
              <a:t>*To recognise kind behaviour.</a:t>
            </a:r>
          </a:p>
          <a:p>
            <a:r>
              <a:rPr lang="en-GB" sz="1400" dirty="0"/>
              <a:t>*To celebrate diversity</a:t>
            </a:r>
            <a:r>
              <a:rPr lang="en-GB" sz="1400" dirty="0" smtClean="0"/>
              <a:t>.</a:t>
            </a:r>
            <a:endParaRPr lang="en-GB" sz="1400" dirty="0"/>
          </a:p>
          <a:p>
            <a:r>
              <a:rPr lang="en-GB" sz="1400" u="sng" dirty="0"/>
              <a:t>Lara The Yellow Ladybird</a:t>
            </a:r>
            <a:endParaRPr lang="en-GB" sz="1400" dirty="0"/>
          </a:p>
          <a:p>
            <a:r>
              <a:rPr lang="en-GB" sz="1400" dirty="0"/>
              <a:t>*To demonstrate a strong sense of identity.</a:t>
            </a:r>
          </a:p>
          <a:p>
            <a:r>
              <a:rPr lang="en-GB" sz="1400" dirty="0"/>
              <a:t>*To demonstrate an appreciation of diversity</a:t>
            </a:r>
            <a:r>
              <a:rPr lang="en-GB" sz="1400" dirty="0" smtClean="0"/>
              <a:t>.</a:t>
            </a:r>
            <a:endParaRPr lang="en-GB" sz="1400" dirty="0"/>
          </a:p>
          <a:p>
            <a:r>
              <a:rPr lang="en-GB" sz="1400" u="sng" dirty="0"/>
              <a:t>My Voice</a:t>
            </a:r>
            <a:endParaRPr lang="en-GB" sz="1400" dirty="0"/>
          </a:p>
          <a:p>
            <a:r>
              <a:rPr lang="en-GB" sz="1400" dirty="0"/>
              <a:t>*To demonstrate self-esteem and self-confidence.</a:t>
            </a:r>
          </a:p>
          <a:p>
            <a:r>
              <a:rPr lang="en-GB" sz="1400" dirty="0"/>
              <a:t>*To demonstrate a sense of empowerment and voice, regardless of their gender</a:t>
            </a:r>
            <a:r>
              <a:rPr lang="en-GB" sz="1400" dirty="0" smtClean="0"/>
              <a:t>.</a:t>
            </a:r>
            <a:endParaRPr lang="en-GB" sz="1400" dirty="0"/>
          </a:p>
          <a:p>
            <a:r>
              <a:rPr lang="en-GB" sz="1400" u="sng" dirty="0" smtClean="0"/>
              <a:t>Kitchi’s </a:t>
            </a:r>
            <a:r>
              <a:rPr lang="en-GB" sz="1400" u="sng" dirty="0"/>
              <a:t>Moccasins</a:t>
            </a:r>
            <a:endParaRPr lang="en-GB" sz="1400" dirty="0"/>
          </a:p>
          <a:p>
            <a:r>
              <a:rPr lang="en-GB" sz="1400" dirty="0"/>
              <a:t>*To understand the importance of respecting everyone’s ideas, thoughts and feelings.</a:t>
            </a:r>
          </a:p>
          <a:p>
            <a:r>
              <a:rPr lang="en-GB" sz="1400" dirty="0"/>
              <a:t>*To think about being inclusive and kind to others who might be different from them</a:t>
            </a:r>
            <a:r>
              <a:rPr lang="en-GB" sz="1400" dirty="0" smtClean="0"/>
              <a:t>.</a:t>
            </a:r>
            <a:endParaRPr lang="en-GB" sz="1400" dirty="0"/>
          </a:p>
          <a:p>
            <a:r>
              <a:rPr lang="en-GB" sz="1400" u="sng" dirty="0"/>
              <a:t>Helping Hands</a:t>
            </a:r>
            <a:endParaRPr lang="en-GB" sz="1400" dirty="0"/>
          </a:p>
          <a:p>
            <a:r>
              <a:rPr lang="en-GB" sz="1400" dirty="0"/>
              <a:t>*To understand that kind actions make a positive difference.</a:t>
            </a:r>
          </a:p>
          <a:p>
            <a:r>
              <a:rPr lang="en-GB" sz="1400" dirty="0"/>
              <a:t>*To name and appreciate contributions by people in their lives.</a:t>
            </a:r>
          </a:p>
          <a:p>
            <a:r>
              <a:rPr lang="en-GB" sz="1400" dirty="0"/>
              <a:t>*To know that all jobs can be performed by both men and women</a:t>
            </a:r>
            <a:r>
              <a:rPr lang="en-GB" sz="1400" dirty="0" smtClean="0"/>
              <a:t>.</a:t>
            </a:r>
            <a:endParaRPr lang="en-GB" sz="1400" dirty="0"/>
          </a:p>
        </p:txBody>
      </p:sp>
      <p:sp>
        <p:nvSpPr>
          <p:cNvPr id="6" name="TextBox 5"/>
          <p:cNvSpPr txBox="1"/>
          <p:nvPr/>
        </p:nvSpPr>
        <p:spPr>
          <a:xfrm>
            <a:off x="6126332" y="829478"/>
            <a:ext cx="5773831" cy="24929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Expressive Arts and Design</a:t>
            </a:r>
          </a:p>
          <a:p>
            <a:r>
              <a:rPr lang="en-GB" sz="1400" b="1" dirty="0" smtClean="0"/>
              <a:t>We will: </a:t>
            </a:r>
          </a:p>
          <a:p>
            <a:r>
              <a:rPr lang="en-GB" sz="1400" dirty="0" smtClean="0"/>
              <a:t>*</a:t>
            </a:r>
            <a:r>
              <a:rPr lang="en-GB" sz="1400" dirty="0"/>
              <a:t>m</a:t>
            </a:r>
            <a:r>
              <a:rPr lang="en-GB" sz="1400" dirty="0" smtClean="0"/>
              <a:t>ake </a:t>
            </a:r>
            <a:r>
              <a:rPr lang="en-GB" sz="1400" dirty="0"/>
              <a:t>simple models which express their ideas. </a:t>
            </a:r>
          </a:p>
          <a:p>
            <a:r>
              <a:rPr lang="en-GB" sz="1400" dirty="0" smtClean="0"/>
              <a:t>*join </a:t>
            </a:r>
            <a:r>
              <a:rPr lang="en-GB" sz="1400" dirty="0"/>
              <a:t>different materials and explore different textures.</a:t>
            </a:r>
          </a:p>
          <a:p>
            <a:r>
              <a:rPr lang="en-GB" sz="1400" dirty="0" smtClean="0"/>
              <a:t>*create </a:t>
            </a:r>
            <a:r>
              <a:rPr lang="en-GB" sz="1400" dirty="0"/>
              <a:t>closed shapes with continuous lines and begin to use these shapes to represent objects. </a:t>
            </a:r>
          </a:p>
          <a:p>
            <a:r>
              <a:rPr lang="en-GB" sz="1400" dirty="0" smtClean="0"/>
              <a:t>*take </a:t>
            </a:r>
            <a:r>
              <a:rPr lang="en-GB" sz="1400" dirty="0"/>
              <a:t>part in simple pretend play, using an object to represent something else even though they are not similar.</a:t>
            </a:r>
          </a:p>
          <a:p>
            <a:r>
              <a:rPr lang="en-GB" sz="1400" dirty="0" smtClean="0"/>
              <a:t>*begin </a:t>
            </a:r>
            <a:r>
              <a:rPr lang="en-GB" sz="1400" dirty="0"/>
              <a:t>to develop complex stories using small world equipment like animal sets, dolls and dolls houses etc.</a:t>
            </a:r>
          </a:p>
          <a:p>
            <a:r>
              <a:rPr lang="en-GB" sz="1400" dirty="0" smtClean="0"/>
              <a:t>*remember </a:t>
            </a:r>
            <a:r>
              <a:rPr lang="en-GB" sz="1400" dirty="0"/>
              <a:t>and sing entire songs</a:t>
            </a:r>
            <a:r>
              <a:rPr lang="en-GB" sz="1400" dirty="0" smtClean="0"/>
              <a:t>.</a:t>
            </a:r>
            <a:endParaRPr lang="en-GB" sz="1400" dirty="0"/>
          </a:p>
        </p:txBody>
      </p:sp>
      <p:sp>
        <p:nvSpPr>
          <p:cNvPr id="7" name="TextBox 6"/>
          <p:cNvSpPr txBox="1"/>
          <p:nvPr/>
        </p:nvSpPr>
        <p:spPr>
          <a:xfrm>
            <a:off x="127982" y="126826"/>
            <a:ext cx="5099189" cy="141577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Personal, Social and Emotional </a:t>
            </a:r>
          </a:p>
          <a:p>
            <a:pPr algn="just"/>
            <a:r>
              <a:rPr lang="en-US" sz="1400" b="1" dirty="0"/>
              <a:t>We will be learning </a:t>
            </a:r>
            <a:r>
              <a:rPr lang="en-US" sz="1400" b="1" dirty="0" smtClean="0"/>
              <a:t>to:</a:t>
            </a:r>
          </a:p>
          <a:p>
            <a:pPr algn="just"/>
            <a:r>
              <a:rPr lang="en-GB" sz="1400" dirty="0" smtClean="0"/>
              <a:t>*</a:t>
            </a:r>
            <a:r>
              <a:rPr lang="en-GB" sz="1400" dirty="0"/>
              <a:t>p</a:t>
            </a:r>
            <a:r>
              <a:rPr lang="en-GB" sz="1400" dirty="0" smtClean="0"/>
              <a:t>lay </a:t>
            </a:r>
            <a:r>
              <a:rPr lang="en-GB" sz="1400" dirty="0"/>
              <a:t>with one or more other children, extending and elaborating play ideas</a:t>
            </a:r>
            <a:r>
              <a:rPr lang="en-GB" sz="1400" dirty="0" smtClean="0"/>
              <a:t>.</a:t>
            </a:r>
            <a:endParaRPr lang="en-GB" sz="1400" dirty="0"/>
          </a:p>
          <a:p>
            <a:pPr algn="just"/>
            <a:r>
              <a:rPr lang="en-GB" sz="1400" dirty="0"/>
              <a:t>*Increasingly follow rules, understanding why they are important</a:t>
            </a:r>
            <a:r>
              <a:rPr lang="en-GB" sz="1400" dirty="0" smtClean="0"/>
              <a:t>.</a:t>
            </a:r>
          </a:p>
          <a:p>
            <a:pPr algn="just"/>
            <a:r>
              <a:rPr lang="en-GB" sz="1400" dirty="0" smtClean="0"/>
              <a:t>*develop </a:t>
            </a:r>
            <a:r>
              <a:rPr lang="en-GB" sz="1400" dirty="0"/>
              <a:t>appropriate ways of being </a:t>
            </a:r>
            <a:r>
              <a:rPr lang="en-GB" sz="1400" dirty="0" smtClean="0"/>
              <a:t>assertive.</a:t>
            </a:r>
            <a:endParaRPr lang="en-GB" sz="1400" dirty="0"/>
          </a:p>
        </p:txBody>
      </p:sp>
      <p:sp>
        <p:nvSpPr>
          <p:cNvPr id="8" name="TextBox 7"/>
          <p:cNvSpPr txBox="1"/>
          <p:nvPr/>
        </p:nvSpPr>
        <p:spPr>
          <a:xfrm>
            <a:off x="6126332" y="3413367"/>
            <a:ext cx="5773831" cy="313932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600" b="1" u="sng" dirty="0" smtClean="0">
                <a:solidFill>
                  <a:schemeClr val="tx2"/>
                </a:solidFill>
              </a:rPr>
              <a:t>Physical Development</a:t>
            </a:r>
          </a:p>
          <a:p>
            <a:r>
              <a:rPr lang="en-GB" sz="1400" b="1" dirty="0" smtClean="0"/>
              <a:t>We will continue to:</a:t>
            </a:r>
          </a:p>
          <a:p>
            <a:r>
              <a:rPr lang="en-GB" sz="1400" b="1" dirty="0" smtClean="0"/>
              <a:t>*</a:t>
            </a:r>
            <a:r>
              <a:rPr lang="en-GB" sz="1400" dirty="0" smtClean="0"/>
              <a:t>develop ball skills ~ catching and throwing a large ball. </a:t>
            </a:r>
            <a:endParaRPr lang="en-GB" sz="1400" dirty="0"/>
          </a:p>
          <a:p>
            <a:r>
              <a:rPr lang="en-GB" sz="1400" dirty="0" smtClean="0"/>
              <a:t>*develop balancing skills ~ on one leg, hop</a:t>
            </a:r>
            <a:r>
              <a:rPr lang="en-GB" sz="1400" dirty="0"/>
              <a:t> </a:t>
            </a:r>
            <a:r>
              <a:rPr lang="en-GB" sz="1400" dirty="0" smtClean="0"/>
              <a:t>and hold </a:t>
            </a:r>
            <a:r>
              <a:rPr lang="en-GB" sz="1400" dirty="0"/>
              <a:t>a pose for a game like musical statues. </a:t>
            </a:r>
          </a:p>
          <a:p>
            <a:r>
              <a:rPr lang="en-GB" sz="1400" dirty="0" smtClean="0"/>
              <a:t>*develop our large muscle </a:t>
            </a:r>
            <a:r>
              <a:rPr lang="en-GB" sz="1400" dirty="0"/>
              <a:t>movements </a:t>
            </a:r>
            <a:r>
              <a:rPr lang="en-GB" sz="1400" dirty="0" smtClean="0"/>
              <a:t>during Wiggle me into Squiggle sessions </a:t>
            </a:r>
          </a:p>
          <a:p>
            <a:r>
              <a:rPr lang="en-GB" sz="1400" dirty="0" smtClean="0"/>
              <a:t>*begin to use scissors to make snips </a:t>
            </a:r>
            <a:r>
              <a:rPr lang="en-GB" sz="1400" dirty="0"/>
              <a:t>in </a:t>
            </a:r>
            <a:r>
              <a:rPr lang="en-GB" sz="1400" dirty="0" smtClean="0"/>
              <a:t>paper</a:t>
            </a:r>
          </a:p>
          <a:p>
            <a:r>
              <a:rPr lang="en-GB" sz="1400" dirty="0" smtClean="0"/>
              <a:t>*use </a:t>
            </a:r>
            <a:r>
              <a:rPr lang="en-GB" sz="1400" dirty="0"/>
              <a:t>a comfortable grip with good control when holding pens and </a:t>
            </a:r>
            <a:r>
              <a:rPr lang="en-GB" sz="1400" dirty="0" smtClean="0"/>
              <a:t>pencils</a:t>
            </a:r>
            <a:r>
              <a:rPr lang="en-GB" sz="1400" dirty="0"/>
              <a:t> </a:t>
            </a:r>
            <a:r>
              <a:rPr lang="en-GB" sz="1400" dirty="0" smtClean="0"/>
              <a:t>and use dough disco sessions to strengthen our hand and finger muscles. </a:t>
            </a:r>
          </a:p>
          <a:p>
            <a:r>
              <a:rPr lang="en-GB" sz="1400" dirty="0" smtClean="0"/>
              <a:t>*use small motor </a:t>
            </a:r>
            <a:r>
              <a:rPr lang="en-GB" sz="1400" dirty="0"/>
              <a:t>skills to do things independently, for example manage buttons </a:t>
            </a:r>
            <a:r>
              <a:rPr lang="en-GB" sz="1400" dirty="0" smtClean="0"/>
              <a:t>and zips. </a:t>
            </a:r>
          </a:p>
          <a:p>
            <a:r>
              <a:rPr lang="en-GB" sz="1400" dirty="0" smtClean="0"/>
              <a:t>*build independently </a:t>
            </a:r>
            <a:r>
              <a:rPr lang="en-GB" sz="1400" dirty="0"/>
              <a:t>with a range of appropriate </a:t>
            </a:r>
            <a:r>
              <a:rPr lang="en-GB" sz="1400" dirty="0" smtClean="0"/>
              <a:t>large and small construction resources</a:t>
            </a:r>
            <a:r>
              <a:rPr lang="en-GB" sz="1200" dirty="0" smtClean="0"/>
              <a:t>. </a:t>
            </a:r>
            <a:endParaRPr lang="en-GB" sz="1200" dirty="0"/>
          </a:p>
        </p:txBody>
      </p:sp>
    </p:spTree>
    <p:extLst>
      <p:ext uri="{BB962C8B-B14F-4D97-AF65-F5344CB8AC3E}">
        <p14:creationId xmlns:p14="http://schemas.microsoft.com/office/powerpoint/2010/main" val="2276347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53578" y="200165"/>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a:solidFill>
                  <a:schemeClr val="accent1">
                    <a:lumMod val="50000"/>
                  </a:schemeClr>
                </a:solidFill>
              </a:rPr>
              <a:t>Nursery – Spring Term 2</a:t>
            </a:r>
          </a:p>
          <a:p>
            <a:pPr algn="ctr"/>
            <a:r>
              <a:rPr lang="en-US" b="1" dirty="0">
                <a:solidFill>
                  <a:schemeClr val="accent1">
                    <a:lumMod val="50000"/>
                  </a:schemeClr>
                </a:solidFill>
              </a:rPr>
              <a:t>Curriculum Information</a:t>
            </a:r>
            <a:endParaRPr lang="en-GB" b="1" dirty="0"/>
          </a:p>
        </p:txBody>
      </p:sp>
      <p:pic>
        <p:nvPicPr>
          <p:cNvPr id="6" name="Picture 5"/>
          <p:cNvPicPr>
            <a:picLocks noChangeAspect="1"/>
          </p:cNvPicPr>
          <p:nvPr/>
        </p:nvPicPr>
        <p:blipFill>
          <a:blip r:embed="rId2"/>
          <a:stretch>
            <a:fillRect/>
          </a:stretch>
        </p:blipFill>
        <p:spPr>
          <a:xfrm>
            <a:off x="133152" y="1"/>
            <a:ext cx="920585" cy="928660"/>
          </a:xfrm>
          <a:prstGeom prst="rect">
            <a:avLst/>
          </a:prstGeom>
        </p:spPr>
      </p:pic>
      <p:sp>
        <p:nvSpPr>
          <p:cNvPr id="8" name="TextBox 7"/>
          <p:cNvSpPr txBox="1"/>
          <p:nvPr/>
        </p:nvSpPr>
        <p:spPr>
          <a:xfrm>
            <a:off x="171052" y="4164563"/>
            <a:ext cx="3846634" cy="2123658"/>
          </a:xfrm>
          <a:prstGeom prst="rect">
            <a:avLst/>
          </a:prstGeom>
          <a:solidFill>
            <a:schemeClr val="bg1"/>
          </a:solidFill>
          <a:ln>
            <a:solidFill>
              <a:srgbClr val="00B0F0"/>
            </a:solidFill>
          </a:ln>
        </p:spPr>
        <p:txBody>
          <a:bodyPr wrap="square" rtlCol="0">
            <a:spAutoFit/>
          </a:bodyPr>
          <a:lstStyle/>
          <a:p>
            <a:pPr algn="ctr"/>
            <a:r>
              <a:rPr lang="en-US" sz="1200" b="1" u="sng" dirty="0">
                <a:solidFill>
                  <a:schemeClr val="accent1">
                    <a:lumMod val="50000"/>
                  </a:schemeClr>
                </a:solidFill>
              </a:rPr>
              <a:t>Phonics</a:t>
            </a:r>
          </a:p>
          <a:p>
            <a:r>
              <a:rPr lang="en-US" sz="1200" b="1" dirty="0"/>
              <a:t>We will:</a:t>
            </a:r>
          </a:p>
          <a:p>
            <a:r>
              <a:rPr lang="en-US" sz="1200" dirty="0"/>
              <a:t>*continue to learn to </a:t>
            </a:r>
            <a:r>
              <a:rPr lang="en-GB" sz="1200" dirty="0"/>
              <a:t>recite rhymes and songs, using actions to help support recall. </a:t>
            </a:r>
          </a:p>
          <a:p>
            <a:r>
              <a:rPr lang="en-GB" sz="1200" dirty="0"/>
              <a:t>*consolidate our knowledge of the phonemes taught so far and learn the phonemes: u r h b f l j </a:t>
            </a:r>
            <a:r>
              <a:rPr lang="pt-BR" sz="1200" dirty="0"/>
              <a:t>. We will </a:t>
            </a:r>
            <a:r>
              <a:rPr lang="en-GB" sz="1200" dirty="0"/>
              <a:t>play games to build up our recognition of initial sounds of words. </a:t>
            </a:r>
          </a:p>
          <a:p>
            <a:r>
              <a:rPr lang="en-GB" sz="1200" dirty="0"/>
              <a:t>*continue to develop oral blending skills. </a:t>
            </a:r>
          </a:p>
          <a:p>
            <a:r>
              <a:rPr lang="en-GB" sz="1200" dirty="0"/>
              <a:t>*continue to develop an awareness of rhyme by through sharing rhyming stories and playing rhyming games.</a:t>
            </a:r>
          </a:p>
          <a:p>
            <a:r>
              <a:rPr lang="en-GB" sz="1200" dirty="0"/>
              <a:t>*begin to clap out the syllables of fruits and vegetables. </a:t>
            </a:r>
          </a:p>
        </p:txBody>
      </p:sp>
      <p:sp>
        <p:nvSpPr>
          <p:cNvPr id="9" name="TextBox 8"/>
          <p:cNvSpPr txBox="1"/>
          <p:nvPr/>
        </p:nvSpPr>
        <p:spPr>
          <a:xfrm>
            <a:off x="4153578" y="3175172"/>
            <a:ext cx="3930961"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solidFill>
                  <a:schemeClr val="accent1">
                    <a:lumMod val="50000"/>
                  </a:schemeClr>
                </a:solidFill>
              </a:rPr>
              <a:t>Literacy</a:t>
            </a:r>
          </a:p>
          <a:p>
            <a:r>
              <a:rPr lang="en-GB" sz="1200" b="1" dirty="0"/>
              <a:t>We will:</a:t>
            </a:r>
          </a:p>
          <a:p>
            <a:pPr lvl="0"/>
            <a:r>
              <a:rPr lang="en-GB" sz="1200" dirty="0"/>
              <a:t>*continue to develop a love of books and seek them out to share with others. We will share a selection of non fiction texts and compare them with story books. </a:t>
            </a:r>
          </a:p>
          <a:p>
            <a:pPr lvl="0"/>
            <a:r>
              <a:rPr lang="en-GB" sz="1200" dirty="0"/>
              <a:t>*begin to engage in longer conversations about stories, learning new vocabulary and sharing own thoughts and ideas.</a:t>
            </a:r>
          </a:p>
          <a:p>
            <a:pPr lvl="0"/>
            <a:r>
              <a:rPr lang="en-GB" sz="1200" dirty="0"/>
              <a:t>*look at print in the local environment and familiar logos and talk about what they mean. </a:t>
            </a:r>
          </a:p>
          <a:p>
            <a:pPr lvl="0"/>
            <a:r>
              <a:rPr lang="en-GB" sz="1200" dirty="0"/>
              <a:t>*understand the job of an ‘author’ and know that they write the words in books. </a:t>
            </a:r>
          </a:p>
          <a:p>
            <a:pPr lvl="0"/>
            <a:r>
              <a:rPr lang="en-GB" sz="1200" dirty="0"/>
              <a:t>*use some print and letter knowledge in our early writing. </a:t>
            </a:r>
          </a:p>
          <a:p>
            <a:pPr lvl="0"/>
            <a:r>
              <a:rPr lang="en-GB" sz="1200" dirty="0"/>
              <a:t>*continue to practise writing our first name.</a:t>
            </a:r>
          </a:p>
        </p:txBody>
      </p:sp>
      <p:sp>
        <p:nvSpPr>
          <p:cNvPr id="13" name="TextBox 12"/>
          <p:cNvSpPr txBox="1"/>
          <p:nvPr/>
        </p:nvSpPr>
        <p:spPr>
          <a:xfrm>
            <a:off x="8252368" y="125900"/>
            <a:ext cx="3877929" cy="3600986"/>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solidFill>
                  <a:schemeClr val="accent1">
                    <a:lumMod val="50000"/>
                  </a:schemeClr>
                </a:solidFill>
              </a:rPr>
              <a:t>Maths</a:t>
            </a:r>
          </a:p>
          <a:p>
            <a:r>
              <a:rPr lang="en-US" sz="1200" b="1" dirty="0">
                <a:solidFill>
                  <a:schemeClr val="tx1"/>
                </a:solidFill>
              </a:rPr>
              <a:t>We will continue to</a:t>
            </a:r>
          </a:p>
          <a:p>
            <a:pPr lvl="0"/>
            <a:r>
              <a:rPr lang="en-US" sz="1200" dirty="0">
                <a:solidFill>
                  <a:schemeClr val="tx1"/>
                </a:solidFill>
              </a:rPr>
              <a:t>*d</a:t>
            </a:r>
            <a:r>
              <a:rPr lang="en-GB" sz="1200" dirty="0">
                <a:solidFill>
                  <a:schemeClr val="tx1"/>
                </a:solidFill>
              </a:rPr>
              <a:t>evelop fast recognition of up to 3 objects, without having to count them individually(‘subitising’). </a:t>
            </a:r>
          </a:p>
          <a:p>
            <a:pPr lvl="0"/>
            <a:r>
              <a:rPr lang="en-GB" sz="1200" dirty="0">
                <a:solidFill>
                  <a:schemeClr val="tx1"/>
                </a:solidFill>
              </a:rPr>
              <a:t>*recite numbers past 5. </a:t>
            </a:r>
          </a:p>
          <a:p>
            <a:pPr lvl="0"/>
            <a:r>
              <a:rPr lang="en-GB" sz="1200" dirty="0">
                <a:solidFill>
                  <a:schemeClr val="tx1"/>
                </a:solidFill>
              </a:rPr>
              <a:t>*say one number for each item in order: 1,2,3,4,5. </a:t>
            </a:r>
          </a:p>
          <a:p>
            <a:pPr lvl="0"/>
            <a:r>
              <a:rPr lang="en-GB" sz="1200" dirty="0"/>
              <a:t>*show ‘finger numbers’ up to 5.</a:t>
            </a:r>
          </a:p>
          <a:p>
            <a:pPr lvl="0"/>
            <a:r>
              <a:rPr lang="en-GB" sz="1200" dirty="0"/>
              <a:t>*compare quantities using language: ‘more than’, ‘less than.’ </a:t>
            </a:r>
          </a:p>
          <a:p>
            <a:pPr lvl="0"/>
            <a:r>
              <a:rPr lang="en-GB" sz="1200" dirty="0"/>
              <a:t>*link numerals and amounts: for example, showing the right number of objects to match the numeral, up to 5.</a:t>
            </a:r>
          </a:p>
          <a:p>
            <a:pPr lvl="0"/>
            <a:r>
              <a:rPr lang="en-GB" sz="1200" dirty="0"/>
              <a:t>*select shapes appropriately to make pictures and talk about and explore 2D shapes using informal and mathematical language: ‘sides’, ‘corners’; ‘straight’, ‘flat’, ‘round’.</a:t>
            </a:r>
          </a:p>
          <a:p>
            <a:pPr lvl="0"/>
            <a:r>
              <a:rPr lang="en-GB" sz="1200" dirty="0"/>
              <a:t>*make comparisons between objects relating to </a:t>
            </a:r>
            <a:r>
              <a:rPr lang="en-GB" sz="1200" u="sng" dirty="0"/>
              <a:t>size</a:t>
            </a:r>
            <a:r>
              <a:rPr lang="en-GB" sz="1200" dirty="0"/>
              <a:t>, </a:t>
            </a:r>
            <a:r>
              <a:rPr lang="en-GB" sz="1200" u="sng" dirty="0"/>
              <a:t>length</a:t>
            </a:r>
            <a:r>
              <a:rPr lang="en-GB" sz="1200" dirty="0"/>
              <a:t>, weight and </a:t>
            </a:r>
            <a:r>
              <a:rPr lang="en-GB" sz="1200" u="sng" dirty="0"/>
              <a:t>capacity.</a:t>
            </a:r>
            <a:endParaRPr lang="en-GB" sz="1200" dirty="0"/>
          </a:p>
          <a:p>
            <a:r>
              <a:rPr lang="en-GB" sz="1200" dirty="0"/>
              <a:t>*We will begin to describe a sequence of events, real or fictional using words such as ‘first’, ‘then…’</a:t>
            </a:r>
          </a:p>
        </p:txBody>
      </p:sp>
      <p:sp>
        <p:nvSpPr>
          <p:cNvPr id="14" name="TextBox 13"/>
          <p:cNvSpPr txBox="1"/>
          <p:nvPr/>
        </p:nvSpPr>
        <p:spPr>
          <a:xfrm>
            <a:off x="8262806" y="3893851"/>
            <a:ext cx="3867491" cy="286232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solidFill>
                  <a:schemeClr val="tx2"/>
                </a:solidFill>
              </a:rPr>
              <a:t>Understanding the World</a:t>
            </a:r>
          </a:p>
          <a:p>
            <a:r>
              <a:rPr lang="en-US" sz="1200" b="1" dirty="0">
                <a:solidFill>
                  <a:schemeClr val="tx1"/>
                </a:solidFill>
              </a:rPr>
              <a:t>We will: </a:t>
            </a:r>
            <a:endParaRPr lang="en-GB" sz="1200" dirty="0"/>
          </a:p>
          <a:p>
            <a:r>
              <a:rPr lang="en-GB" sz="1200" dirty="0"/>
              <a:t>*continue to make sense of our own life story ~ we will look at photographs of when we were babies and talk about how have grown and changed. </a:t>
            </a:r>
          </a:p>
          <a:p>
            <a:r>
              <a:rPr lang="en-GB" sz="1200" dirty="0"/>
              <a:t>*share our weekend news and family activities during snack and chat time</a:t>
            </a:r>
          </a:p>
          <a:p>
            <a:r>
              <a:rPr lang="en-GB" sz="1200" dirty="0"/>
              <a:t>*continue to develop positive attitudes about the differences between people.</a:t>
            </a:r>
          </a:p>
          <a:p>
            <a:pPr lvl="0"/>
            <a:r>
              <a:rPr lang="en-GB" sz="1200" dirty="0"/>
              <a:t>*plant sunflower seeds and care for them as they grow into sunflower plants. </a:t>
            </a:r>
          </a:p>
          <a:p>
            <a:pPr lvl="0"/>
            <a:r>
              <a:rPr lang="en-GB" sz="1200" dirty="0"/>
              <a:t>*understand the key features of the life cycle of a sunflower and a butterfly ~ through hands on experiences and talk about the changes we see, using a wide vocabulary.</a:t>
            </a:r>
          </a:p>
        </p:txBody>
      </p:sp>
      <p:sp>
        <p:nvSpPr>
          <p:cNvPr id="21" name="TextBox 20"/>
          <p:cNvSpPr txBox="1"/>
          <p:nvPr/>
        </p:nvSpPr>
        <p:spPr>
          <a:xfrm>
            <a:off x="4197199" y="1133671"/>
            <a:ext cx="3901888" cy="175432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Theme: How Does Your Garden Grow?</a:t>
            </a:r>
          </a:p>
          <a:p>
            <a:pPr algn="ctr"/>
            <a:endParaRPr lang="en-US" sz="16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endParaRPr lang="en-US" sz="100" b="1" u="sng" dirty="0">
              <a:solidFill>
                <a:schemeClr val="tx2"/>
              </a:solidFill>
            </a:endParaRPr>
          </a:p>
        </p:txBody>
      </p:sp>
      <p:sp>
        <p:nvSpPr>
          <p:cNvPr id="20" name="TextBox 19"/>
          <p:cNvSpPr txBox="1"/>
          <p:nvPr/>
        </p:nvSpPr>
        <p:spPr>
          <a:xfrm>
            <a:off x="179233" y="1361684"/>
            <a:ext cx="3846634"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solidFill>
                  <a:schemeClr val="accent1">
                    <a:lumMod val="50000"/>
                  </a:schemeClr>
                </a:solidFill>
              </a:rPr>
              <a:t>Communication and Language </a:t>
            </a:r>
          </a:p>
          <a:p>
            <a:r>
              <a:rPr lang="en-US" sz="1200" b="1" dirty="0"/>
              <a:t>We will:</a:t>
            </a:r>
          </a:p>
          <a:p>
            <a:pPr lvl="0"/>
            <a:r>
              <a:rPr lang="en-US" sz="1200" b="1" dirty="0"/>
              <a:t> </a:t>
            </a:r>
            <a:r>
              <a:rPr lang="en-US" sz="1200" dirty="0"/>
              <a:t>*</a:t>
            </a:r>
            <a:r>
              <a:rPr lang="en-GB" sz="1200" dirty="0"/>
              <a:t>use the pictures and words in familiar stories to help us to recall them in more detail. We will create story maps, role play stories with puppets and props and sequence pictures of the main story events to help us. </a:t>
            </a:r>
          </a:p>
          <a:p>
            <a:pPr lvl="0"/>
            <a:r>
              <a:rPr lang="en-GB" sz="1200" dirty="0"/>
              <a:t>*continue to build upon our understanding of ‘who’, ‘what’ and ‘where’ questions and use stories to help to answer how and why things happen. </a:t>
            </a:r>
          </a:p>
          <a:p>
            <a:pPr lvl="0"/>
            <a:r>
              <a:rPr lang="en-GB" sz="1200" dirty="0"/>
              <a:t>*continue to develop a wider vocabulary through our non fiction key texts and hands on experiences ~ growing and looking after sunflower seeds, observing caterpillars. </a:t>
            </a:r>
          </a:p>
          <a:p>
            <a:pPr lvl="0"/>
            <a:r>
              <a:rPr lang="en-GB" sz="1200" dirty="0"/>
              <a:t>*continue to develop our understanding of an instruction with two parts.</a:t>
            </a:r>
          </a:p>
        </p:txBody>
      </p:sp>
      <p:sp>
        <p:nvSpPr>
          <p:cNvPr id="3" name="TextBox 2"/>
          <p:cNvSpPr txBox="1"/>
          <p:nvPr/>
        </p:nvSpPr>
        <p:spPr>
          <a:xfrm>
            <a:off x="6347098" y="1531528"/>
            <a:ext cx="1580657" cy="1400383"/>
          </a:xfrm>
          <a:prstGeom prst="rect">
            <a:avLst/>
          </a:prstGeom>
          <a:noFill/>
        </p:spPr>
        <p:txBody>
          <a:bodyPr wrap="square" rtlCol="0">
            <a:spAutoFit/>
          </a:bodyPr>
          <a:lstStyle/>
          <a:p>
            <a:pPr algn="ctr"/>
            <a:r>
              <a:rPr lang="en-US" sz="1400" b="1" u="sng" dirty="0">
                <a:solidFill>
                  <a:schemeClr val="tx2"/>
                </a:solidFill>
              </a:rPr>
              <a:t>Experiences</a:t>
            </a:r>
            <a:r>
              <a:rPr lang="en-US" sz="1600" b="1" u="sng" dirty="0">
                <a:solidFill>
                  <a:schemeClr val="tx2"/>
                </a:solidFill>
              </a:rPr>
              <a:t> </a:t>
            </a:r>
          </a:p>
          <a:p>
            <a:r>
              <a:rPr lang="en-GB" sz="1000" dirty="0"/>
              <a:t>*Lent </a:t>
            </a:r>
          </a:p>
          <a:p>
            <a:r>
              <a:rPr lang="en-GB" sz="1000" dirty="0"/>
              <a:t>*Palm Sunday</a:t>
            </a:r>
          </a:p>
          <a:p>
            <a:r>
              <a:rPr lang="en-GB" sz="1000" dirty="0"/>
              <a:t>*Holy Week</a:t>
            </a:r>
          </a:p>
          <a:p>
            <a:r>
              <a:rPr lang="en-GB" sz="1000" dirty="0"/>
              <a:t>*Caterpillar observations </a:t>
            </a:r>
          </a:p>
          <a:p>
            <a:r>
              <a:rPr lang="en-GB" sz="1000" dirty="0"/>
              <a:t>*Making a fruit salad </a:t>
            </a:r>
          </a:p>
          <a:p>
            <a:r>
              <a:rPr lang="en-GB" sz="1000" dirty="0"/>
              <a:t>*Artist: Henri Matisse </a:t>
            </a:r>
          </a:p>
          <a:p>
            <a:endParaRPr lang="en-US" sz="900" b="1" u="sng" dirty="0">
              <a:solidFill>
                <a:schemeClr val="tx2"/>
              </a:solidFill>
            </a:endParaRPr>
          </a:p>
        </p:txBody>
      </p:sp>
      <p:sp>
        <p:nvSpPr>
          <p:cNvPr id="5" name="TextBox 4"/>
          <p:cNvSpPr txBox="1"/>
          <p:nvPr/>
        </p:nvSpPr>
        <p:spPr>
          <a:xfrm>
            <a:off x="4386065" y="1600777"/>
            <a:ext cx="1961033" cy="923330"/>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pPr lvl="0"/>
            <a:r>
              <a:rPr lang="en-GB" sz="1000" dirty="0"/>
              <a:t>*The Enormous Watermelon</a:t>
            </a:r>
          </a:p>
          <a:p>
            <a:pPr lvl="0"/>
            <a:r>
              <a:rPr lang="en-GB" sz="1000" dirty="0"/>
              <a:t>*The Very Hungry Caterpillar </a:t>
            </a:r>
          </a:p>
          <a:p>
            <a:pPr lvl="0"/>
            <a:r>
              <a:rPr lang="en-GB" sz="1000" dirty="0"/>
              <a:t>*Oliver's Fruit Salad</a:t>
            </a:r>
          </a:p>
          <a:p>
            <a:pPr lvl="0"/>
            <a:r>
              <a:rPr lang="en-GB" sz="1000" dirty="0"/>
              <a:t>*Life as a Butterfly (non fiction) </a:t>
            </a:r>
          </a:p>
        </p:txBody>
      </p:sp>
      <p:sp>
        <p:nvSpPr>
          <p:cNvPr id="26" name="TextBox 25"/>
          <p:cNvSpPr txBox="1"/>
          <p:nvPr/>
        </p:nvSpPr>
        <p:spPr>
          <a:xfrm>
            <a:off x="1053737" y="82977"/>
            <a:ext cx="2926003" cy="104644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Religious </a:t>
            </a:r>
            <a:r>
              <a:rPr lang="en-US" sz="1400" b="1" u="sng" dirty="0" smtClean="0">
                <a:solidFill>
                  <a:schemeClr val="tx2"/>
                </a:solidFill>
              </a:rPr>
              <a:t>Education</a:t>
            </a:r>
          </a:p>
          <a:p>
            <a:r>
              <a:rPr lang="en-US" sz="1200" b="1" dirty="0">
                <a:solidFill>
                  <a:srgbClr val="7030A0"/>
                </a:solidFill>
              </a:rPr>
              <a:t>Branch </a:t>
            </a:r>
            <a:r>
              <a:rPr lang="en-US" sz="1200" b="1" dirty="0" smtClean="0">
                <a:solidFill>
                  <a:srgbClr val="7030A0"/>
                </a:solidFill>
              </a:rPr>
              <a:t>4: Desert </a:t>
            </a:r>
            <a:r>
              <a:rPr lang="en-US" sz="1200" b="1" dirty="0">
                <a:solidFill>
                  <a:srgbClr val="7030A0"/>
                </a:solidFill>
              </a:rPr>
              <a:t>to </a:t>
            </a:r>
            <a:r>
              <a:rPr lang="en-US" sz="1200" b="1" dirty="0" smtClean="0">
                <a:solidFill>
                  <a:srgbClr val="7030A0"/>
                </a:solidFill>
              </a:rPr>
              <a:t>Garden</a:t>
            </a:r>
          </a:p>
          <a:p>
            <a:r>
              <a:rPr lang="en-US" sz="1200" b="1" u="sng" dirty="0" smtClean="0">
                <a:solidFill>
                  <a:schemeClr val="tx2"/>
                </a:solidFill>
              </a:rPr>
              <a:t>We will learn about </a:t>
            </a:r>
            <a:r>
              <a:rPr lang="en-US" sz="1200" dirty="0"/>
              <a:t>Lent </a:t>
            </a:r>
            <a:r>
              <a:rPr lang="en-US" sz="1200" dirty="0" smtClean="0"/>
              <a:t> as a </a:t>
            </a:r>
            <a:r>
              <a:rPr lang="en-US" sz="1200" dirty="0"/>
              <a:t>time to care for </a:t>
            </a:r>
            <a:r>
              <a:rPr lang="en-US" sz="1200" dirty="0" smtClean="0"/>
              <a:t>others, The </a:t>
            </a:r>
            <a:r>
              <a:rPr lang="en-US" sz="1200" dirty="0"/>
              <a:t>Easter </a:t>
            </a:r>
            <a:r>
              <a:rPr lang="en-US" sz="1200" dirty="0" smtClean="0"/>
              <a:t>story,  </a:t>
            </a:r>
            <a:r>
              <a:rPr lang="en-US" sz="1200" dirty="0"/>
              <a:t>Love God &amp; love </a:t>
            </a:r>
            <a:r>
              <a:rPr lang="en-US" sz="1200" dirty="0" smtClean="0"/>
              <a:t>everyone.</a:t>
            </a:r>
            <a:endParaRPr lang="en-GB" sz="1200" dirty="0"/>
          </a:p>
        </p:txBody>
      </p:sp>
    </p:spTree>
    <p:extLst>
      <p:ext uri="{BB962C8B-B14F-4D97-AF65-F5344CB8AC3E}">
        <p14:creationId xmlns:p14="http://schemas.microsoft.com/office/powerpoint/2010/main" val="15574990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71303" y="446344"/>
            <a:ext cx="5019253" cy="332398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1"/>
                </a:solidFill>
              </a:rPr>
              <a:t>RSE</a:t>
            </a:r>
          </a:p>
          <a:p>
            <a:r>
              <a:rPr lang="en-GB" sz="1400" u="sng" dirty="0">
                <a:solidFill>
                  <a:schemeClr val="tx1"/>
                </a:solidFill>
              </a:rPr>
              <a:t>Diego’s Great Idea</a:t>
            </a:r>
            <a:endParaRPr lang="en-GB" sz="1400" dirty="0">
              <a:solidFill>
                <a:schemeClr val="tx1"/>
              </a:solidFill>
            </a:endParaRPr>
          </a:p>
          <a:p>
            <a:r>
              <a:rPr lang="en-GB" sz="1400" dirty="0">
                <a:solidFill>
                  <a:schemeClr val="tx1"/>
                </a:solidFill>
              </a:rPr>
              <a:t>*To understand that no one should be excluded.</a:t>
            </a:r>
          </a:p>
          <a:p>
            <a:r>
              <a:rPr lang="en-GB" sz="1400" dirty="0">
                <a:solidFill>
                  <a:schemeClr val="tx1"/>
                </a:solidFill>
              </a:rPr>
              <a:t>*To explore friendships with those who are different to them.</a:t>
            </a:r>
          </a:p>
          <a:p>
            <a:r>
              <a:rPr lang="en-GB" sz="1400" dirty="0">
                <a:solidFill>
                  <a:schemeClr val="tx1"/>
                </a:solidFill>
              </a:rPr>
              <a:t>*To experience empathy.</a:t>
            </a:r>
          </a:p>
          <a:p>
            <a:r>
              <a:rPr lang="en-GB" sz="1400" dirty="0">
                <a:solidFill>
                  <a:schemeClr val="tx1"/>
                </a:solidFill>
              </a:rPr>
              <a:t> </a:t>
            </a:r>
          </a:p>
          <a:p>
            <a:r>
              <a:rPr lang="en-GB" sz="1400" u="sng" dirty="0">
                <a:solidFill>
                  <a:schemeClr val="tx1"/>
                </a:solidFill>
              </a:rPr>
              <a:t>Head, Heart and Hands</a:t>
            </a:r>
            <a:endParaRPr lang="en-GB" sz="1400" dirty="0">
              <a:solidFill>
                <a:schemeClr val="tx1"/>
              </a:solidFill>
            </a:endParaRPr>
          </a:p>
          <a:p>
            <a:r>
              <a:rPr lang="en-GB" sz="1400" dirty="0">
                <a:solidFill>
                  <a:schemeClr val="tx1"/>
                </a:solidFill>
              </a:rPr>
              <a:t>*To further develop their perspective taking skills.</a:t>
            </a:r>
          </a:p>
          <a:p>
            <a:r>
              <a:rPr lang="en-GB" sz="1400" dirty="0">
                <a:solidFill>
                  <a:schemeClr val="tx1"/>
                </a:solidFill>
              </a:rPr>
              <a:t>*To understand kindness.</a:t>
            </a:r>
          </a:p>
          <a:p>
            <a:r>
              <a:rPr lang="en-GB" sz="1400" dirty="0">
                <a:solidFill>
                  <a:schemeClr val="tx1"/>
                </a:solidFill>
              </a:rPr>
              <a:t>*To associate the head with thought, heart with emotion and hands with actions.</a:t>
            </a:r>
          </a:p>
          <a:p>
            <a:r>
              <a:rPr lang="en-GB" sz="1400" dirty="0">
                <a:solidFill>
                  <a:schemeClr val="tx1"/>
                </a:solidFill>
              </a:rPr>
              <a:t> </a:t>
            </a:r>
          </a:p>
          <a:p>
            <a:r>
              <a:rPr lang="en-GB" sz="1400" u="sng" dirty="0">
                <a:solidFill>
                  <a:schemeClr val="tx1"/>
                </a:solidFill>
              </a:rPr>
              <a:t>My Amazing Brain</a:t>
            </a:r>
            <a:endParaRPr lang="en-GB" sz="1400" dirty="0">
              <a:solidFill>
                <a:schemeClr val="tx1"/>
              </a:solidFill>
            </a:endParaRPr>
          </a:p>
          <a:p>
            <a:r>
              <a:rPr lang="en-GB" sz="1400" dirty="0">
                <a:solidFill>
                  <a:schemeClr val="tx1"/>
                </a:solidFill>
              </a:rPr>
              <a:t>*To understand the we all have a brain.</a:t>
            </a:r>
          </a:p>
          <a:p>
            <a:r>
              <a:rPr lang="en-GB" sz="1400" dirty="0">
                <a:solidFill>
                  <a:schemeClr val="tx1"/>
                </a:solidFill>
              </a:rPr>
              <a:t>*Name one thing the brain can do</a:t>
            </a:r>
            <a:r>
              <a:rPr lang="en-GB" sz="1400" dirty="0" smtClean="0">
                <a:solidFill>
                  <a:schemeClr val="tx1"/>
                </a:solidFill>
              </a:rPr>
              <a:t>.</a:t>
            </a:r>
            <a:endParaRPr lang="en-GB" sz="1400" dirty="0">
              <a:solidFill>
                <a:schemeClr val="tx1"/>
              </a:solidFill>
            </a:endParaRPr>
          </a:p>
        </p:txBody>
      </p:sp>
      <p:sp>
        <p:nvSpPr>
          <p:cNvPr id="4" name="TextBox 3"/>
          <p:cNvSpPr txBox="1"/>
          <p:nvPr/>
        </p:nvSpPr>
        <p:spPr>
          <a:xfrm>
            <a:off x="6557998" y="4046142"/>
            <a:ext cx="5032558" cy="152349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1"/>
                </a:solidFill>
              </a:rPr>
              <a:t>Personal, Social and Emotional </a:t>
            </a:r>
          </a:p>
          <a:p>
            <a:pPr algn="just"/>
            <a:r>
              <a:rPr lang="en-US" sz="1400" b="1" dirty="0"/>
              <a:t>We will continue to:</a:t>
            </a:r>
          </a:p>
          <a:p>
            <a:pPr algn="just"/>
            <a:r>
              <a:rPr lang="en-GB" sz="1400" dirty="0"/>
              <a:t>*play with one or more other children, extending and elaborating play ideas.</a:t>
            </a:r>
          </a:p>
          <a:p>
            <a:pPr algn="just"/>
            <a:r>
              <a:rPr lang="en-GB" sz="1400" dirty="0"/>
              <a:t>*increasingly follow rules, understanding why they are important.</a:t>
            </a:r>
          </a:p>
          <a:p>
            <a:pPr algn="just"/>
            <a:r>
              <a:rPr lang="en-GB" sz="1400" dirty="0"/>
              <a:t>*develop appropriate ways of being assertive.</a:t>
            </a:r>
          </a:p>
          <a:p>
            <a:pPr algn="just"/>
            <a:endParaRPr lang="en-GB" sz="900" dirty="0"/>
          </a:p>
        </p:txBody>
      </p:sp>
      <p:sp>
        <p:nvSpPr>
          <p:cNvPr id="5" name="TextBox 4"/>
          <p:cNvSpPr txBox="1"/>
          <p:nvPr/>
        </p:nvSpPr>
        <p:spPr>
          <a:xfrm>
            <a:off x="545282" y="3112860"/>
            <a:ext cx="5032558" cy="36317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Physical Development</a:t>
            </a:r>
          </a:p>
          <a:p>
            <a:r>
              <a:rPr lang="en-GB" sz="1200" b="1" dirty="0"/>
              <a:t>We will:</a:t>
            </a:r>
          </a:p>
          <a:p>
            <a:pPr lvl="0"/>
            <a:r>
              <a:rPr lang="en-GB" sz="1200" b="1" dirty="0"/>
              <a:t>*</a:t>
            </a:r>
            <a:r>
              <a:rPr lang="en-GB" sz="1200" dirty="0"/>
              <a:t>develop our movement skills ~ hopping, jumping and running. </a:t>
            </a:r>
          </a:p>
          <a:p>
            <a:pPr lvl="0"/>
            <a:r>
              <a:rPr lang="en-GB" sz="1200" dirty="0"/>
              <a:t>*continue to develop our throwing and catching skills (with bean bags and quoits). </a:t>
            </a:r>
          </a:p>
          <a:p>
            <a:pPr lvl="0"/>
            <a:r>
              <a:rPr lang="en-GB" sz="1200" dirty="0"/>
              <a:t>*continue to develop skills to go up steps and stairs, or climb up apparatus, using alternate feet.</a:t>
            </a:r>
          </a:p>
          <a:p>
            <a:pPr lvl="0"/>
            <a:r>
              <a:rPr lang="en-GB" sz="1200" dirty="0"/>
              <a:t>*continue to develop our balancing skills ~ standing on one leg, holding a pose for a game like musical statues.</a:t>
            </a:r>
          </a:p>
          <a:p>
            <a:pPr lvl="0"/>
            <a:r>
              <a:rPr lang="en-GB" sz="1200" dirty="0"/>
              <a:t>*use a range of large construction resources to build models and our friends. </a:t>
            </a:r>
          </a:p>
          <a:p>
            <a:pPr lvl="0"/>
            <a:r>
              <a:rPr lang="en-GB" sz="1200" dirty="0"/>
              <a:t>*collaborate with our friends to manage large items, such as moving a long plank safely, carrying large hollow blocks. </a:t>
            </a:r>
          </a:p>
          <a:p>
            <a:pPr lvl="0"/>
            <a:r>
              <a:rPr lang="en-GB" sz="1200" dirty="0"/>
              <a:t>*continue to develop a comfortable grip to hold a pencil and other mark making tools ~ through weekly dough disco and fine motor exercise. </a:t>
            </a:r>
          </a:p>
          <a:p>
            <a:pPr lvl="0"/>
            <a:r>
              <a:rPr lang="en-GB" sz="1200" dirty="0"/>
              <a:t>*continue to become more independent to put on our coats and zip them up, take off shoes and put on wellies by ourselves. </a:t>
            </a:r>
          </a:p>
          <a:p>
            <a:pPr lvl="0"/>
            <a:r>
              <a:rPr lang="en-GB" sz="1200" dirty="0"/>
              <a:t>*be able to wipe our noses using tissues and wash our hands when they are dirty.</a:t>
            </a:r>
          </a:p>
          <a:p>
            <a:pPr lvl="0"/>
            <a:r>
              <a:rPr lang="en-GB" sz="1200" dirty="0"/>
              <a:t>*practise using a knife to cut up fruits to make a fruit salad. </a:t>
            </a:r>
          </a:p>
        </p:txBody>
      </p:sp>
      <p:sp>
        <p:nvSpPr>
          <p:cNvPr id="6" name="TextBox 5"/>
          <p:cNvSpPr txBox="1"/>
          <p:nvPr/>
        </p:nvSpPr>
        <p:spPr>
          <a:xfrm>
            <a:off x="545282" y="769510"/>
            <a:ext cx="5019253" cy="22467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Expressive Arts and Design</a:t>
            </a:r>
          </a:p>
          <a:p>
            <a:r>
              <a:rPr lang="en-GB" sz="1400" b="1" dirty="0"/>
              <a:t>We will: </a:t>
            </a:r>
          </a:p>
          <a:p>
            <a:r>
              <a:rPr lang="en-GB" sz="1400" dirty="0"/>
              <a:t>*continue to use construction kits to make models. </a:t>
            </a:r>
          </a:p>
          <a:p>
            <a:r>
              <a:rPr lang="en-GB" sz="1400" dirty="0"/>
              <a:t>*create closed shapes with continuous lines and begin to use these shapes to represent objects ~ use paint and fine brushes to paint our nursery rhyme characters</a:t>
            </a:r>
          </a:p>
          <a:p>
            <a:pPr lvl="0"/>
            <a:r>
              <a:rPr lang="en-GB" sz="1400" dirty="0"/>
              <a:t>*continue to explore colour and colour mixing ~ create own Easter card patterns</a:t>
            </a:r>
          </a:p>
          <a:p>
            <a:pPr lvl="0"/>
            <a:r>
              <a:rPr lang="en-GB" sz="1400" dirty="0"/>
              <a:t>*learn about Henri Matisse’s painting with scissors and collage artwork and create our own butterfly versions. </a:t>
            </a:r>
          </a:p>
        </p:txBody>
      </p:sp>
      <p:sp>
        <p:nvSpPr>
          <p:cNvPr id="7" name="TextBox 6"/>
          <p:cNvSpPr txBox="1"/>
          <p:nvPr/>
        </p:nvSpPr>
        <p:spPr>
          <a:xfrm>
            <a:off x="1233915" y="123179"/>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Spring Term 2</a:t>
            </a:r>
          </a:p>
          <a:p>
            <a:pPr algn="ctr"/>
            <a:r>
              <a:rPr lang="en-US" b="1" dirty="0" smtClean="0">
                <a:solidFill>
                  <a:schemeClr val="accent1">
                    <a:lumMod val="50000"/>
                  </a:schemeClr>
                </a:solidFill>
              </a:rPr>
              <a:t>Curriculum Information continued </a:t>
            </a:r>
            <a:endParaRPr lang="en-GB" b="1" dirty="0"/>
          </a:p>
        </p:txBody>
      </p:sp>
    </p:spTree>
    <p:extLst>
      <p:ext uri="{BB962C8B-B14F-4D97-AF65-F5344CB8AC3E}">
        <p14:creationId xmlns:p14="http://schemas.microsoft.com/office/powerpoint/2010/main" val="4097497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53578" y="107608"/>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a:solidFill>
                  <a:schemeClr val="accent1">
                    <a:lumMod val="50000"/>
                  </a:schemeClr>
                </a:solidFill>
              </a:rPr>
              <a:t>Nursery – Summer Term 1</a:t>
            </a:r>
          </a:p>
          <a:p>
            <a:pPr algn="ctr"/>
            <a:r>
              <a:rPr lang="en-US" b="1" dirty="0">
                <a:solidFill>
                  <a:schemeClr val="accent1">
                    <a:lumMod val="50000"/>
                  </a:schemeClr>
                </a:solidFill>
              </a:rPr>
              <a:t>Curriculum Information</a:t>
            </a:r>
            <a:endParaRPr lang="en-GB" b="1" dirty="0"/>
          </a:p>
        </p:txBody>
      </p:sp>
      <p:pic>
        <p:nvPicPr>
          <p:cNvPr id="6" name="Picture 5"/>
          <p:cNvPicPr>
            <a:picLocks noChangeAspect="1"/>
          </p:cNvPicPr>
          <p:nvPr/>
        </p:nvPicPr>
        <p:blipFill>
          <a:blip r:embed="rId2"/>
          <a:stretch>
            <a:fillRect/>
          </a:stretch>
        </p:blipFill>
        <p:spPr>
          <a:xfrm>
            <a:off x="136559" y="107607"/>
            <a:ext cx="986434" cy="995087"/>
          </a:xfrm>
          <a:prstGeom prst="rect">
            <a:avLst/>
          </a:prstGeom>
        </p:spPr>
      </p:pic>
      <p:sp>
        <p:nvSpPr>
          <p:cNvPr id="8" name="TextBox 7"/>
          <p:cNvSpPr txBox="1"/>
          <p:nvPr/>
        </p:nvSpPr>
        <p:spPr>
          <a:xfrm>
            <a:off x="136559" y="3994097"/>
            <a:ext cx="3846634" cy="3108543"/>
          </a:xfrm>
          <a:prstGeom prst="rect">
            <a:avLst/>
          </a:prstGeom>
          <a:solidFill>
            <a:schemeClr val="bg1"/>
          </a:solidFill>
          <a:ln>
            <a:solidFill>
              <a:srgbClr val="00B0F0"/>
            </a:solidFill>
          </a:ln>
        </p:spPr>
        <p:txBody>
          <a:bodyPr wrap="square" rtlCol="0">
            <a:spAutoFit/>
          </a:bodyPr>
          <a:lstStyle/>
          <a:p>
            <a:pPr algn="ctr"/>
            <a:r>
              <a:rPr lang="en-US" sz="1400" b="1" u="sng" dirty="0">
                <a:solidFill>
                  <a:schemeClr val="accent1">
                    <a:lumMod val="50000"/>
                  </a:schemeClr>
                </a:solidFill>
              </a:rPr>
              <a:t>Phonics</a:t>
            </a:r>
          </a:p>
          <a:p>
            <a:r>
              <a:rPr lang="en-US" sz="1400" b="1" dirty="0"/>
              <a:t>We will:</a:t>
            </a:r>
          </a:p>
          <a:p>
            <a:r>
              <a:rPr lang="en-US" sz="1400" dirty="0"/>
              <a:t>*continue to learn to </a:t>
            </a:r>
            <a:r>
              <a:rPr lang="en-GB" sz="1400" dirty="0"/>
              <a:t>recite rhymes and songs, using actions to help support recall. </a:t>
            </a:r>
          </a:p>
          <a:p>
            <a:r>
              <a:rPr lang="en-GB" sz="1400" dirty="0"/>
              <a:t>*consolidate our knowledge of the phonemes taught so far and learn the phonemes: v w y z qu ch</a:t>
            </a:r>
            <a:r>
              <a:rPr lang="pt-BR" sz="1400" dirty="0"/>
              <a:t>. We will </a:t>
            </a:r>
            <a:r>
              <a:rPr lang="en-GB" sz="1400" dirty="0"/>
              <a:t>play games to build up our recognition of initial sounds of words and objects.</a:t>
            </a:r>
          </a:p>
          <a:p>
            <a:r>
              <a:rPr lang="en-GB" sz="1400" dirty="0"/>
              <a:t>*blend a wider range of CVC words using oral blending.</a:t>
            </a:r>
          </a:p>
          <a:p>
            <a:r>
              <a:rPr lang="en-GB" sz="1400" dirty="0"/>
              <a:t>*continue to develop an awareness of rhyme by through playing rhyming games.</a:t>
            </a:r>
          </a:p>
          <a:p>
            <a:r>
              <a:rPr lang="en-GB" sz="1400" dirty="0"/>
              <a:t>*continue to clap out the syllables of words ~ farm and wild animals</a:t>
            </a:r>
          </a:p>
        </p:txBody>
      </p:sp>
      <p:sp>
        <p:nvSpPr>
          <p:cNvPr id="9" name="TextBox 8"/>
          <p:cNvSpPr txBox="1"/>
          <p:nvPr/>
        </p:nvSpPr>
        <p:spPr>
          <a:xfrm>
            <a:off x="8170157" y="3384262"/>
            <a:ext cx="3937406" cy="289310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accent1">
                    <a:lumMod val="50000"/>
                  </a:schemeClr>
                </a:solidFill>
              </a:rPr>
              <a:t>Literacy</a:t>
            </a:r>
          </a:p>
          <a:p>
            <a:r>
              <a:rPr lang="en-GB" sz="1400" b="1" dirty="0"/>
              <a:t>We will be learning:</a:t>
            </a:r>
          </a:p>
          <a:p>
            <a:pPr lvl="0"/>
            <a:r>
              <a:rPr lang="en-GB" sz="1400" dirty="0"/>
              <a:t>*to engage in extended conversations about stories, and use the new vocabulary we have learned in these conversations.</a:t>
            </a:r>
          </a:p>
          <a:p>
            <a:pPr lvl="0"/>
            <a:r>
              <a:rPr lang="en-GB" sz="1400" dirty="0"/>
              <a:t>*to know that print has meaning and  tells us what to do and not to do /~ we will create signs for others to act on  </a:t>
            </a:r>
          </a:p>
          <a:p>
            <a:pPr lvl="0"/>
            <a:r>
              <a:rPr lang="en-GB" sz="1400" dirty="0"/>
              <a:t>*the name of different parts of a book ~ front cover, title, back cover, blurb, page number</a:t>
            </a:r>
          </a:p>
          <a:p>
            <a:pPr lvl="0"/>
            <a:r>
              <a:rPr lang="en-GB" sz="1400" dirty="0"/>
              <a:t>*to use print and letter knowledge in our writing</a:t>
            </a:r>
          </a:p>
          <a:p>
            <a:r>
              <a:rPr lang="en-GB" sz="1400" dirty="0"/>
              <a:t>*write some or all of our name and beginning to use correct letter formation. </a:t>
            </a:r>
          </a:p>
        </p:txBody>
      </p:sp>
      <p:sp>
        <p:nvSpPr>
          <p:cNvPr id="13" name="TextBox 12"/>
          <p:cNvSpPr txBox="1"/>
          <p:nvPr/>
        </p:nvSpPr>
        <p:spPr>
          <a:xfrm>
            <a:off x="8229634" y="107607"/>
            <a:ext cx="3877929" cy="3108543"/>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accent1">
                    <a:lumMod val="50000"/>
                  </a:schemeClr>
                </a:solidFill>
              </a:rPr>
              <a:t>Maths</a:t>
            </a:r>
          </a:p>
          <a:p>
            <a:r>
              <a:rPr lang="en-US" sz="1400" b="1" dirty="0">
                <a:solidFill>
                  <a:schemeClr val="tx1"/>
                </a:solidFill>
              </a:rPr>
              <a:t>We will:</a:t>
            </a:r>
          </a:p>
          <a:p>
            <a:r>
              <a:rPr lang="en-GB" sz="1400" dirty="0"/>
              <a:t>*reinforce showing ‘finger numbers’ up to 5. </a:t>
            </a:r>
          </a:p>
          <a:p>
            <a:pPr lvl="0"/>
            <a:r>
              <a:rPr lang="en-GB" sz="1400" dirty="0"/>
              <a:t>*count objects, actions and sounds up to five and match to the correct numerals.</a:t>
            </a:r>
          </a:p>
          <a:p>
            <a:pPr lvl="0"/>
            <a:r>
              <a:rPr lang="en-GB" sz="1400" dirty="0"/>
              <a:t>*compare numbers and begin to use the vocabulary: ‘more than’, ‘less than’, ‘fewer’, ‘the same as’, ‘equal to.’</a:t>
            </a:r>
          </a:p>
          <a:p>
            <a:pPr lvl="0"/>
            <a:r>
              <a:rPr lang="en-GB" sz="1400" dirty="0"/>
              <a:t>*begin to make marks to represent numerals to 5.</a:t>
            </a:r>
          </a:p>
          <a:p>
            <a:pPr lvl="0"/>
            <a:r>
              <a:rPr lang="en-GB" sz="1400" dirty="0"/>
              <a:t>*notice and correct an error in a repeating pattern.</a:t>
            </a:r>
          </a:p>
          <a:p>
            <a:pPr lvl="0"/>
            <a:r>
              <a:rPr lang="en-GB" sz="1400" dirty="0"/>
              <a:t>*continue to use words such as ‘first’, ‘then’ to describe a sequence of events, real or fictional</a:t>
            </a:r>
          </a:p>
          <a:p>
            <a:pPr lvl="0"/>
            <a:r>
              <a:rPr lang="en-GB" sz="1400" dirty="0"/>
              <a:t>*make comparisons between objects relating to </a:t>
            </a:r>
            <a:r>
              <a:rPr lang="en-GB" sz="1400" u="sng" dirty="0"/>
              <a:t>weight</a:t>
            </a:r>
            <a:endParaRPr lang="en-GB" sz="1400" dirty="0"/>
          </a:p>
        </p:txBody>
      </p:sp>
      <p:sp>
        <p:nvSpPr>
          <p:cNvPr id="14" name="TextBox 13"/>
          <p:cNvSpPr txBox="1"/>
          <p:nvPr/>
        </p:nvSpPr>
        <p:spPr>
          <a:xfrm>
            <a:off x="4179469" y="2739601"/>
            <a:ext cx="3867491" cy="36779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Understanding the World</a:t>
            </a:r>
          </a:p>
          <a:p>
            <a:r>
              <a:rPr lang="en-US" sz="1400" b="1" dirty="0">
                <a:solidFill>
                  <a:schemeClr val="tx1"/>
                </a:solidFill>
              </a:rPr>
              <a:t>We will: </a:t>
            </a:r>
            <a:endParaRPr lang="en-GB" sz="1400" dirty="0"/>
          </a:p>
          <a:p>
            <a:pPr lvl="0"/>
            <a:r>
              <a:rPr lang="en-GB" sz="1400" dirty="0"/>
              <a:t>*make connections between the features of their family and other families ~ we will talk about the pets we have; talk about special celebration days for our families. </a:t>
            </a:r>
          </a:p>
          <a:p>
            <a:r>
              <a:rPr lang="en-GB" sz="1400" dirty="0"/>
              <a:t>*continue to talk about what we see using new vocabulary we are learning </a:t>
            </a:r>
          </a:p>
          <a:p>
            <a:r>
              <a:rPr lang="en-GB" sz="1400" dirty="0"/>
              <a:t>*continue to develop an understanding of the need to respect and care for the natural environment and all living things ~ how we can help look after God’s world</a:t>
            </a:r>
          </a:p>
          <a:p>
            <a:r>
              <a:rPr lang="en-GB" sz="1400" dirty="0"/>
              <a:t>*learn about animals and explore what animal makes the perfect pet.</a:t>
            </a:r>
          </a:p>
          <a:p>
            <a:r>
              <a:rPr lang="en-GB" sz="1400" dirty="0"/>
              <a:t>*learn how to look after and care for a pet ~ visit from a pet and its owner</a:t>
            </a:r>
          </a:p>
          <a:p>
            <a:endParaRPr lang="en-GB" sz="900" dirty="0"/>
          </a:p>
        </p:txBody>
      </p:sp>
      <p:sp>
        <p:nvSpPr>
          <p:cNvPr id="21" name="TextBox 20"/>
          <p:cNvSpPr txBox="1"/>
          <p:nvPr/>
        </p:nvSpPr>
        <p:spPr>
          <a:xfrm>
            <a:off x="4153578" y="849175"/>
            <a:ext cx="3930961" cy="152349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Theme: Animals Big, Animals Small</a:t>
            </a:r>
          </a:p>
          <a:p>
            <a:pPr algn="ctr"/>
            <a:endParaRPr lang="en-US" sz="16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100" b="1" u="sng" dirty="0">
              <a:solidFill>
                <a:schemeClr val="tx2"/>
              </a:solidFill>
            </a:endParaRPr>
          </a:p>
          <a:p>
            <a:pPr algn="ctr"/>
            <a:endParaRPr lang="en-US" sz="100" b="1" u="sng" dirty="0">
              <a:solidFill>
                <a:schemeClr val="tx2"/>
              </a:solidFill>
            </a:endParaRPr>
          </a:p>
          <a:p>
            <a:endParaRPr lang="en-US" sz="100" b="1" u="sng" dirty="0">
              <a:solidFill>
                <a:schemeClr val="tx2"/>
              </a:solidFill>
            </a:endParaRPr>
          </a:p>
        </p:txBody>
      </p:sp>
      <p:sp>
        <p:nvSpPr>
          <p:cNvPr id="20" name="TextBox 19"/>
          <p:cNvSpPr txBox="1"/>
          <p:nvPr/>
        </p:nvSpPr>
        <p:spPr>
          <a:xfrm>
            <a:off x="170643" y="1754664"/>
            <a:ext cx="3846634" cy="216982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accent1">
                    <a:lumMod val="50000"/>
                  </a:schemeClr>
                </a:solidFill>
              </a:rPr>
              <a:t>Communication and Language </a:t>
            </a:r>
          </a:p>
          <a:p>
            <a:r>
              <a:rPr lang="en-US" sz="1400" b="1" dirty="0"/>
              <a:t>We will:</a:t>
            </a:r>
          </a:p>
          <a:p>
            <a:pPr lvl="0"/>
            <a:r>
              <a:rPr lang="en-US" sz="1400" dirty="0"/>
              <a:t>*learn new songs and rhymes and choose the ones we enjoy to sing with our friends. </a:t>
            </a:r>
          </a:p>
          <a:p>
            <a:pPr lvl="0"/>
            <a:r>
              <a:rPr lang="en-GB" sz="1400" dirty="0"/>
              <a:t>*be able to talk about familiar books, and be able to tell a long story ~ using story maps and the pictures in stories to support our retelling.</a:t>
            </a:r>
          </a:p>
          <a:p>
            <a:pPr lvl="0"/>
            <a:r>
              <a:rPr lang="en-GB" sz="1400" dirty="0"/>
              <a:t>*begin to use our words to express a point of view and to talk with our friends when we don’t agree.  </a:t>
            </a:r>
          </a:p>
          <a:p>
            <a:pPr lvl="0"/>
            <a:endParaRPr lang="en-GB" sz="900" dirty="0"/>
          </a:p>
        </p:txBody>
      </p:sp>
      <p:sp>
        <p:nvSpPr>
          <p:cNvPr id="3" name="TextBox 2"/>
          <p:cNvSpPr txBox="1"/>
          <p:nvPr/>
        </p:nvSpPr>
        <p:spPr>
          <a:xfrm>
            <a:off x="5953126" y="1192973"/>
            <a:ext cx="1974630" cy="1015663"/>
          </a:xfrm>
          <a:prstGeom prst="rect">
            <a:avLst/>
          </a:prstGeom>
          <a:noFill/>
        </p:spPr>
        <p:txBody>
          <a:bodyPr wrap="square" rtlCol="0">
            <a:spAutoFit/>
          </a:bodyPr>
          <a:lstStyle/>
          <a:p>
            <a:pPr algn="ctr"/>
            <a:r>
              <a:rPr lang="en-US" sz="1400" b="1" u="sng" dirty="0">
                <a:solidFill>
                  <a:schemeClr val="tx2"/>
                </a:solidFill>
              </a:rPr>
              <a:t>Experiences</a:t>
            </a:r>
            <a:r>
              <a:rPr lang="en-US" sz="1600" b="1" u="sng" dirty="0">
                <a:solidFill>
                  <a:schemeClr val="tx2"/>
                </a:solidFill>
              </a:rPr>
              <a:t> </a:t>
            </a:r>
          </a:p>
          <a:p>
            <a:r>
              <a:rPr lang="en-GB" sz="1100" dirty="0"/>
              <a:t>*Continue to observe caterpillars and sunflower seed development </a:t>
            </a:r>
          </a:p>
          <a:p>
            <a:r>
              <a:rPr lang="en-GB" sz="1100" dirty="0"/>
              <a:t>*Visit from a </a:t>
            </a:r>
            <a:r>
              <a:rPr lang="en-GB" sz="1100" dirty="0" smtClean="0"/>
              <a:t>pet/Vet</a:t>
            </a:r>
            <a:endParaRPr lang="en-GB" sz="1100" dirty="0"/>
          </a:p>
        </p:txBody>
      </p:sp>
      <p:sp>
        <p:nvSpPr>
          <p:cNvPr id="5" name="TextBox 4"/>
          <p:cNvSpPr txBox="1"/>
          <p:nvPr/>
        </p:nvSpPr>
        <p:spPr>
          <a:xfrm>
            <a:off x="4386065" y="1227858"/>
            <a:ext cx="1961033" cy="815608"/>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pPr lvl="0"/>
            <a:r>
              <a:rPr lang="en-GB" sz="1100" dirty="0"/>
              <a:t>*Dear Zoo </a:t>
            </a:r>
          </a:p>
          <a:p>
            <a:pPr lvl="0"/>
            <a:r>
              <a:rPr lang="en-GB" sz="1100" dirty="0"/>
              <a:t>*Pets (non fiction)</a:t>
            </a:r>
          </a:p>
          <a:p>
            <a:pPr lvl="0"/>
            <a:r>
              <a:rPr lang="en-GB" sz="1100" dirty="0"/>
              <a:t>*Vets (non fiction) </a:t>
            </a:r>
          </a:p>
        </p:txBody>
      </p:sp>
      <p:sp>
        <p:nvSpPr>
          <p:cNvPr id="26" name="TextBox 25"/>
          <p:cNvSpPr txBox="1"/>
          <p:nvPr/>
        </p:nvSpPr>
        <p:spPr>
          <a:xfrm>
            <a:off x="1224073" y="285031"/>
            <a:ext cx="2772722" cy="123110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Religious </a:t>
            </a:r>
            <a:r>
              <a:rPr lang="en-US" sz="1400" b="1" u="sng" dirty="0" smtClean="0">
                <a:solidFill>
                  <a:schemeClr val="tx2"/>
                </a:solidFill>
              </a:rPr>
              <a:t>Education</a:t>
            </a:r>
          </a:p>
          <a:p>
            <a:r>
              <a:rPr lang="en-US" sz="1200" b="1" dirty="0">
                <a:solidFill>
                  <a:schemeClr val="accent4">
                    <a:lumMod val="75000"/>
                  </a:schemeClr>
                </a:solidFill>
              </a:rPr>
              <a:t>Branch </a:t>
            </a:r>
            <a:r>
              <a:rPr lang="en-US" sz="1200" b="1" dirty="0" smtClean="0">
                <a:solidFill>
                  <a:schemeClr val="accent4">
                    <a:lumMod val="75000"/>
                  </a:schemeClr>
                </a:solidFill>
              </a:rPr>
              <a:t>5: To </a:t>
            </a:r>
            <a:r>
              <a:rPr lang="en-US" sz="1200" b="1" dirty="0">
                <a:solidFill>
                  <a:schemeClr val="accent4">
                    <a:lumMod val="75000"/>
                  </a:schemeClr>
                </a:solidFill>
              </a:rPr>
              <a:t>the ends </a:t>
            </a:r>
            <a:r>
              <a:rPr lang="en-US" sz="1200" b="1" dirty="0" smtClean="0">
                <a:solidFill>
                  <a:schemeClr val="accent4">
                    <a:lumMod val="75000"/>
                  </a:schemeClr>
                </a:solidFill>
              </a:rPr>
              <a:t>of the earth</a:t>
            </a:r>
          </a:p>
          <a:p>
            <a:r>
              <a:rPr lang="en-US" sz="1200" dirty="0" smtClean="0"/>
              <a:t>We will learn about when Jesus </a:t>
            </a:r>
            <a:r>
              <a:rPr lang="en-US" sz="1200" dirty="0"/>
              <a:t>goes back to his </a:t>
            </a:r>
            <a:r>
              <a:rPr lang="en-US" sz="1200" dirty="0" smtClean="0"/>
              <a:t>Father; Pentecost </a:t>
            </a:r>
            <a:r>
              <a:rPr lang="en-US" sz="1200" dirty="0"/>
              <a:t>– the Holy Spirit &amp; Jesus’s Good </a:t>
            </a:r>
            <a:r>
              <a:rPr lang="en-US" sz="1200" dirty="0" smtClean="0"/>
              <a:t>News; The </a:t>
            </a:r>
            <a:r>
              <a:rPr lang="en-US" sz="1200" dirty="0"/>
              <a:t>early Christian </a:t>
            </a:r>
            <a:r>
              <a:rPr lang="en-US" sz="1200" dirty="0" smtClean="0"/>
              <a:t>community and The </a:t>
            </a:r>
            <a:r>
              <a:rPr lang="en-US" sz="1200" dirty="0"/>
              <a:t>Parish </a:t>
            </a:r>
            <a:r>
              <a:rPr lang="en-US" sz="1200" dirty="0" smtClean="0"/>
              <a:t>church</a:t>
            </a:r>
            <a:endParaRPr lang="en-GB" sz="1200" dirty="0"/>
          </a:p>
        </p:txBody>
      </p:sp>
    </p:spTree>
    <p:extLst>
      <p:ext uri="{BB962C8B-B14F-4D97-AF65-F5344CB8AC3E}">
        <p14:creationId xmlns:p14="http://schemas.microsoft.com/office/powerpoint/2010/main" val="37237418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25108" y="247076"/>
            <a:ext cx="3900418" cy="61247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400" b="1" u="sng" dirty="0" smtClean="0">
                <a:solidFill>
                  <a:schemeClr val="accent1">
                    <a:lumMod val="50000"/>
                  </a:schemeClr>
                </a:solidFill>
              </a:rPr>
              <a:t>SRE</a:t>
            </a:r>
          </a:p>
          <a:p>
            <a:r>
              <a:rPr lang="en-GB" sz="1400" u="sng" dirty="0"/>
              <a:t>Home</a:t>
            </a:r>
            <a:endParaRPr lang="en-GB" sz="1400" dirty="0"/>
          </a:p>
          <a:p>
            <a:r>
              <a:rPr lang="en-GB" sz="1400" dirty="0"/>
              <a:t>*To understand that all people deserve shelter.</a:t>
            </a:r>
          </a:p>
          <a:p>
            <a:r>
              <a:rPr lang="en-GB" sz="1400" dirty="0"/>
              <a:t>*To understand that home around the world look different.</a:t>
            </a:r>
          </a:p>
          <a:p>
            <a:r>
              <a:rPr lang="en-GB" sz="1400" dirty="0"/>
              <a:t>*To name similarities and difference among homes around the world. </a:t>
            </a:r>
          </a:p>
          <a:p>
            <a:r>
              <a:rPr lang="en-GB" sz="1400" u="sng" dirty="0"/>
              <a:t>A Time To Be Noisy</a:t>
            </a:r>
            <a:endParaRPr lang="en-GB" sz="1400" dirty="0"/>
          </a:p>
          <a:p>
            <a:r>
              <a:rPr lang="en-GB" sz="1400" dirty="0"/>
              <a:t>*Recognise feelings of excitement and frustration.</a:t>
            </a:r>
          </a:p>
          <a:p>
            <a:r>
              <a:rPr lang="en-GB" sz="1400" dirty="0"/>
              <a:t>*To identify strategies to help regulate emotions.</a:t>
            </a:r>
          </a:p>
          <a:p>
            <a:r>
              <a:rPr lang="en-GB" sz="1400" dirty="0"/>
              <a:t>*To understand that all emotions and feelings are okay</a:t>
            </a:r>
            <a:r>
              <a:rPr lang="en-GB" sz="1400" dirty="0" smtClean="0"/>
              <a:t>.</a:t>
            </a:r>
            <a:endParaRPr lang="en-GB" sz="1400" dirty="0"/>
          </a:p>
          <a:p>
            <a:r>
              <a:rPr lang="en-GB" sz="1400" u="sng" dirty="0"/>
              <a:t>I Love My Planet</a:t>
            </a:r>
            <a:endParaRPr lang="en-GB" sz="1400" dirty="0"/>
          </a:p>
          <a:p>
            <a:r>
              <a:rPr lang="en-GB" sz="1400" dirty="0"/>
              <a:t>*To demonstrate a sense of responsibility for Earth.</a:t>
            </a:r>
          </a:p>
          <a:p>
            <a:r>
              <a:rPr lang="en-GB" sz="1400" dirty="0"/>
              <a:t>*To understand the importance of saving our natural resources.</a:t>
            </a:r>
          </a:p>
          <a:p>
            <a:r>
              <a:rPr lang="en-GB" sz="1400" dirty="0"/>
              <a:t>*To understand the interconnectedness of living creatures</a:t>
            </a:r>
            <a:r>
              <a:rPr lang="en-GB" sz="1400" dirty="0" smtClean="0"/>
              <a:t>.</a:t>
            </a:r>
            <a:endParaRPr lang="en-GB" sz="1400" dirty="0"/>
          </a:p>
          <a:p>
            <a:r>
              <a:rPr lang="en-GB" sz="1400" u="sng" dirty="0"/>
              <a:t>Anjali’s Kite</a:t>
            </a:r>
            <a:endParaRPr lang="en-GB" sz="1400" dirty="0"/>
          </a:p>
          <a:p>
            <a:r>
              <a:rPr lang="en-GB" sz="1400" dirty="0"/>
              <a:t>*To understand the importance of kindness and sharing.</a:t>
            </a:r>
          </a:p>
          <a:p>
            <a:r>
              <a:rPr lang="en-GB" sz="1400" dirty="0"/>
              <a:t>*To take the perspectives of others and work collaboratively. </a:t>
            </a:r>
          </a:p>
          <a:p>
            <a:r>
              <a:rPr lang="en-GB" sz="1400" u="sng" dirty="0"/>
              <a:t>Healthy Minds E</a:t>
            </a:r>
            <a:endParaRPr lang="en-GB" sz="1400" dirty="0"/>
          </a:p>
          <a:p>
            <a:r>
              <a:rPr lang="en-GB" sz="1400" dirty="0"/>
              <a:t>*To say one way they are the same and different from others.</a:t>
            </a:r>
          </a:p>
          <a:p>
            <a:r>
              <a:rPr lang="en-GB" sz="1400" dirty="0"/>
              <a:t>*To name one thing that everyone wants – peace</a:t>
            </a:r>
            <a:r>
              <a:rPr lang="en-GB" sz="1400" dirty="0" smtClean="0"/>
              <a:t>.</a:t>
            </a:r>
            <a:r>
              <a:rPr lang="en-GB" sz="1400" b="1" u="sng" dirty="0" smtClean="0">
                <a:solidFill>
                  <a:schemeClr val="accent1">
                    <a:lumMod val="50000"/>
                  </a:schemeClr>
                </a:solidFill>
              </a:rPr>
              <a:t> </a:t>
            </a:r>
            <a:endParaRPr lang="en-GB" sz="1400" b="1" u="sng" dirty="0">
              <a:solidFill>
                <a:schemeClr val="accent1">
                  <a:lumMod val="50000"/>
                </a:schemeClr>
              </a:solidFill>
            </a:endParaRPr>
          </a:p>
        </p:txBody>
      </p:sp>
      <p:sp>
        <p:nvSpPr>
          <p:cNvPr id="5" name="TextBox 4"/>
          <p:cNvSpPr txBox="1"/>
          <p:nvPr/>
        </p:nvSpPr>
        <p:spPr>
          <a:xfrm>
            <a:off x="3981200" y="1130061"/>
            <a:ext cx="3846953" cy="203132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Personal, Social and Emotional </a:t>
            </a:r>
          </a:p>
          <a:p>
            <a:pPr algn="just"/>
            <a:r>
              <a:rPr lang="en-US" sz="1400" b="1" dirty="0"/>
              <a:t>We will:</a:t>
            </a:r>
          </a:p>
          <a:p>
            <a:pPr lvl="0"/>
            <a:r>
              <a:rPr lang="en-GB" sz="1400" dirty="0">
                <a:solidFill>
                  <a:schemeClr val="tx1"/>
                </a:solidFill>
              </a:rPr>
              <a:t>*use talk with others to solve conflicts and think about how we can find solutions to conflicts and rivalries.  </a:t>
            </a:r>
          </a:p>
          <a:p>
            <a:pPr lvl="0"/>
            <a:r>
              <a:rPr lang="en-GB" sz="1400" dirty="0">
                <a:solidFill>
                  <a:schemeClr val="tx1"/>
                </a:solidFill>
              </a:rPr>
              <a:t>*continue to be increasingly independent in meeting our own care needs. </a:t>
            </a:r>
          </a:p>
          <a:p>
            <a:r>
              <a:rPr lang="en-GB" sz="1400" dirty="0">
                <a:solidFill>
                  <a:schemeClr val="tx1"/>
                </a:solidFill>
              </a:rPr>
              <a:t>*learn about how to make healthy choices about food, drink, activity and tooth brushing.</a:t>
            </a:r>
            <a:endParaRPr lang="en-US" sz="1400" b="1" dirty="0">
              <a:solidFill>
                <a:schemeClr val="tx1"/>
              </a:solidFill>
            </a:endParaRPr>
          </a:p>
        </p:txBody>
      </p:sp>
      <p:sp>
        <p:nvSpPr>
          <p:cNvPr id="6" name="TextBox 5"/>
          <p:cNvSpPr txBox="1"/>
          <p:nvPr/>
        </p:nvSpPr>
        <p:spPr>
          <a:xfrm>
            <a:off x="193317" y="1025055"/>
            <a:ext cx="3681566" cy="48320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Physical Development</a:t>
            </a:r>
          </a:p>
          <a:p>
            <a:r>
              <a:rPr lang="en-GB" sz="1400" b="1" dirty="0"/>
              <a:t>We will:</a:t>
            </a:r>
          </a:p>
          <a:p>
            <a:r>
              <a:rPr lang="en-GB" sz="1400" b="1" dirty="0"/>
              <a:t>*</a:t>
            </a:r>
            <a:r>
              <a:rPr lang="en-GB" sz="1400" dirty="0"/>
              <a:t>continue to develop our movement skills ~ galloping and ruining and negotiating space safely. </a:t>
            </a:r>
          </a:p>
          <a:p>
            <a:r>
              <a:rPr lang="en-GB" sz="1400" dirty="0"/>
              <a:t>*we will continue to develop our throwing and catching skills with bean bags. </a:t>
            </a:r>
          </a:p>
          <a:p>
            <a:r>
              <a:rPr lang="en-GB" sz="1400" dirty="0"/>
              <a:t>*become more confident to move up, down and around climbing apparatus. </a:t>
            </a:r>
          </a:p>
          <a:p>
            <a:r>
              <a:rPr lang="en-GB" sz="1400" dirty="0"/>
              <a:t>* Begin to use and remember sequences and patterns of movements which are related to music and rhythm ~ through outdoor ring games, wiggle me into a squiggle and movement rhymes. </a:t>
            </a:r>
          </a:p>
          <a:p>
            <a:pPr lvl="0"/>
            <a:r>
              <a:rPr lang="en-GB" sz="1400" dirty="0"/>
              <a:t>*continue to develop our scissor skills. </a:t>
            </a:r>
          </a:p>
          <a:p>
            <a:pPr lvl="0"/>
            <a:r>
              <a:rPr lang="en-GB" sz="1400" dirty="0"/>
              <a:t>*continue to work on using a comfortable grip with good control when holding pens and pencils</a:t>
            </a:r>
          </a:p>
          <a:p>
            <a:pPr lvl="0"/>
            <a:r>
              <a:rPr lang="en-GB" sz="1400" dirty="0"/>
              <a:t>*able to put on and take off own coat (zip up) and shoe/wellington boots.  </a:t>
            </a:r>
          </a:p>
          <a:p>
            <a:pPr lvl="0"/>
            <a:r>
              <a:rPr lang="en-GB" sz="1400" dirty="0"/>
              <a:t>*become more independent in meeting our own care needs.</a:t>
            </a:r>
          </a:p>
        </p:txBody>
      </p:sp>
      <p:sp>
        <p:nvSpPr>
          <p:cNvPr id="7" name="TextBox 6"/>
          <p:cNvSpPr txBox="1"/>
          <p:nvPr/>
        </p:nvSpPr>
        <p:spPr>
          <a:xfrm>
            <a:off x="3874882" y="247076"/>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Summer Term </a:t>
            </a:r>
            <a:r>
              <a:rPr lang="en-US" b="1" dirty="0">
                <a:solidFill>
                  <a:schemeClr val="accent1">
                    <a:lumMod val="50000"/>
                  </a:schemeClr>
                </a:solidFill>
              </a:rPr>
              <a:t>1</a:t>
            </a:r>
            <a:endParaRPr lang="en-US" b="1" dirty="0" smtClean="0">
              <a:solidFill>
                <a:schemeClr val="accent1">
                  <a:lumMod val="50000"/>
                </a:schemeClr>
              </a:solidFill>
            </a:endParaRPr>
          </a:p>
          <a:p>
            <a:pPr algn="ctr"/>
            <a:r>
              <a:rPr lang="en-US" b="1" dirty="0" smtClean="0">
                <a:solidFill>
                  <a:schemeClr val="accent1">
                    <a:lumMod val="50000"/>
                  </a:schemeClr>
                </a:solidFill>
              </a:rPr>
              <a:t>Curriculum Information continued </a:t>
            </a:r>
            <a:endParaRPr lang="en-GB" b="1" dirty="0"/>
          </a:p>
        </p:txBody>
      </p:sp>
      <p:sp>
        <p:nvSpPr>
          <p:cNvPr id="9" name="TextBox 8"/>
          <p:cNvSpPr txBox="1"/>
          <p:nvPr/>
        </p:nvSpPr>
        <p:spPr>
          <a:xfrm>
            <a:off x="3981200" y="3309453"/>
            <a:ext cx="3839191" cy="318388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tx2"/>
                </a:solidFill>
              </a:rPr>
              <a:t>Expressive Arts and Design</a:t>
            </a:r>
          </a:p>
          <a:p>
            <a:r>
              <a:rPr lang="en-GB" sz="1400" b="1" dirty="0"/>
              <a:t>We will be learning: </a:t>
            </a:r>
          </a:p>
          <a:p>
            <a:r>
              <a:rPr lang="en-GB" sz="1400" b="1" dirty="0"/>
              <a:t>*</a:t>
            </a:r>
            <a:r>
              <a:rPr lang="en-GB" sz="1400" dirty="0"/>
              <a:t>to draw with increasing complexity and detail, including details to draw our pets/favourite animals. We will use step by step pictorial instructions to support our drawing.  </a:t>
            </a:r>
          </a:p>
          <a:p>
            <a:r>
              <a:rPr lang="en-GB" sz="1400" dirty="0"/>
              <a:t>*to use drawing to represent ideas like movement or loud noises ~ representing loud and quiet animal sounds, fast and slow animal movements. </a:t>
            </a:r>
          </a:p>
          <a:p>
            <a:pPr lvl="0">
              <a:lnSpc>
                <a:spcPct val="107000"/>
              </a:lnSpc>
              <a:spcAft>
                <a:spcPts val="0"/>
              </a:spcAft>
            </a:pPr>
            <a:r>
              <a:rPr lang="en-GB" sz="1400" dirty="0"/>
              <a:t>*how to use blocks and other construction kits to create a play area for zoo animals </a:t>
            </a:r>
          </a:p>
          <a:p>
            <a:pPr lvl="0">
              <a:lnSpc>
                <a:spcPct val="107000"/>
              </a:lnSpc>
              <a:spcAft>
                <a:spcPts val="0"/>
              </a:spcAft>
            </a:pPr>
            <a:r>
              <a:rPr lang="en-GB" sz="1400" dirty="0"/>
              <a:t>*to use movement and drawing to express our thoughts and feelings when listening to different genres of music.  </a:t>
            </a:r>
          </a:p>
        </p:txBody>
      </p:sp>
    </p:spTree>
    <p:extLst>
      <p:ext uri="{BB962C8B-B14F-4D97-AF65-F5344CB8AC3E}">
        <p14:creationId xmlns:p14="http://schemas.microsoft.com/office/powerpoint/2010/main" val="3659095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153578" y="107608"/>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Summer Term 2</a:t>
            </a:r>
          </a:p>
          <a:p>
            <a:pPr algn="ctr"/>
            <a:r>
              <a:rPr lang="en-US" b="1" dirty="0" smtClean="0">
                <a:solidFill>
                  <a:schemeClr val="accent1">
                    <a:lumMod val="50000"/>
                  </a:schemeClr>
                </a:solidFill>
              </a:rPr>
              <a:t>Curriculum Information</a:t>
            </a:r>
            <a:endParaRPr lang="en-GB" b="1" dirty="0"/>
          </a:p>
        </p:txBody>
      </p:sp>
      <p:pic>
        <p:nvPicPr>
          <p:cNvPr id="6" name="Picture 5"/>
          <p:cNvPicPr>
            <a:picLocks noChangeAspect="1"/>
          </p:cNvPicPr>
          <p:nvPr/>
        </p:nvPicPr>
        <p:blipFill>
          <a:blip r:embed="rId3"/>
          <a:stretch>
            <a:fillRect/>
          </a:stretch>
        </p:blipFill>
        <p:spPr>
          <a:xfrm>
            <a:off x="87860" y="185273"/>
            <a:ext cx="986434" cy="995087"/>
          </a:xfrm>
          <a:prstGeom prst="rect">
            <a:avLst/>
          </a:prstGeom>
        </p:spPr>
      </p:pic>
      <p:sp>
        <p:nvSpPr>
          <p:cNvPr id="8" name="TextBox 7"/>
          <p:cNvSpPr txBox="1"/>
          <p:nvPr/>
        </p:nvSpPr>
        <p:spPr>
          <a:xfrm>
            <a:off x="201436" y="3984757"/>
            <a:ext cx="3846634" cy="2708434"/>
          </a:xfrm>
          <a:prstGeom prst="rect">
            <a:avLst/>
          </a:prstGeom>
          <a:solidFill>
            <a:schemeClr val="bg1"/>
          </a:solidFill>
          <a:ln>
            <a:solidFill>
              <a:srgbClr val="00B0F0"/>
            </a:solidFill>
          </a:ln>
        </p:spPr>
        <p:txBody>
          <a:bodyPr wrap="square" rtlCol="0">
            <a:spAutoFit/>
          </a:bodyPr>
          <a:lstStyle/>
          <a:p>
            <a:pPr algn="ctr"/>
            <a:r>
              <a:rPr lang="en-US" sz="1400" b="1" u="sng" dirty="0" smtClean="0">
                <a:solidFill>
                  <a:schemeClr val="accent1">
                    <a:lumMod val="50000"/>
                  </a:schemeClr>
                </a:solidFill>
              </a:rPr>
              <a:t>Phonics</a:t>
            </a:r>
          </a:p>
          <a:p>
            <a:r>
              <a:rPr lang="en-US" sz="1200" b="1" dirty="0" smtClean="0"/>
              <a:t>We will:</a:t>
            </a:r>
          </a:p>
          <a:p>
            <a:r>
              <a:rPr lang="en-US" sz="1200" dirty="0" smtClean="0"/>
              <a:t>*</a:t>
            </a:r>
            <a:r>
              <a:rPr lang="en-US" sz="1200" dirty="0"/>
              <a:t>continue </a:t>
            </a:r>
            <a:r>
              <a:rPr lang="en-US" sz="1200" dirty="0" smtClean="0"/>
              <a:t>to </a:t>
            </a:r>
            <a:r>
              <a:rPr lang="en-GB" sz="1200" dirty="0" smtClean="0"/>
              <a:t>recite rhymes and songs, </a:t>
            </a:r>
            <a:r>
              <a:rPr lang="en-GB" sz="1200" dirty="0"/>
              <a:t>using actions to help </a:t>
            </a:r>
            <a:r>
              <a:rPr lang="en-GB" sz="1200" dirty="0" smtClean="0"/>
              <a:t>support recall</a:t>
            </a:r>
            <a:endParaRPr lang="en-GB" sz="1200" dirty="0"/>
          </a:p>
          <a:p>
            <a:pPr lvl="0"/>
            <a:r>
              <a:rPr lang="en-GB" sz="1200" dirty="0" smtClean="0"/>
              <a:t>*consolidate our knowledge of the phonemes taught so far </a:t>
            </a:r>
          </a:p>
          <a:p>
            <a:pPr lvl="0"/>
            <a:r>
              <a:rPr lang="en-GB" sz="1200" dirty="0" smtClean="0"/>
              <a:t>*learn to identity the initial sounds of words and objects: </a:t>
            </a:r>
            <a:r>
              <a:rPr lang="en-GB" sz="1200" i="1" dirty="0" smtClean="0"/>
              <a:t>qu, sh, ch </a:t>
            </a:r>
            <a:r>
              <a:rPr lang="en-GB" sz="1200" dirty="0" smtClean="0"/>
              <a:t>and</a:t>
            </a:r>
            <a:r>
              <a:rPr lang="en-GB" sz="1200" i="1" dirty="0" smtClean="0"/>
              <a:t> th</a:t>
            </a:r>
          </a:p>
          <a:p>
            <a:pPr lvl="0"/>
            <a:r>
              <a:rPr lang="en-GB" sz="1200" dirty="0" smtClean="0"/>
              <a:t>*learn to identify the final sounds of words and objects </a:t>
            </a:r>
            <a:r>
              <a:rPr lang="en-GB" sz="1200" i="1" dirty="0" smtClean="0"/>
              <a:t>ck, ng </a:t>
            </a:r>
            <a:r>
              <a:rPr lang="en-GB" sz="1200" dirty="0" smtClean="0"/>
              <a:t>and </a:t>
            </a:r>
            <a:r>
              <a:rPr lang="en-GB" sz="1200" i="1" dirty="0" smtClean="0"/>
              <a:t>nk.  </a:t>
            </a:r>
          </a:p>
          <a:p>
            <a:pPr lvl="0"/>
            <a:r>
              <a:rPr lang="en-GB" sz="1200" dirty="0" smtClean="0"/>
              <a:t>*continue to practise blending </a:t>
            </a:r>
            <a:r>
              <a:rPr lang="en-GB" sz="1200" dirty="0"/>
              <a:t>a wider range of CVC words using oral </a:t>
            </a:r>
            <a:r>
              <a:rPr lang="en-GB" sz="1200" dirty="0" smtClean="0"/>
              <a:t>blending</a:t>
            </a:r>
            <a:endParaRPr lang="pt-BR" sz="1200" dirty="0" smtClean="0"/>
          </a:p>
          <a:p>
            <a:r>
              <a:rPr lang="en-GB" sz="1200" dirty="0" smtClean="0"/>
              <a:t>*continue to develop an awareness of rhyme by through playing rhyming games</a:t>
            </a:r>
          </a:p>
          <a:p>
            <a:r>
              <a:rPr lang="en-GB" sz="1200" dirty="0" smtClean="0"/>
              <a:t>*continue to clap out the syllables of words</a:t>
            </a:r>
            <a:endParaRPr lang="en-GB" sz="1200" dirty="0"/>
          </a:p>
        </p:txBody>
      </p:sp>
      <p:sp>
        <p:nvSpPr>
          <p:cNvPr id="9" name="TextBox 8"/>
          <p:cNvSpPr txBox="1"/>
          <p:nvPr/>
        </p:nvSpPr>
        <p:spPr>
          <a:xfrm>
            <a:off x="4236844" y="2959403"/>
            <a:ext cx="3846588" cy="310854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accent1">
                    <a:lumMod val="50000"/>
                  </a:schemeClr>
                </a:solidFill>
              </a:rPr>
              <a:t>Literacy</a:t>
            </a:r>
          </a:p>
          <a:p>
            <a:r>
              <a:rPr lang="en-GB" sz="1400" b="1" dirty="0" smtClean="0"/>
              <a:t>We will:</a:t>
            </a:r>
          </a:p>
          <a:p>
            <a:pPr lvl="0"/>
            <a:r>
              <a:rPr lang="en-GB" sz="1400" dirty="0" smtClean="0"/>
              <a:t>*continue to engage </a:t>
            </a:r>
            <a:r>
              <a:rPr lang="en-GB" sz="1400" dirty="0"/>
              <a:t>in extended conversations about </a:t>
            </a:r>
            <a:r>
              <a:rPr lang="en-GB" sz="1400" dirty="0" smtClean="0"/>
              <a:t>stories, </a:t>
            </a:r>
            <a:r>
              <a:rPr lang="en-GB" sz="1400" dirty="0"/>
              <a:t>and </a:t>
            </a:r>
            <a:r>
              <a:rPr lang="en-GB" sz="1400" dirty="0" smtClean="0"/>
              <a:t>use the new vocabulary we have learned in these conversations</a:t>
            </a:r>
            <a:endParaRPr lang="en-GB" sz="1400" dirty="0"/>
          </a:p>
          <a:p>
            <a:pPr lvl="0"/>
            <a:r>
              <a:rPr lang="en-GB" sz="1400" dirty="0" smtClean="0"/>
              <a:t>*learn that </a:t>
            </a:r>
            <a:r>
              <a:rPr lang="en-GB" sz="1400" dirty="0"/>
              <a:t>print can have different </a:t>
            </a:r>
            <a:r>
              <a:rPr lang="en-GB" sz="1400" dirty="0" smtClean="0"/>
              <a:t>purposes</a:t>
            </a:r>
            <a:endParaRPr lang="en-GB" sz="1400" dirty="0"/>
          </a:p>
          <a:p>
            <a:pPr lvl="0"/>
            <a:r>
              <a:rPr lang="en-GB" sz="1400" dirty="0" smtClean="0"/>
              <a:t>*consolidate the names </a:t>
            </a:r>
            <a:r>
              <a:rPr lang="en-GB" sz="1400" dirty="0"/>
              <a:t>of different parts of a book ~ front cover, title, back </a:t>
            </a:r>
            <a:r>
              <a:rPr lang="en-GB" sz="1400" dirty="0" smtClean="0"/>
              <a:t>cover and blurb</a:t>
            </a:r>
          </a:p>
          <a:p>
            <a:pPr lvl="0"/>
            <a:r>
              <a:rPr lang="en-GB" sz="1400" dirty="0" smtClean="0"/>
              <a:t>*consolidate that </a:t>
            </a:r>
            <a:r>
              <a:rPr lang="en-GB" sz="1400" dirty="0"/>
              <a:t>we read English text from left to right and from top to </a:t>
            </a:r>
            <a:r>
              <a:rPr lang="en-GB" sz="1400" dirty="0" smtClean="0"/>
              <a:t>bottom</a:t>
            </a:r>
            <a:endParaRPr lang="en-GB" sz="1400" dirty="0"/>
          </a:p>
          <a:p>
            <a:pPr lvl="0"/>
            <a:r>
              <a:rPr lang="en-GB" sz="1400" dirty="0" smtClean="0"/>
              <a:t>*use </a:t>
            </a:r>
            <a:r>
              <a:rPr lang="en-GB" sz="1400" dirty="0"/>
              <a:t>some of </a:t>
            </a:r>
            <a:r>
              <a:rPr lang="en-GB" sz="1400" dirty="0" smtClean="0"/>
              <a:t>our </a:t>
            </a:r>
            <a:r>
              <a:rPr lang="en-GB" sz="1400" dirty="0"/>
              <a:t>print and letter knowledge in </a:t>
            </a:r>
            <a:r>
              <a:rPr lang="en-GB" sz="1400" dirty="0" smtClean="0"/>
              <a:t>early writing</a:t>
            </a:r>
            <a:r>
              <a:rPr lang="en-GB" sz="1400" dirty="0"/>
              <a:t> </a:t>
            </a:r>
            <a:r>
              <a:rPr lang="en-GB" sz="1400" dirty="0" smtClean="0"/>
              <a:t>and begin write initial sounds of words</a:t>
            </a:r>
            <a:endParaRPr lang="en-GB" sz="1400" dirty="0"/>
          </a:p>
          <a:p>
            <a:r>
              <a:rPr lang="en-GB" sz="1400" dirty="0" smtClean="0"/>
              <a:t>*write </a:t>
            </a:r>
            <a:r>
              <a:rPr lang="en-GB" sz="1400" dirty="0"/>
              <a:t>some letters accurately (in their name) </a:t>
            </a:r>
          </a:p>
        </p:txBody>
      </p:sp>
      <p:sp>
        <p:nvSpPr>
          <p:cNvPr id="13" name="TextBox 12"/>
          <p:cNvSpPr txBox="1"/>
          <p:nvPr/>
        </p:nvSpPr>
        <p:spPr>
          <a:xfrm>
            <a:off x="8252368" y="185273"/>
            <a:ext cx="3833615" cy="4185761"/>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a:solidFill>
                  <a:schemeClr val="accent1">
                    <a:lumMod val="50000"/>
                  </a:schemeClr>
                </a:solidFill>
              </a:rPr>
              <a:t>M</a:t>
            </a:r>
            <a:r>
              <a:rPr lang="en-US" sz="1400" b="1" u="sng" dirty="0" smtClean="0">
                <a:solidFill>
                  <a:schemeClr val="accent1">
                    <a:lumMod val="50000"/>
                  </a:schemeClr>
                </a:solidFill>
              </a:rPr>
              <a:t>aths</a:t>
            </a:r>
          </a:p>
          <a:p>
            <a:r>
              <a:rPr lang="en-US" sz="1400" b="1" dirty="0" smtClean="0">
                <a:solidFill>
                  <a:schemeClr val="tx1"/>
                </a:solidFill>
              </a:rPr>
              <a:t>We will:</a:t>
            </a:r>
          </a:p>
          <a:p>
            <a:pPr lvl="0"/>
            <a:r>
              <a:rPr lang="en-GB" sz="1400" dirty="0" smtClean="0"/>
              <a:t>*</a:t>
            </a:r>
            <a:r>
              <a:rPr lang="en-GB" sz="1400" dirty="0"/>
              <a:t>c</a:t>
            </a:r>
            <a:r>
              <a:rPr lang="en-GB" sz="1400" dirty="0" smtClean="0"/>
              <a:t>onsolidate </a:t>
            </a:r>
            <a:r>
              <a:rPr lang="en-GB" sz="1400" dirty="0"/>
              <a:t>understanding that the last number reached when counting a small set of objects tells you how many there are in total (‘cardinal principle’). </a:t>
            </a:r>
          </a:p>
          <a:p>
            <a:pPr lvl="0"/>
            <a:r>
              <a:rPr lang="en-GB" sz="1400" dirty="0" smtClean="0"/>
              <a:t>*compare numbers ~ use </a:t>
            </a:r>
            <a:r>
              <a:rPr lang="en-GB" sz="1400" dirty="0"/>
              <a:t>vocabulary: ‘more than’, ‘less than’, ‘fewer’, ‘the same as’, ‘equal </a:t>
            </a:r>
            <a:r>
              <a:rPr lang="en-GB" sz="1400" dirty="0" smtClean="0"/>
              <a:t>to’ and encourage </a:t>
            </a:r>
            <a:r>
              <a:rPr lang="en-GB" sz="1400" dirty="0"/>
              <a:t>children to use these words</a:t>
            </a:r>
            <a:r>
              <a:rPr lang="en-GB" sz="1400" dirty="0" smtClean="0"/>
              <a:t>.</a:t>
            </a:r>
            <a:endParaRPr lang="en-GB" sz="1400" dirty="0"/>
          </a:p>
          <a:p>
            <a:pPr lvl="0"/>
            <a:r>
              <a:rPr lang="en-GB" sz="1400" dirty="0" smtClean="0"/>
              <a:t>*solve </a:t>
            </a:r>
            <a:r>
              <a:rPr lang="en-GB" sz="1400" dirty="0"/>
              <a:t>real world mathematical problems with numbers up to 5</a:t>
            </a:r>
            <a:r>
              <a:rPr lang="en-GB" sz="1400" dirty="0" smtClean="0"/>
              <a:t>.</a:t>
            </a:r>
          </a:p>
          <a:p>
            <a:pPr lvl="0"/>
            <a:r>
              <a:rPr lang="en-GB" sz="1400" dirty="0" smtClean="0"/>
              <a:t>*introduce </a:t>
            </a:r>
            <a:r>
              <a:rPr lang="en-GB" sz="1400" dirty="0"/>
              <a:t>3D </a:t>
            </a:r>
            <a:r>
              <a:rPr lang="en-GB" sz="1400" dirty="0" smtClean="0"/>
              <a:t>shapes using </a:t>
            </a:r>
            <a:r>
              <a:rPr lang="en-GB" sz="1400" dirty="0"/>
              <a:t>informal and mathematical language. </a:t>
            </a:r>
          </a:p>
          <a:p>
            <a:pPr lvl="0"/>
            <a:r>
              <a:rPr lang="en-GB" sz="1400" dirty="0" smtClean="0"/>
              <a:t>*consolidating and responding to positional words</a:t>
            </a:r>
            <a:endParaRPr lang="en-GB" sz="1400" dirty="0"/>
          </a:p>
          <a:p>
            <a:pPr lvl="0"/>
            <a:r>
              <a:rPr lang="en-GB" sz="1400" dirty="0" smtClean="0"/>
              <a:t>*describe </a:t>
            </a:r>
            <a:r>
              <a:rPr lang="en-GB" sz="1400" dirty="0"/>
              <a:t>a familiar </a:t>
            </a:r>
            <a:r>
              <a:rPr lang="en-GB" sz="1400" dirty="0" smtClean="0"/>
              <a:t>route</a:t>
            </a:r>
            <a:endParaRPr lang="en-GB" sz="1400" dirty="0"/>
          </a:p>
          <a:p>
            <a:pPr lvl="0"/>
            <a:r>
              <a:rPr lang="en-GB" sz="1400" dirty="0" smtClean="0"/>
              <a:t>*discuss </a:t>
            </a:r>
            <a:r>
              <a:rPr lang="en-GB" sz="1400" dirty="0"/>
              <a:t>routes and locations, using words like ‘in front of’ and ‘behind.’</a:t>
            </a:r>
          </a:p>
          <a:p>
            <a:pPr lvl="0"/>
            <a:r>
              <a:rPr lang="en-GB" sz="1400" dirty="0" smtClean="0"/>
              <a:t>*continue </a:t>
            </a:r>
            <a:r>
              <a:rPr lang="en-GB" sz="1400" dirty="0"/>
              <a:t>to describe a sequence of events, real or fictional using words such as ‘first’, then</a:t>
            </a:r>
            <a:r>
              <a:rPr lang="en-GB" sz="1400" dirty="0" smtClean="0"/>
              <a:t>…’</a:t>
            </a:r>
            <a:endParaRPr lang="en-GB" sz="1400" dirty="0"/>
          </a:p>
        </p:txBody>
      </p:sp>
      <p:sp>
        <p:nvSpPr>
          <p:cNvPr id="21" name="TextBox 20"/>
          <p:cNvSpPr txBox="1"/>
          <p:nvPr/>
        </p:nvSpPr>
        <p:spPr>
          <a:xfrm>
            <a:off x="4172638" y="925647"/>
            <a:ext cx="3930961" cy="186204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Theme: On our Way!</a:t>
            </a:r>
          </a:p>
          <a:p>
            <a:pPr algn="ctr"/>
            <a:endParaRPr lang="en-US" sz="1400" b="1" u="sng" dirty="0">
              <a:solidFill>
                <a:schemeClr val="tx2"/>
              </a:solidFill>
            </a:endParaRPr>
          </a:p>
          <a:p>
            <a:pPr algn="ctr"/>
            <a:endParaRPr lang="en-US" sz="1400" b="1" u="sng" dirty="0" smtClean="0">
              <a:solidFill>
                <a:schemeClr val="tx2"/>
              </a:solidFill>
            </a:endParaRPr>
          </a:p>
          <a:p>
            <a:pPr algn="ctr"/>
            <a:endParaRPr lang="en-US" sz="1400" b="1" u="sng" dirty="0" smtClean="0">
              <a:solidFill>
                <a:schemeClr val="tx2"/>
              </a:solidFill>
            </a:endParaRPr>
          </a:p>
          <a:p>
            <a:pPr algn="ctr"/>
            <a:endParaRPr lang="en-US" sz="1600" b="1" u="sng" dirty="0" smtClean="0">
              <a:solidFill>
                <a:schemeClr val="tx2"/>
              </a:solidFill>
            </a:endParaRPr>
          </a:p>
          <a:p>
            <a:pPr algn="ctr"/>
            <a:endParaRPr lang="en-US" sz="2000" b="1" u="sng" dirty="0">
              <a:solidFill>
                <a:schemeClr val="tx2"/>
              </a:solidFill>
            </a:endParaRPr>
          </a:p>
          <a:p>
            <a:pPr algn="ctr"/>
            <a:endParaRPr lang="en-US" sz="2000" b="1" u="sng" dirty="0">
              <a:solidFill>
                <a:schemeClr val="tx2"/>
              </a:solidFill>
            </a:endParaRPr>
          </a:p>
          <a:p>
            <a:pPr algn="ctr"/>
            <a:endParaRPr lang="en-US" sz="100" b="1" u="sng" dirty="0" smtClean="0">
              <a:solidFill>
                <a:schemeClr val="tx2"/>
              </a:solidFill>
            </a:endParaRPr>
          </a:p>
          <a:p>
            <a:pPr algn="ctr"/>
            <a:endParaRPr lang="en-US" sz="100" b="1" u="sng" dirty="0" smtClean="0">
              <a:solidFill>
                <a:schemeClr val="tx2"/>
              </a:solidFill>
            </a:endParaRPr>
          </a:p>
          <a:p>
            <a:endParaRPr lang="en-US" sz="100" b="1" u="sng" dirty="0">
              <a:solidFill>
                <a:schemeClr val="tx2"/>
              </a:solidFill>
            </a:endParaRPr>
          </a:p>
        </p:txBody>
      </p:sp>
      <p:sp>
        <p:nvSpPr>
          <p:cNvPr id="20" name="TextBox 19"/>
          <p:cNvSpPr txBox="1"/>
          <p:nvPr/>
        </p:nvSpPr>
        <p:spPr>
          <a:xfrm>
            <a:off x="201436" y="1811817"/>
            <a:ext cx="3846634" cy="21082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accent1">
                    <a:lumMod val="50000"/>
                  </a:schemeClr>
                </a:solidFill>
              </a:rPr>
              <a:t>Communication and Language </a:t>
            </a:r>
          </a:p>
          <a:p>
            <a:r>
              <a:rPr lang="en-US" sz="1200" b="1" dirty="0" smtClean="0"/>
              <a:t>We will:</a:t>
            </a:r>
          </a:p>
          <a:p>
            <a:r>
              <a:rPr lang="en-GB" sz="1200" dirty="0" smtClean="0"/>
              <a:t>*continue to use story maps and pictures to retell longer stories</a:t>
            </a:r>
          </a:p>
          <a:p>
            <a:pPr lvl="0"/>
            <a:r>
              <a:rPr lang="en-GB" sz="1200" dirty="0" smtClean="0"/>
              <a:t>*continue to express </a:t>
            </a:r>
            <a:r>
              <a:rPr lang="en-GB" sz="1200" dirty="0"/>
              <a:t>a point of view and to debate when they disagree with an adult or a friend, using </a:t>
            </a:r>
            <a:r>
              <a:rPr lang="en-GB" sz="1200" dirty="0" smtClean="0"/>
              <a:t>words</a:t>
            </a:r>
            <a:endParaRPr lang="en-GB" sz="1200" dirty="0"/>
          </a:p>
          <a:p>
            <a:pPr lvl="0"/>
            <a:r>
              <a:rPr lang="en-GB" sz="1200" dirty="0" smtClean="0"/>
              <a:t>*continue to develop turn taking in a conversation </a:t>
            </a:r>
            <a:r>
              <a:rPr lang="en-GB" sz="1200" dirty="0"/>
              <a:t>with an adult or a friend </a:t>
            </a:r>
            <a:r>
              <a:rPr lang="en-GB" sz="1200" dirty="0" smtClean="0"/>
              <a:t>*continue to use </a:t>
            </a:r>
            <a:r>
              <a:rPr lang="en-GB" sz="1200" dirty="0"/>
              <a:t>talk to organise themselves and their play: “Let’s go on a bus... you sit there... I’ll be the driver.”</a:t>
            </a:r>
          </a:p>
          <a:p>
            <a:pPr lvl="0"/>
            <a:endParaRPr lang="en-GB" sz="900" dirty="0"/>
          </a:p>
        </p:txBody>
      </p:sp>
      <p:sp>
        <p:nvSpPr>
          <p:cNvPr id="3" name="TextBox 2"/>
          <p:cNvSpPr txBox="1"/>
          <p:nvPr/>
        </p:nvSpPr>
        <p:spPr>
          <a:xfrm>
            <a:off x="6202480" y="1102694"/>
            <a:ext cx="1752350" cy="1354217"/>
          </a:xfrm>
          <a:prstGeom prst="rect">
            <a:avLst/>
          </a:prstGeom>
          <a:noFill/>
        </p:spPr>
        <p:txBody>
          <a:bodyPr wrap="square" rtlCol="0">
            <a:spAutoFit/>
          </a:bodyPr>
          <a:lstStyle/>
          <a:p>
            <a:pPr algn="ctr"/>
            <a:r>
              <a:rPr lang="en-US" sz="1400" b="1" u="sng" dirty="0" smtClean="0">
                <a:solidFill>
                  <a:schemeClr val="tx2"/>
                </a:solidFill>
              </a:rPr>
              <a:t>Experiences</a:t>
            </a:r>
            <a:r>
              <a:rPr lang="en-US" sz="1600" b="1" u="sng" dirty="0" smtClean="0">
                <a:solidFill>
                  <a:schemeClr val="tx2"/>
                </a:solidFill>
              </a:rPr>
              <a:t> </a:t>
            </a:r>
          </a:p>
          <a:p>
            <a:r>
              <a:rPr lang="en-GB" sz="1100" dirty="0" smtClean="0"/>
              <a:t>*Sports Day</a:t>
            </a:r>
          </a:p>
          <a:p>
            <a:r>
              <a:rPr lang="en-GB" sz="1100" dirty="0" smtClean="0"/>
              <a:t>*Exploring Piet Mondrian</a:t>
            </a:r>
          </a:p>
          <a:p>
            <a:r>
              <a:rPr lang="en-GB" sz="1100" dirty="0" smtClean="0"/>
              <a:t>*Month of the Sacred Heart</a:t>
            </a:r>
          </a:p>
          <a:p>
            <a:r>
              <a:rPr lang="en-GB" sz="1100" dirty="0" smtClean="0"/>
              <a:t>*Feast of Our Lady of Mount  Carmel  </a:t>
            </a:r>
            <a:endParaRPr lang="en-US" sz="1100" dirty="0"/>
          </a:p>
        </p:txBody>
      </p:sp>
      <p:sp>
        <p:nvSpPr>
          <p:cNvPr id="5" name="TextBox 4"/>
          <p:cNvSpPr txBox="1"/>
          <p:nvPr/>
        </p:nvSpPr>
        <p:spPr>
          <a:xfrm>
            <a:off x="4208626" y="1158296"/>
            <a:ext cx="2052217" cy="1154162"/>
          </a:xfrm>
          <a:prstGeom prst="rect">
            <a:avLst/>
          </a:prstGeom>
          <a:noFill/>
        </p:spPr>
        <p:txBody>
          <a:bodyPr wrap="square" rtlCol="0">
            <a:spAutoFit/>
          </a:bodyPr>
          <a:lstStyle/>
          <a:p>
            <a:pPr algn="ctr"/>
            <a:r>
              <a:rPr lang="en-GB" sz="1400" b="1" u="sng" dirty="0">
                <a:solidFill>
                  <a:schemeClr val="tx2"/>
                </a:solidFill>
              </a:rPr>
              <a:t>Texts</a:t>
            </a:r>
            <a:r>
              <a:rPr lang="en-GB" sz="1400" u="sng" dirty="0"/>
              <a:t> </a:t>
            </a:r>
          </a:p>
          <a:p>
            <a:r>
              <a:rPr lang="en-GB" sz="1100" dirty="0" smtClean="0"/>
              <a:t>*The Gingerbread Man (Key Text)</a:t>
            </a:r>
          </a:p>
          <a:p>
            <a:r>
              <a:rPr lang="en-GB" sz="1100" dirty="0" smtClean="0"/>
              <a:t>*Snail </a:t>
            </a:r>
            <a:r>
              <a:rPr lang="en-GB" sz="1100" dirty="0"/>
              <a:t>Mail </a:t>
            </a:r>
          </a:p>
          <a:p>
            <a:r>
              <a:rPr lang="en-GB" sz="1100" dirty="0" smtClean="0"/>
              <a:t>*Keep </a:t>
            </a:r>
            <a:r>
              <a:rPr lang="en-GB" sz="1100" dirty="0"/>
              <a:t>Running, Gingerbread Man! </a:t>
            </a:r>
            <a:endParaRPr lang="en-GB" sz="1100" dirty="0" smtClean="0"/>
          </a:p>
        </p:txBody>
      </p:sp>
      <p:sp>
        <p:nvSpPr>
          <p:cNvPr id="26" name="TextBox 25"/>
          <p:cNvSpPr txBox="1"/>
          <p:nvPr/>
        </p:nvSpPr>
        <p:spPr>
          <a:xfrm>
            <a:off x="1227575" y="123055"/>
            <a:ext cx="2772722" cy="149271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Religious </a:t>
            </a:r>
            <a:r>
              <a:rPr lang="en-US" sz="1400" b="1" u="sng" dirty="0" smtClean="0">
                <a:solidFill>
                  <a:schemeClr val="tx2"/>
                </a:solidFill>
              </a:rPr>
              <a:t>Education</a:t>
            </a:r>
          </a:p>
          <a:p>
            <a:pPr algn="just"/>
            <a:r>
              <a:rPr lang="en-US" sz="1100" b="1" dirty="0">
                <a:solidFill>
                  <a:srgbClr val="FFC000"/>
                </a:solidFill>
              </a:rPr>
              <a:t>Branch </a:t>
            </a:r>
            <a:r>
              <a:rPr lang="en-US" sz="1100" b="1" dirty="0" smtClean="0">
                <a:solidFill>
                  <a:srgbClr val="FFC000"/>
                </a:solidFill>
              </a:rPr>
              <a:t>6: Dialogue &amp; Encounter</a:t>
            </a:r>
          </a:p>
          <a:p>
            <a:pPr algn="just"/>
            <a:r>
              <a:rPr lang="en-US" sz="1100" dirty="0" smtClean="0">
                <a:solidFill>
                  <a:schemeClr val="tx1"/>
                </a:solidFill>
              </a:rPr>
              <a:t>We will learn about the </a:t>
            </a:r>
            <a:r>
              <a:rPr lang="en-US" sz="1100" dirty="0" smtClean="0"/>
              <a:t>Friends </a:t>
            </a:r>
            <a:r>
              <a:rPr lang="en-US" sz="1100" dirty="0"/>
              <a:t>of Jesus (St Peter &amp; Paul Feast day</a:t>
            </a:r>
            <a:r>
              <a:rPr lang="en-US" sz="1100" dirty="0" smtClean="0"/>
              <a:t>); Pictures </a:t>
            </a:r>
            <a:r>
              <a:rPr lang="en-US" sz="1100" dirty="0"/>
              <a:t>of </a:t>
            </a:r>
            <a:r>
              <a:rPr lang="en-US" sz="1100" dirty="0" smtClean="0"/>
              <a:t>Jesus Encounter local parishioners </a:t>
            </a:r>
            <a:r>
              <a:rPr lang="en-US" sz="1100" dirty="0"/>
              <a:t>to hear about their </a:t>
            </a:r>
            <a:r>
              <a:rPr lang="en-US" sz="1100" dirty="0" smtClean="0"/>
              <a:t>faith and </a:t>
            </a:r>
            <a:r>
              <a:rPr lang="en-GB" sz="1100" dirty="0"/>
              <a:t> </a:t>
            </a:r>
            <a:r>
              <a:rPr lang="en-US" sz="1100" dirty="0" smtClean="0"/>
              <a:t>from </a:t>
            </a:r>
            <a:r>
              <a:rPr lang="en-US" sz="1100" dirty="0"/>
              <a:t>the local community to talk about their local (faith) community and why it matters to </a:t>
            </a:r>
            <a:r>
              <a:rPr lang="en-US" sz="1100" dirty="0" smtClean="0"/>
              <a:t>them.</a:t>
            </a:r>
            <a:endParaRPr lang="en-US" sz="1100" dirty="0" smtClean="0">
              <a:solidFill>
                <a:schemeClr val="tx1"/>
              </a:solidFill>
            </a:endParaRPr>
          </a:p>
        </p:txBody>
      </p:sp>
      <p:sp>
        <p:nvSpPr>
          <p:cNvPr id="18" name="TextBox 17"/>
          <p:cNvSpPr txBox="1"/>
          <p:nvPr/>
        </p:nvSpPr>
        <p:spPr>
          <a:xfrm>
            <a:off x="8252368" y="4519521"/>
            <a:ext cx="3790151" cy="203132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Personal, Social and Emotional </a:t>
            </a:r>
          </a:p>
          <a:p>
            <a:pPr algn="just"/>
            <a:r>
              <a:rPr lang="en-US" sz="1400" b="1" dirty="0"/>
              <a:t>We </a:t>
            </a:r>
            <a:r>
              <a:rPr lang="en-US" sz="1400" b="1" dirty="0" smtClean="0"/>
              <a:t>will:</a:t>
            </a:r>
          </a:p>
          <a:p>
            <a:pPr lvl="0"/>
            <a:r>
              <a:rPr lang="en-GB" sz="1400" dirty="0" smtClean="0">
                <a:solidFill>
                  <a:schemeClr val="tx1"/>
                </a:solidFill>
              </a:rPr>
              <a:t>*use talk with </a:t>
            </a:r>
            <a:r>
              <a:rPr lang="en-GB" sz="1400" dirty="0">
                <a:solidFill>
                  <a:schemeClr val="tx1"/>
                </a:solidFill>
              </a:rPr>
              <a:t>others to solve </a:t>
            </a:r>
            <a:r>
              <a:rPr lang="en-GB" sz="1400" dirty="0" smtClean="0">
                <a:solidFill>
                  <a:schemeClr val="tx1"/>
                </a:solidFill>
              </a:rPr>
              <a:t>conflicts and think about how we can find solutions </a:t>
            </a:r>
            <a:r>
              <a:rPr lang="en-GB" sz="1400" dirty="0">
                <a:solidFill>
                  <a:schemeClr val="tx1"/>
                </a:solidFill>
              </a:rPr>
              <a:t>to conflicts and rivalries.  </a:t>
            </a:r>
          </a:p>
          <a:p>
            <a:pPr lvl="0"/>
            <a:r>
              <a:rPr lang="en-GB" sz="1400" dirty="0" smtClean="0">
                <a:solidFill>
                  <a:schemeClr val="tx1"/>
                </a:solidFill>
              </a:rPr>
              <a:t>*continue </a:t>
            </a:r>
            <a:r>
              <a:rPr lang="en-GB" sz="1400" dirty="0">
                <a:solidFill>
                  <a:schemeClr val="tx1"/>
                </a:solidFill>
              </a:rPr>
              <a:t>to be increasingly independent in meeting </a:t>
            </a:r>
            <a:r>
              <a:rPr lang="en-GB" sz="1400" dirty="0" smtClean="0">
                <a:solidFill>
                  <a:schemeClr val="tx1"/>
                </a:solidFill>
              </a:rPr>
              <a:t>our own </a:t>
            </a:r>
            <a:r>
              <a:rPr lang="en-GB" sz="1400" dirty="0">
                <a:solidFill>
                  <a:schemeClr val="tx1"/>
                </a:solidFill>
              </a:rPr>
              <a:t>care needs. </a:t>
            </a:r>
          </a:p>
          <a:p>
            <a:r>
              <a:rPr lang="en-GB" sz="1400" dirty="0" smtClean="0">
                <a:solidFill>
                  <a:schemeClr val="tx1"/>
                </a:solidFill>
              </a:rPr>
              <a:t>*learn about how to make healthy </a:t>
            </a:r>
            <a:r>
              <a:rPr lang="en-GB" sz="1400" dirty="0">
                <a:solidFill>
                  <a:schemeClr val="tx1"/>
                </a:solidFill>
              </a:rPr>
              <a:t>choices about food, drink, activity and tooth brushing</a:t>
            </a:r>
            <a:r>
              <a:rPr lang="en-GB" sz="1400" dirty="0" smtClean="0">
                <a:solidFill>
                  <a:schemeClr val="tx1"/>
                </a:solidFill>
              </a:rPr>
              <a:t>.</a:t>
            </a:r>
            <a:endParaRPr lang="en-US" sz="1400" b="1" dirty="0" smtClean="0">
              <a:solidFill>
                <a:schemeClr val="tx1"/>
              </a:solidFill>
            </a:endParaRPr>
          </a:p>
        </p:txBody>
      </p:sp>
    </p:spTree>
    <p:extLst>
      <p:ext uri="{BB962C8B-B14F-4D97-AF65-F5344CB8AC3E}">
        <p14:creationId xmlns:p14="http://schemas.microsoft.com/office/powerpoint/2010/main" val="41085481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06792" y="964292"/>
            <a:ext cx="3900418" cy="246221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GB" sz="1400" b="1" u="sng" dirty="0" smtClean="0">
                <a:solidFill>
                  <a:schemeClr val="accent1">
                    <a:lumMod val="50000"/>
                  </a:schemeClr>
                </a:solidFill>
              </a:rPr>
              <a:t>SRE </a:t>
            </a:r>
          </a:p>
          <a:p>
            <a:r>
              <a:rPr lang="en-GB" sz="1400" u="sng" dirty="0"/>
              <a:t>Sizwe’s Smile</a:t>
            </a:r>
            <a:endParaRPr lang="en-GB" sz="1400" dirty="0"/>
          </a:p>
          <a:p>
            <a:r>
              <a:rPr lang="en-GB" sz="1400" dirty="0"/>
              <a:t>*To understand that positive actions can have a positive effect on others and ourselves</a:t>
            </a:r>
            <a:r>
              <a:rPr lang="en-GB" sz="1400" dirty="0" smtClean="0"/>
              <a:t>.</a:t>
            </a:r>
            <a:endParaRPr lang="en-GB" sz="1400" dirty="0"/>
          </a:p>
          <a:p>
            <a:r>
              <a:rPr lang="en-GB" sz="1400" u="sng" dirty="0" smtClean="0"/>
              <a:t>Mum </a:t>
            </a:r>
            <a:r>
              <a:rPr lang="en-GB" sz="1400" u="sng" dirty="0"/>
              <a:t>Loves Me So Much/Dad Loves Me So Much</a:t>
            </a:r>
            <a:endParaRPr lang="en-GB" sz="1400" dirty="0"/>
          </a:p>
          <a:p>
            <a:r>
              <a:rPr lang="en-GB" sz="1400" dirty="0"/>
              <a:t>*To understand that everyone deserves to feel loved and cared for.</a:t>
            </a:r>
          </a:p>
          <a:p>
            <a:r>
              <a:rPr lang="en-GB" sz="1400" dirty="0"/>
              <a:t>*To recognise gender equality in family roles</a:t>
            </a:r>
            <a:r>
              <a:rPr lang="en-GB" sz="1400" dirty="0" smtClean="0"/>
              <a:t>.</a:t>
            </a:r>
            <a:endParaRPr lang="en-GB" sz="1400" dirty="0"/>
          </a:p>
          <a:p>
            <a:r>
              <a:rPr lang="en-GB" sz="1400" u="sng" smtClean="0"/>
              <a:t>Caring </a:t>
            </a:r>
            <a:r>
              <a:rPr lang="en-GB" sz="1400" u="sng" dirty="0"/>
              <a:t>Animals</a:t>
            </a:r>
            <a:endParaRPr lang="en-GB" sz="1400" dirty="0"/>
          </a:p>
          <a:p>
            <a:r>
              <a:rPr lang="en-GB" sz="1400" dirty="0"/>
              <a:t>*To develop their own narratives as a reflection of the Think Equal content. </a:t>
            </a:r>
          </a:p>
        </p:txBody>
      </p:sp>
      <p:sp>
        <p:nvSpPr>
          <p:cNvPr id="5" name="TextBox 4"/>
          <p:cNvSpPr txBox="1"/>
          <p:nvPr/>
        </p:nvSpPr>
        <p:spPr>
          <a:xfrm>
            <a:off x="3874882" y="247076"/>
            <a:ext cx="3945509" cy="646331"/>
          </a:xfrm>
          <a:prstGeom prst="rect">
            <a:avLst/>
          </a:prstGeom>
          <a:ln w="28575"/>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US" b="1" dirty="0" smtClean="0">
                <a:solidFill>
                  <a:schemeClr val="accent1">
                    <a:lumMod val="50000"/>
                  </a:schemeClr>
                </a:solidFill>
              </a:rPr>
              <a:t>Nursery – Summer Term 2</a:t>
            </a:r>
          </a:p>
          <a:p>
            <a:pPr algn="ctr"/>
            <a:r>
              <a:rPr lang="en-US" b="1" dirty="0" smtClean="0">
                <a:solidFill>
                  <a:schemeClr val="accent1">
                    <a:lumMod val="50000"/>
                  </a:schemeClr>
                </a:solidFill>
              </a:rPr>
              <a:t>Curriculum Information continued </a:t>
            </a:r>
            <a:endParaRPr lang="en-GB" b="1" dirty="0"/>
          </a:p>
        </p:txBody>
      </p:sp>
      <p:sp>
        <p:nvSpPr>
          <p:cNvPr id="6" name="TextBox 5"/>
          <p:cNvSpPr txBox="1"/>
          <p:nvPr/>
        </p:nvSpPr>
        <p:spPr>
          <a:xfrm>
            <a:off x="267707" y="1069178"/>
            <a:ext cx="3607175" cy="375487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Physical Development</a:t>
            </a:r>
          </a:p>
          <a:p>
            <a:r>
              <a:rPr lang="en-GB" sz="1400" b="1" dirty="0" smtClean="0"/>
              <a:t>We will:</a:t>
            </a:r>
          </a:p>
          <a:p>
            <a:r>
              <a:rPr lang="en-GB" sz="1400" b="1" dirty="0" smtClean="0"/>
              <a:t>*</a:t>
            </a:r>
            <a:r>
              <a:rPr lang="en-GB" sz="1400" dirty="0" smtClean="0"/>
              <a:t>continue to develop our movement skills ~ jumping and hopping, and negotiating space safely</a:t>
            </a:r>
          </a:p>
          <a:p>
            <a:r>
              <a:rPr lang="en-GB" sz="1400" dirty="0" smtClean="0"/>
              <a:t>*become more confident travel up and around climbing apparatus</a:t>
            </a:r>
          </a:p>
          <a:p>
            <a:r>
              <a:rPr lang="en-GB" sz="1400" dirty="0" smtClean="0"/>
              <a:t>*match our physical skills to the tasks and activities </a:t>
            </a:r>
          </a:p>
          <a:p>
            <a:pPr lvl="0"/>
            <a:r>
              <a:rPr lang="en-GB" sz="1400" dirty="0" smtClean="0"/>
              <a:t>*continue </a:t>
            </a:r>
            <a:r>
              <a:rPr lang="en-GB" sz="1400" dirty="0"/>
              <a:t>to </a:t>
            </a:r>
            <a:r>
              <a:rPr lang="en-GB" sz="1400" dirty="0" smtClean="0"/>
              <a:t>develop our </a:t>
            </a:r>
            <a:r>
              <a:rPr lang="en-GB" sz="1400" dirty="0"/>
              <a:t>scissor </a:t>
            </a:r>
            <a:r>
              <a:rPr lang="en-GB" sz="1400" dirty="0" smtClean="0"/>
              <a:t>skills</a:t>
            </a:r>
            <a:endParaRPr lang="en-GB" sz="1400" dirty="0"/>
          </a:p>
          <a:p>
            <a:pPr lvl="0"/>
            <a:r>
              <a:rPr lang="en-GB" sz="1400" dirty="0" smtClean="0"/>
              <a:t>*continue to work on using a comfortable </a:t>
            </a:r>
            <a:r>
              <a:rPr lang="en-GB" sz="1400" dirty="0"/>
              <a:t>grip with good control when holding pens and </a:t>
            </a:r>
            <a:r>
              <a:rPr lang="en-GB" sz="1400" dirty="0" smtClean="0"/>
              <a:t>pencils</a:t>
            </a:r>
            <a:endParaRPr lang="en-GB" sz="1400" dirty="0"/>
          </a:p>
          <a:p>
            <a:pPr lvl="0"/>
            <a:r>
              <a:rPr lang="en-GB" sz="1400" dirty="0" smtClean="0"/>
              <a:t>*become independent </a:t>
            </a:r>
            <a:r>
              <a:rPr lang="en-GB" sz="1400" dirty="0"/>
              <a:t>in meeting </a:t>
            </a:r>
            <a:r>
              <a:rPr lang="en-GB" sz="1400" dirty="0" smtClean="0"/>
              <a:t>our </a:t>
            </a:r>
            <a:r>
              <a:rPr lang="en-GB" sz="1400" dirty="0"/>
              <a:t>own care </a:t>
            </a:r>
            <a:r>
              <a:rPr lang="en-GB" sz="1400" dirty="0" smtClean="0"/>
              <a:t>needs</a:t>
            </a:r>
          </a:p>
          <a:p>
            <a:pPr lvl="0"/>
            <a:r>
              <a:rPr lang="en-GB" sz="1400" dirty="0" smtClean="0"/>
              <a:t>*make healthy choices about food, drink, activity and tooth brushing </a:t>
            </a:r>
            <a:endParaRPr lang="en-GB" sz="1400" dirty="0"/>
          </a:p>
        </p:txBody>
      </p:sp>
      <p:sp>
        <p:nvSpPr>
          <p:cNvPr id="7" name="TextBox 6"/>
          <p:cNvSpPr txBox="1"/>
          <p:nvPr/>
        </p:nvSpPr>
        <p:spPr>
          <a:xfrm>
            <a:off x="4021503" y="1374646"/>
            <a:ext cx="3838667" cy="344940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Expressive Arts and Design</a:t>
            </a:r>
          </a:p>
          <a:p>
            <a:r>
              <a:rPr lang="en-GB" sz="1400" b="1" dirty="0" smtClean="0"/>
              <a:t>We will: </a:t>
            </a:r>
          </a:p>
          <a:p>
            <a:r>
              <a:rPr lang="en-GB" sz="1400" b="1" dirty="0" smtClean="0"/>
              <a:t>*</a:t>
            </a:r>
            <a:r>
              <a:rPr lang="en-GB" sz="1400" dirty="0" smtClean="0"/>
              <a:t>draw </a:t>
            </a:r>
            <a:r>
              <a:rPr lang="en-GB" sz="1400" dirty="0"/>
              <a:t>with increasing complexity and </a:t>
            </a:r>
            <a:r>
              <a:rPr lang="en-GB" sz="1400" dirty="0" smtClean="0"/>
              <a:t>detail, including details to draw our the Gingerbread Man. We will use step by step pictorial instructions to support our drawing. </a:t>
            </a:r>
            <a:endParaRPr lang="en-GB" sz="1400" dirty="0"/>
          </a:p>
          <a:p>
            <a:pPr lvl="0">
              <a:lnSpc>
                <a:spcPct val="107000"/>
              </a:lnSpc>
              <a:spcAft>
                <a:spcPts val="0"/>
              </a:spcAft>
            </a:pPr>
            <a:r>
              <a:rPr lang="en-GB" sz="1400" dirty="0" smtClean="0"/>
              <a:t>*use wooden blocks to create different modes of transport and bridges for the Gingerbread Man </a:t>
            </a:r>
          </a:p>
          <a:p>
            <a:pPr lvl="0">
              <a:lnSpc>
                <a:spcPct val="107000"/>
              </a:lnSpc>
              <a:spcAft>
                <a:spcPts val="0"/>
              </a:spcAft>
            </a:pPr>
            <a:r>
              <a:rPr lang="en-GB" sz="1400" dirty="0" smtClean="0"/>
              <a:t>*work with a friend to create different modes of transport  using junk modelling resources, joining them together using masking tape and glue </a:t>
            </a:r>
          </a:p>
          <a:p>
            <a:pPr lvl="0">
              <a:lnSpc>
                <a:spcPct val="107000"/>
              </a:lnSpc>
              <a:spcAft>
                <a:spcPts val="0"/>
              </a:spcAft>
            </a:pPr>
            <a:r>
              <a:rPr lang="en-GB" sz="1400" dirty="0" smtClean="0"/>
              <a:t>*create own songs and improvise </a:t>
            </a:r>
            <a:r>
              <a:rPr lang="en-GB" sz="1400" dirty="0"/>
              <a:t>a song around one they </a:t>
            </a:r>
            <a:r>
              <a:rPr lang="en-GB" sz="1400" dirty="0" smtClean="0"/>
              <a:t>know</a:t>
            </a:r>
          </a:p>
          <a:p>
            <a:pPr lvl="0">
              <a:lnSpc>
                <a:spcPct val="107000"/>
              </a:lnSpc>
              <a:spcAft>
                <a:spcPts val="0"/>
              </a:spcAft>
            </a:pPr>
            <a:r>
              <a:rPr lang="en-GB" sz="1400" dirty="0" smtClean="0"/>
              <a:t>*learn about the Dutch artist Piet Mondrian and create our own Mondrian inspired paintings</a:t>
            </a:r>
            <a:endParaRPr lang="en-GB" sz="1400" dirty="0"/>
          </a:p>
        </p:txBody>
      </p:sp>
      <p:sp>
        <p:nvSpPr>
          <p:cNvPr id="8" name="TextBox 7"/>
          <p:cNvSpPr txBox="1"/>
          <p:nvPr/>
        </p:nvSpPr>
        <p:spPr>
          <a:xfrm>
            <a:off x="3565767" y="5177854"/>
            <a:ext cx="4254624" cy="13849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400" b="1" u="sng" dirty="0" smtClean="0">
                <a:solidFill>
                  <a:schemeClr val="tx2"/>
                </a:solidFill>
              </a:rPr>
              <a:t>Understanding the World</a:t>
            </a:r>
          </a:p>
          <a:p>
            <a:r>
              <a:rPr lang="en-US" sz="1400" b="1" dirty="0" smtClean="0">
                <a:solidFill>
                  <a:schemeClr val="tx1"/>
                </a:solidFill>
              </a:rPr>
              <a:t>We will: </a:t>
            </a:r>
            <a:endParaRPr lang="en-GB" sz="1400" dirty="0"/>
          </a:p>
          <a:p>
            <a:r>
              <a:rPr lang="en-GB" sz="1400" dirty="0" smtClean="0"/>
              <a:t>*know </a:t>
            </a:r>
            <a:r>
              <a:rPr lang="en-GB" sz="1400" dirty="0"/>
              <a:t>that there are different countries in the world and talk about the differences they have experienced or seen in photos. </a:t>
            </a:r>
          </a:p>
          <a:p>
            <a:r>
              <a:rPr lang="en-GB" sz="1400" dirty="0"/>
              <a:t> </a:t>
            </a:r>
            <a:r>
              <a:rPr lang="en-GB" sz="1400" dirty="0" smtClean="0"/>
              <a:t>*talk </a:t>
            </a:r>
            <a:r>
              <a:rPr lang="en-GB" sz="1400" dirty="0"/>
              <a:t>about what they see, using a wide vocabulary. </a:t>
            </a:r>
          </a:p>
        </p:txBody>
      </p:sp>
    </p:spTree>
    <p:extLst>
      <p:ext uri="{BB962C8B-B14F-4D97-AF65-F5344CB8AC3E}">
        <p14:creationId xmlns:p14="http://schemas.microsoft.com/office/powerpoint/2010/main" val="2601346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990</TotalTime>
  <Words>5020</Words>
  <Application>Microsoft Office PowerPoint</Application>
  <PresentationFormat>Widescreen</PresentationFormat>
  <Paragraphs>581</Paragraphs>
  <Slides>10</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Anthony Dalton-O'Reilly</dc:creator>
  <cp:lastModifiedBy>Mrs S Flanagan (MBMC)</cp:lastModifiedBy>
  <cp:revision>15</cp:revision>
  <dcterms:created xsi:type="dcterms:W3CDTF">2024-08-27T14:15:46Z</dcterms:created>
  <dcterms:modified xsi:type="dcterms:W3CDTF">2026-07-16T15:47:56Z</dcterms:modified>
</cp:coreProperties>
</file>