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6" r:id="rId5"/>
    <p:sldId id="258"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979" autoAdjust="0"/>
    <p:restoredTop sz="94364" autoAdjust="0"/>
  </p:normalViewPr>
  <p:slideViewPr>
    <p:cSldViewPr snapToGrid="0">
      <p:cViewPr varScale="1">
        <p:scale>
          <a:sx n="49" d="100"/>
          <a:sy n="49" d="100"/>
        </p:scale>
        <p:origin x="660"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kah Lowe" userId="88ca790c-8b61-46a9-9b09-b89da8664634" providerId="ADAL" clId="{B960C86A-E408-43BD-8C80-DB6783F5125F}"/>
    <pc:docChg chg="modSld">
      <pc:chgData name="Rebekah Lowe" userId="88ca790c-8b61-46a9-9b09-b89da8664634" providerId="ADAL" clId="{B960C86A-E408-43BD-8C80-DB6783F5125F}" dt="2025-07-16T15:01:30.108" v="29" actId="20577"/>
      <pc:docMkLst>
        <pc:docMk/>
      </pc:docMkLst>
      <pc:sldChg chg="modSp">
        <pc:chgData name="Rebekah Lowe" userId="88ca790c-8b61-46a9-9b09-b89da8664634" providerId="ADAL" clId="{B960C86A-E408-43BD-8C80-DB6783F5125F}" dt="2025-07-16T15:01:30.108" v="29" actId="20577"/>
        <pc:sldMkLst>
          <pc:docMk/>
          <pc:sldMk cId="3697465657" sldId="256"/>
        </pc:sldMkLst>
        <pc:spChg chg="mod">
          <ac:chgData name="Rebekah Lowe" userId="88ca790c-8b61-46a9-9b09-b89da8664634" providerId="ADAL" clId="{B960C86A-E408-43BD-8C80-DB6783F5125F}" dt="2025-07-16T15:01:30.108" v="29" actId="20577"/>
          <ac:spMkLst>
            <pc:docMk/>
            <pc:sldMk cId="3697465657" sldId="256"/>
            <ac:spMk id="26" creationId="{00000000-0000-0000-0000-000000000000}"/>
          </ac:spMkLst>
        </pc:spChg>
      </pc:sldChg>
    </pc:docChg>
  </pc:docChgLst>
  <pc:docChgLst>
    <pc:chgData name="Mrs R Lowe (MBMC)" userId="8a87ec38-6990-465f-97dc-1a8c367e510e" providerId="ADAL" clId="{B6F68FC2-AA62-4944-99F4-3AC77E14F224}"/>
    <pc:docChg chg="custSel modSld">
      <pc:chgData name="Mrs R Lowe (MBMC)" userId="8a87ec38-6990-465f-97dc-1a8c367e510e" providerId="ADAL" clId="{B6F68FC2-AA62-4944-99F4-3AC77E14F224}" dt="2026-07-21T07:59:46.360" v="106" actId="20577"/>
      <pc:docMkLst>
        <pc:docMk/>
      </pc:docMkLst>
      <pc:sldChg chg="delSp modSp">
        <pc:chgData name="Mrs R Lowe (MBMC)" userId="8a87ec38-6990-465f-97dc-1a8c367e510e" providerId="ADAL" clId="{B6F68FC2-AA62-4944-99F4-3AC77E14F224}" dt="2026-07-21T07:59:46.360" v="106" actId="20577"/>
        <pc:sldMkLst>
          <pc:docMk/>
          <pc:sldMk cId="3697465657" sldId="256"/>
        </pc:sldMkLst>
        <pc:spChg chg="mod">
          <ac:chgData name="Mrs R Lowe (MBMC)" userId="8a87ec38-6990-465f-97dc-1a8c367e510e" providerId="ADAL" clId="{B6F68FC2-AA62-4944-99F4-3AC77E14F224}" dt="2026-07-21T07:59:46.360" v="106" actId="20577"/>
          <ac:spMkLst>
            <pc:docMk/>
            <pc:sldMk cId="3697465657" sldId="256"/>
            <ac:spMk id="5" creationId="{00000000-0000-0000-0000-000000000000}"/>
          </ac:spMkLst>
        </pc:spChg>
        <pc:picChg chg="del">
          <ac:chgData name="Mrs R Lowe (MBMC)" userId="8a87ec38-6990-465f-97dc-1a8c367e510e" providerId="ADAL" clId="{B6F68FC2-AA62-4944-99F4-3AC77E14F224}" dt="2026-07-21T07:59:36.104" v="71" actId="478"/>
          <ac:picMkLst>
            <pc:docMk/>
            <pc:sldMk cId="3697465657" sldId="256"/>
            <ac:picMk id="11"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8F80A322-75A0-4F08-A11A-88804547618F}" type="datetimeFigureOut">
              <a:rPr lang="en-GB" smtClean="0"/>
              <a:t>21/07/2026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7438F4AB-FAED-4C3B-BB5C-AF89D6311E2E}" type="slidenum">
              <a:rPr lang="en-GB" smtClean="0"/>
              <a:t>‹#›</a:t>
            </a:fld>
            <a:endParaRPr lang="en-GB"/>
          </a:p>
        </p:txBody>
      </p:sp>
    </p:spTree>
    <p:extLst>
      <p:ext uri="{BB962C8B-B14F-4D97-AF65-F5344CB8AC3E}">
        <p14:creationId xmlns:p14="http://schemas.microsoft.com/office/powerpoint/2010/main" val="2056088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17" indent="0" algn="ctr">
              <a:buNone/>
              <a:defRPr sz="2000"/>
            </a:lvl2pPr>
            <a:lvl3pPr marL="914435" indent="0" algn="ctr">
              <a:buNone/>
              <a:defRPr sz="1800"/>
            </a:lvl3pPr>
            <a:lvl4pPr marL="1371653" indent="0" algn="ctr">
              <a:buNone/>
              <a:defRPr sz="1600"/>
            </a:lvl4pPr>
            <a:lvl5pPr marL="1828871" indent="0" algn="ctr">
              <a:buNone/>
              <a:defRPr sz="1600"/>
            </a:lvl5pPr>
            <a:lvl6pPr marL="2286088" indent="0" algn="ctr">
              <a:buNone/>
              <a:defRPr sz="1600"/>
            </a:lvl6pPr>
            <a:lvl7pPr marL="2743306" indent="0" algn="ctr">
              <a:buNone/>
              <a:defRPr sz="1600"/>
            </a:lvl7pPr>
            <a:lvl8pPr marL="3200524" indent="0" algn="ctr">
              <a:buNone/>
              <a:defRPr sz="1600"/>
            </a:lvl8pPr>
            <a:lvl9pPr marL="3657741"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2AD2CB0-5CCC-47DA-9638-14A2A231CA9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3601861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AD2CB0-5CCC-47DA-9638-14A2A231CA9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411213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40"/>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5"/>
            <a:ext cx="10515600" cy="1500187"/>
          </a:xfrm>
        </p:spPr>
        <p:txBody>
          <a:bodyPr/>
          <a:lstStyle>
            <a:lvl1pPr marL="0" indent="0">
              <a:buNone/>
              <a:defRPr sz="2400">
                <a:solidFill>
                  <a:schemeClr val="tx1">
                    <a:tint val="75000"/>
                  </a:schemeClr>
                </a:solidFill>
              </a:defRPr>
            </a:lvl1pPr>
            <a:lvl2pPr marL="457217" indent="0">
              <a:buNone/>
              <a:defRPr sz="2000">
                <a:solidFill>
                  <a:schemeClr val="tx1">
                    <a:tint val="75000"/>
                  </a:schemeClr>
                </a:solidFill>
              </a:defRPr>
            </a:lvl2pPr>
            <a:lvl3pPr marL="914435" indent="0">
              <a:buNone/>
              <a:defRPr sz="1800">
                <a:solidFill>
                  <a:schemeClr val="tx1">
                    <a:tint val="75000"/>
                  </a:schemeClr>
                </a:solidFill>
              </a:defRPr>
            </a:lvl3pPr>
            <a:lvl4pPr marL="1371653" indent="0">
              <a:buNone/>
              <a:defRPr sz="1600">
                <a:solidFill>
                  <a:schemeClr val="tx1">
                    <a:tint val="75000"/>
                  </a:schemeClr>
                </a:solidFill>
              </a:defRPr>
            </a:lvl4pPr>
            <a:lvl5pPr marL="1828871" indent="0">
              <a:buNone/>
              <a:defRPr sz="1600">
                <a:solidFill>
                  <a:schemeClr val="tx1">
                    <a:tint val="75000"/>
                  </a:schemeClr>
                </a:solidFill>
              </a:defRPr>
            </a:lvl5pPr>
            <a:lvl6pPr marL="2286088" indent="0">
              <a:buNone/>
              <a:defRPr sz="1600">
                <a:solidFill>
                  <a:schemeClr val="tx1">
                    <a:tint val="75000"/>
                  </a:schemeClr>
                </a:solidFill>
              </a:defRPr>
            </a:lvl6pPr>
            <a:lvl7pPr marL="2743306" indent="0">
              <a:buNone/>
              <a:defRPr sz="1600">
                <a:solidFill>
                  <a:schemeClr val="tx1">
                    <a:tint val="75000"/>
                  </a:schemeClr>
                </a:solidFill>
              </a:defRPr>
            </a:lvl7pPr>
            <a:lvl8pPr marL="3200524" indent="0">
              <a:buNone/>
              <a:defRPr sz="1600">
                <a:solidFill>
                  <a:schemeClr val="tx1">
                    <a:tint val="75000"/>
                  </a:schemeClr>
                </a:solidFill>
              </a:defRPr>
            </a:lvl8pPr>
            <a:lvl9pPr marL="3657741"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2AD2CB0-5CCC-47DA-9638-14A2A231CA9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1268160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2AD2CB0-5CCC-47DA-9638-14A2A231CA90}" type="datetimeFigureOut">
              <a:rPr lang="en-GB" smtClean="0"/>
              <a:t>21/07/2026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17270768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17" indent="0">
              <a:buNone/>
              <a:defRPr sz="2000" b="1"/>
            </a:lvl2pPr>
            <a:lvl3pPr marL="914435" indent="0">
              <a:buNone/>
              <a:defRPr sz="1800" b="1"/>
            </a:lvl3pPr>
            <a:lvl4pPr marL="1371653" indent="0">
              <a:buNone/>
              <a:defRPr sz="1600" b="1"/>
            </a:lvl4pPr>
            <a:lvl5pPr marL="1828871" indent="0">
              <a:buNone/>
              <a:defRPr sz="1600" b="1"/>
            </a:lvl5pPr>
            <a:lvl6pPr marL="2286088" indent="0">
              <a:buNone/>
              <a:defRPr sz="1600" b="1"/>
            </a:lvl6pPr>
            <a:lvl7pPr marL="2743306" indent="0">
              <a:buNone/>
              <a:defRPr sz="1600" b="1"/>
            </a:lvl7pPr>
            <a:lvl8pPr marL="3200524" indent="0">
              <a:buNone/>
              <a:defRPr sz="1600" b="1"/>
            </a:lvl8pPr>
            <a:lvl9pPr marL="3657741"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17" indent="0">
              <a:buNone/>
              <a:defRPr sz="2000" b="1"/>
            </a:lvl2pPr>
            <a:lvl3pPr marL="914435" indent="0">
              <a:buNone/>
              <a:defRPr sz="1800" b="1"/>
            </a:lvl3pPr>
            <a:lvl4pPr marL="1371653" indent="0">
              <a:buNone/>
              <a:defRPr sz="1600" b="1"/>
            </a:lvl4pPr>
            <a:lvl5pPr marL="1828871" indent="0">
              <a:buNone/>
              <a:defRPr sz="1600" b="1"/>
            </a:lvl5pPr>
            <a:lvl6pPr marL="2286088" indent="0">
              <a:buNone/>
              <a:defRPr sz="1600" b="1"/>
            </a:lvl6pPr>
            <a:lvl7pPr marL="2743306" indent="0">
              <a:buNone/>
              <a:defRPr sz="1600" b="1"/>
            </a:lvl7pPr>
            <a:lvl8pPr marL="3200524" indent="0">
              <a:buNone/>
              <a:defRPr sz="1600" b="1"/>
            </a:lvl8pPr>
            <a:lvl9pPr marL="3657741"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2AD2CB0-5CCC-47DA-9638-14A2A231CA90}" type="datetimeFigureOut">
              <a:rPr lang="en-GB" smtClean="0"/>
              <a:t>21/07/2026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2679237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2AD2CB0-5CCC-47DA-9638-14A2A231CA90}" type="datetimeFigureOut">
              <a:rPr lang="en-GB" smtClean="0"/>
              <a:t>21/07/2026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3026938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AD2CB0-5CCC-47DA-9638-14A2A231CA90}" type="datetimeFigureOut">
              <a:rPr lang="en-GB" smtClean="0"/>
              <a:t>21/07/2026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3613782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600"/>
            </a:lvl1pPr>
            <a:lvl2pPr marL="457217" indent="0">
              <a:buNone/>
              <a:defRPr sz="1400"/>
            </a:lvl2pPr>
            <a:lvl3pPr marL="914435" indent="0">
              <a:buNone/>
              <a:defRPr sz="1200"/>
            </a:lvl3pPr>
            <a:lvl4pPr marL="1371653" indent="0">
              <a:buNone/>
              <a:defRPr sz="1000"/>
            </a:lvl4pPr>
            <a:lvl5pPr marL="1828871" indent="0">
              <a:buNone/>
              <a:defRPr sz="1000"/>
            </a:lvl5pPr>
            <a:lvl6pPr marL="2286088" indent="0">
              <a:buNone/>
              <a:defRPr sz="1000"/>
            </a:lvl6pPr>
            <a:lvl7pPr marL="2743306" indent="0">
              <a:buNone/>
              <a:defRPr sz="1000"/>
            </a:lvl7pPr>
            <a:lvl8pPr marL="3200524" indent="0">
              <a:buNone/>
              <a:defRPr sz="1000"/>
            </a:lvl8pPr>
            <a:lvl9pPr marL="3657741"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AD2CB0-5CCC-47DA-9638-14A2A231CA90}" type="datetimeFigureOut">
              <a:rPr lang="en-GB" smtClean="0"/>
              <a:t>21/07/2026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375216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7"/>
            <a:ext cx="6172200" cy="4873625"/>
          </a:xfrm>
        </p:spPr>
        <p:txBody>
          <a:bodyPr/>
          <a:lstStyle>
            <a:lvl1pPr marL="0" indent="0">
              <a:buNone/>
              <a:defRPr sz="3200"/>
            </a:lvl1pPr>
            <a:lvl2pPr marL="457217" indent="0">
              <a:buNone/>
              <a:defRPr sz="2800"/>
            </a:lvl2pPr>
            <a:lvl3pPr marL="914435" indent="0">
              <a:buNone/>
              <a:defRPr sz="2400"/>
            </a:lvl3pPr>
            <a:lvl4pPr marL="1371653" indent="0">
              <a:buNone/>
              <a:defRPr sz="2000"/>
            </a:lvl4pPr>
            <a:lvl5pPr marL="1828871" indent="0">
              <a:buNone/>
              <a:defRPr sz="2000"/>
            </a:lvl5pPr>
            <a:lvl6pPr marL="2286088" indent="0">
              <a:buNone/>
              <a:defRPr sz="2000"/>
            </a:lvl6pPr>
            <a:lvl7pPr marL="2743306" indent="0">
              <a:buNone/>
              <a:defRPr sz="2000"/>
            </a:lvl7pPr>
            <a:lvl8pPr marL="3200524" indent="0">
              <a:buNone/>
              <a:defRPr sz="2000"/>
            </a:lvl8pPr>
            <a:lvl9pPr marL="3657741" indent="0">
              <a:buNone/>
              <a:defRPr sz="2000"/>
            </a:lvl9pPr>
          </a:lstStyle>
          <a:p>
            <a:endParaRPr lang="en-GB"/>
          </a:p>
        </p:txBody>
      </p:sp>
      <p:sp>
        <p:nvSpPr>
          <p:cNvPr id="4" name="Text Placeholder 3"/>
          <p:cNvSpPr>
            <a:spLocks noGrp="1"/>
          </p:cNvSpPr>
          <p:nvPr>
            <p:ph type="body" sz="half" idx="2"/>
          </p:nvPr>
        </p:nvSpPr>
        <p:spPr>
          <a:xfrm>
            <a:off x="839789" y="2057400"/>
            <a:ext cx="3932237" cy="3811588"/>
          </a:xfrm>
        </p:spPr>
        <p:txBody>
          <a:bodyPr/>
          <a:lstStyle>
            <a:lvl1pPr marL="0" indent="0">
              <a:buNone/>
              <a:defRPr sz="1600"/>
            </a:lvl1pPr>
            <a:lvl2pPr marL="457217" indent="0">
              <a:buNone/>
              <a:defRPr sz="1400"/>
            </a:lvl2pPr>
            <a:lvl3pPr marL="914435" indent="0">
              <a:buNone/>
              <a:defRPr sz="1200"/>
            </a:lvl3pPr>
            <a:lvl4pPr marL="1371653" indent="0">
              <a:buNone/>
              <a:defRPr sz="1000"/>
            </a:lvl4pPr>
            <a:lvl5pPr marL="1828871" indent="0">
              <a:buNone/>
              <a:defRPr sz="1000"/>
            </a:lvl5pPr>
            <a:lvl6pPr marL="2286088" indent="0">
              <a:buNone/>
              <a:defRPr sz="1000"/>
            </a:lvl6pPr>
            <a:lvl7pPr marL="2743306" indent="0">
              <a:buNone/>
              <a:defRPr sz="1000"/>
            </a:lvl7pPr>
            <a:lvl8pPr marL="3200524" indent="0">
              <a:buNone/>
              <a:defRPr sz="1000"/>
            </a:lvl8pPr>
            <a:lvl9pPr marL="3657741"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AD2CB0-5CCC-47DA-9638-14A2A231CA90}" type="datetimeFigureOut">
              <a:rPr lang="en-GB" smtClean="0"/>
              <a:t>21/07/2026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39798811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AD2CB0-5CCC-47DA-9638-14A2A231CA9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987047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AD2CB0-5CCC-47DA-9638-14A2A231CA9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EBFD1B-35E7-48BE-972D-99B21201A5AA}" type="slidenum">
              <a:rPr lang="en-GB" smtClean="0"/>
              <a:t>‹#›</a:t>
            </a:fld>
            <a:endParaRPr lang="en-GB"/>
          </a:p>
        </p:txBody>
      </p:sp>
    </p:spTree>
    <p:extLst>
      <p:ext uri="{BB962C8B-B14F-4D97-AF65-F5344CB8AC3E}">
        <p14:creationId xmlns:p14="http://schemas.microsoft.com/office/powerpoint/2010/main" val="1915013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1"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AD2CB0-5CCC-47DA-9638-14A2A231CA90}" type="datetimeFigureOut">
              <a:rPr lang="en-GB" smtClean="0"/>
              <a:t>21/07/2026</a:t>
            </a:fld>
            <a:endParaRPr lang="en-GB"/>
          </a:p>
        </p:txBody>
      </p:sp>
      <p:sp>
        <p:nvSpPr>
          <p:cNvPr id="5" name="Footer Placeholder 4"/>
          <p:cNvSpPr>
            <a:spLocks noGrp="1"/>
          </p:cNvSpPr>
          <p:nvPr>
            <p:ph type="ftr" sz="quarter" idx="3"/>
          </p:nvPr>
        </p:nvSpPr>
        <p:spPr>
          <a:xfrm>
            <a:off x="4038601"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EBFD1B-35E7-48BE-972D-99B21201A5AA}" type="slidenum">
              <a:rPr lang="en-GB" smtClean="0"/>
              <a:t>‹#›</a:t>
            </a:fld>
            <a:endParaRPr lang="en-GB"/>
          </a:p>
        </p:txBody>
      </p:sp>
    </p:spTree>
    <p:extLst>
      <p:ext uri="{BB962C8B-B14F-4D97-AF65-F5344CB8AC3E}">
        <p14:creationId xmlns:p14="http://schemas.microsoft.com/office/powerpoint/2010/main" val="4877548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35"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9" indent="-228609" algn="l" defTabSz="914435"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27" indent="-228609" algn="l" defTabSz="914435"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44" indent="-228609" algn="l" defTabSz="914435"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61" indent="-228609" algn="l" defTabSz="91443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80" indent="-228609" algn="l" defTabSz="91443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97" indent="-228609" algn="l" defTabSz="91443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915" indent="-228609" algn="l" defTabSz="91443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132" indent="-228609" algn="l" defTabSz="91443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350" indent="-228609" algn="l" defTabSz="91443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35" rtl="0" eaLnBrk="1" latinLnBrk="0" hangingPunct="1">
        <a:defRPr sz="1800" kern="1200">
          <a:solidFill>
            <a:schemeClr val="tx1"/>
          </a:solidFill>
          <a:latin typeface="+mn-lt"/>
          <a:ea typeface="+mn-ea"/>
          <a:cs typeface="+mn-cs"/>
        </a:defRPr>
      </a:lvl1pPr>
      <a:lvl2pPr marL="457217" algn="l" defTabSz="914435" rtl="0" eaLnBrk="1" latinLnBrk="0" hangingPunct="1">
        <a:defRPr sz="1800" kern="1200">
          <a:solidFill>
            <a:schemeClr val="tx1"/>
          </a:solidFill>
          <a:latin typeface="+mn-lt"/>
          <a:ea typeface="+mn-ea"/>
          <a:cs typeface="+mn-cs"/>
        </a:defRPr>
      </a:lvl2pPr>
      <a:lvl3pPr marL="914435" algn="l" defTabSz="914435" rtl="0" eaLnBrk="1" latinLnBrk="0" hangingPunct="1">
        <a:defRPr sz="1800" kern="1200">
          <a:solidFill>
            <a:schemeClr val="tx1"/>
          </a:solidFill>
          <a:latin typeface="+mn-lt"/>
          <a:ea typeface="+mn-ea"/>
          <a:cs typeface="+mn-cs"/>
        </a:defRPr>
      </a:lvl3pPr>
      <a:lvl4pPr marL="1371653" algn="l" defTabSz="914435" rtl="0" eaLnBrk="1" latinLnBrk="0" hangingPunct="1">
        <a:defRPr sz="1800" kern="1200">
          <a:solidFill>
            <a:schemeClr val="tx1"/>
          </a:solidFill>
          <a:latin typeface="+mn-lt"/>
          <a:ea typeface="+mn-ea"/>
          <a:cs typeface="+mn-cs"/>
        </a:defRPr>
      </a:lvl4pPr>
      <a:lvl5pPr marL="1828871" algn="l" defTabSz="914435" rtl="0" eaLnBrk="1" latinLnBrk="0" hangingPunct="1">
        <a:defRPr sz="1800" kern="1200">
          <a:solidFill>
            <a:schemeClr val="tx1"/>
          </a:solidFill>
          <a:latin typeface="+mn-lt"/>
          <a:ea typeface="+mn-ea"/>
          <a:cs typeface="+mn-cs"/>
        </a:defRPr>
      </a:lvl5pPr>
      <a:lvl6pPr marL="2286088" algn="l" defTabSz="914435" rtl="0" eaLnBrk="1" latinLnBrk="0" hangingPunct="1">
        <a:defRPr sz="1800" kern="1200">
          <a:solidFill>
            <a:schemeClr val="tx1"/>
          </a:solidFill>
          <a:latin typeface="+mn-lt"/>
          <a:ea typeface="+mn-ea"/>
          <a:cs typeface="+mn-cs"/>
        </a:defRPr>
      </a:lvl6pPr>
      <a:lvl7pPr marL="2743306" algn="l" defTabSz="914435" rtl="0" eaLnBrk="1" latinLnBrk="0" hangingPunct="1">
        <a:defRPr sz="1800" kern="1200">
          <a:solidFill>
            <a:schemeClr val="tx1"/>
          </a:solidFill>
          <a:latin typeface="+mn-lt"/>
          <a:ea typeface="+mn-ea"/>
          <a:cs typeface="+mn-cs"/>
        </a:defRPr>
      </a:lvl7pPr>
      <a:lvl8pPr marL="3200524" algn="l" defTabSz="914435" rtl="0" eaLnBrk="1" latinLnBrk="0" hangingPunct="1">
        <a:defRPr sz="1800" kern="1200">
          <a:solidFill>
            <a:schemeClr val="tx1"/>
          </a:solidFill>
          <a:latin typeface="+mn-lt"/>
          <a:ea typeface="+mn-ea"/>
          <a:cs typeface="+mn-cs"/>
        </a:defRPr>
      </a:lvl8pPr>
      <a:lvl9pPr marL="3657741" algn="l" defTabSz="91443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350964" y="3523647"/>
            <a:ext cx="3226360" cy="707886"/>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sz="2000" b="1" dirty="0">
                <a:solidFill>
                  <a:schemeClr val="accent1">
                    <a:lumMod val="50000"/>
                  </a:schemeClr>
                </a:solidFill>
              </a:rPr>
              <a:t>Reception – Autumn Term 1</a:t>
            </a:r>
          </a:p>
          <a:p>
            <a:pPr algn="ctr"/>
            <a:r>
              <a:rPr lang="en-US" sz="2000" b="1" dirty="0">
                <a:solidFill>
                  <a:schemeClr val="accent1">
                    <a:lumMod val="50000"/>
                  </a:schemeClr>
                </a:solidFill>
              </a:rPr>
              <a:t>Curriculum Information</a:t>
            </a:r>
            <a:endParaRPr lang="en-GB" sz="2000" b="1" dirty="0"/>
          </a:p>
        </p:txBody>
      </p:sp>
      <p:pic>
        <p:nvPicPr>
          <p:cNvPr id="6" name="Picture 5"/>
          <p:cNvPicPr>
            <a:picLocks noChangeAspect="1"/>
          </p:cNvPicPr>
          <p:nvPr/>
        </p:nvPicPr>
        <p:blipFill>
          <a:blip r:embed="rId2"/>
          <a:stretch>
            <a:fillRect/>
          </a:stretch>
        </p:blipFill>
        <p:spPr>
          <a:xfrm>
            <a:off x="133152" y="281793"/>
            <a:ext cx="878230" cy="885934"/>
          </a:xfrm>
          <a:prstGeom prst="rect">
            <a:avLst/>
          </a:prstGeom>
        </p:spPr>
      </p:pic>
      <p:sp>
        <p:nvSpPr>
          <p:cNvPr id="8" name="TextBox 7"/>
          <p:cNvSpPr txBox="1"/>
          <p:nvPr/>
        </p:nvSpPr>
        <p:spPr>
          <a:xfrm>
            <a:off x="59608" y="1440672"/>
            <a:ext cx="3527955" cy="1631216"/>
          </a:xfrm>
          <a:prstGeom prst="rect">
            <a:avLst/>
          </a:prstGeom>
          <a:solidFill>
            <a:schemeClr val="bg1"/>
          </a:solidFill>
          <a:ln>
            <a:solidFill>
              <a:srgbClr val="00B0F0"/>
            </a:solidFill>
          </a:ln>
        </p:spPr>
        <p:txBody>
          <a:bodyPr wrap="square" rtlCol="0">
            <a:spAutoFit/>
          </a:bodyPr>
          <a:lstStyle/>
          <a:p>
            <a:pPr algn="ctr"/>
            <a:r>
              <a:rPr lang="en-US" sz="1600" b="1" u="sng" dirty="0">
                <a:solidFill>
                  <a:schemeClr val="accent1">
                    <a:lumMod val="50000"/>
                  </a:schemeClr>
                </a:solidFill>
              </a:rPr>
              <a:t>Phonics</a:t>
            </a:r>
          </a:p>
          <a:p>
            <a:r>
              <a:rPr lang="en-US" sz="1200" b="1" dirty="0"/>
              <a:t>We will learn to:</a:t>
            </a:r>
          </a:p>
          <a:p>
            <a:r>
              <a:rPr lang="en-US" sz="1200" dirty="0"/>
              <a:t> </a:t>
            </a:r>
            <a:r>
              <a:rPr lang="en-GB" sz="1200" dirty="0"/>
              <a:t>We will be learning the following sounds:</a:t>
            </a:r>
          </a:p>
          <a:p>
            <a:r>
              <a:rPr lang="en-GB" sz="1200" dirty="0"/>
              <a:t>Week 1- s a t p</a:t>
            </a:r>
          </a:p>
          <a:p>
            <a:r>
              <a:rPr lang="en-GB" sz="1200" dirty="0"/>
              <a:t>Week 2 -</a:t>
            </a:r>
            <a:r>
              <a:rPr lang="en-GB" sz="1200" dirty="0" err="1"/>
              <a:t>i</a:t>
            </a:r>
            <a:r>
              <a:rPr lang="en-GB" sz="1200" dirty="0"/>
              <a:t> n m d</a:t>
            </a:r>
          </a:p>
          <a:p>
            <a:r>
              <a:rPr lang="en-GB" sz="1200" dirty="0"/>
              <a:t>Week 3- g o c k                    tricky word – is, the, I</a:t>
            </a:r>
          </a:p>
          <a:p>
            <a:r>
              <a:rPr lang="en-GB" sz="1200" dirty="0"/>
              <a:t>Week 4 -</a:t>
            </a:r>
            <a:r>
              <a:rPr lang="en-GB" sz="1200" dirty="0" err="1"/>
              <a:t>ck</a:t>
            </a:r>
            <a:r>
              <a:rPr lang="en-GB" sz="1200" dirty="0"/>
              <a:t> e u r I</a:t>
            </a:r>
          </a:p>
          <a:p>
            <a:r>
              <a:rPr lang="en-GB" sz="1200" dirty="0"/>
              <a:t>Week 5 -h b f l                     </a:t>
            </a:r>
          </a:p>
        </p:txBody>
      </p:sp>
      <p:sp>
        <p:nvSpPr>
          <p:cNvPr id="9" name="TextBox 8"/>
          <p:cNvSpPr txBox="1"/>
          <p:nvPr/>
        </p:nvSpPr>
        <p:spPr>
          <a:xfrm>
            <a:off x="94203" y="3344833"/>
            <a:ext cx="3493360" cy="218521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a:solidFill>
                  <a:schemeClr val="accent1">
                    <a:lumMod val="50000"/>
                  </a:schemeClr>
                </a:solidFill>
              </a:rPr>
              <a:t>Literacy</a:t>
            </a:r>
          </a:p>
          <a:p>
            <a:r>
              <a:rPr lang="en-GB" sz="1200" b="1" dirty="0"/>
              <a:t>We will:</a:t>
            </a:r>
          </a:p>
          <a:p>
            <a:r>
              <a:rPr lang="en-GB" sz="1200" dirty="0"/>
              <a:t>*focussing on rhythm and rhyme, making rhyming words for actions. </a:t>
            </a:r>
          </a:p>
          <a:p>
            <a:r>
              <a:rPr lang="en-GB" sz="1200" dirty="0"/>
              <a:t>*look at alliteration and having fun inventing alliterative names for each other. </a:t>
            </a:r>
          </a:p>
          <a:p>
            <a:r>
              <a:rPr lang="en-GB" sz="1200" dirty="0"/>
              <a:t>*using our phonic knowledge to label pictures we create and will continue to practice writing our names. </a:t>
            </a:r>
          </a:p>
          <a:p>
            <a:r>
              <a:rPr lang="en-GB" sz="1200" dirty="0"/>
              <a:t>*reading a range of books </a:t>
            </a:r>
            <a:r>
              <a:rPr lang="en-GB" sz="1200" dirty="0">
                <a:solidFill>
                  <a:schemeClr val="tx1"/>
                </a:solidFill>
              </a:rPr>
              <a:t>to develop our understanding and enjoyment.</a:t>
            </a:r>
            <a:endParaRPr lang="en-US" sz="1200" dirty="0">
              <a:solidFill>
                <a:schemeClr val="tx1"/>
              </a:solidFill>
            </a:endParaRPr>
          </a:p>
        </p:txBody>
      </p:sp>
      <p:sp>
        <p:nvSpPr>
          <p:cNvPr id="13" name="TextBox 12"/>
          <p:cNvSpPr txBox="1"/>
          <p:nvPr/>
        </p:nvSpPr>
        <p:spPr>
          <a:xfrm>
            <a:off x="8382713" y="230504"/>
            <a:ext cx="3518740" cy="2923877"/>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a:solidFill>
                  <a:schemeClr val="accent1">
                    <a:lumMod val="50000"/>
                  </a:schemeClr>
                </a:solidFill>
              </a:rPr>
              <a:t>Maths</a:t>
            </a:r>
          </a:p>
          <a:p>
            <a:r>
              <a:rPr lang="en-US" sz="1200" b="1" dirty="0">
                <a:solidFill>
                  <a:schemeClr val="tx1"/>
                </a:solidFill>
              </a:rPr>
              <a:t>We will be: </a:t>
            </a:r>
          </a:p>
          <a:p>
            <a:r>
              <a:rPr lang="en-US" sz="1200" dirty="0">
                <a:solidFill>
                  <a:schemeClr val="tx1"/>
                </a:solidFill>
              </a:rPr>
              <a:t>*</a:t>
            </a:r>
            <a:r>
              <a:rPr lang="en-GB" sz="1200" dirty="0">
                <a:solidFill>
                  <a:schemeClr val="tx1"/>
                </a:solidFill>
              </a:rPr>
              <a:t>building on the children’s prior knowledge of numbers up to 5. </a:t>
            </a:r>
          </a:p>
          <a:p>
            <a:r>
              <a:rPr lang="en-GB" sz="1200" dirty="0">
                <a:solidFill>
                  <a:schemeClr val="tx1"/>
                </a:solidFill>
              </a:rPr>
              <a:t>*looking at counting actions </a:t>
            </a:r>
          </a:p>
          <a:p>
            <a:r>
              <a:rPr lang="en-GB" sz="1200" dirty="0">
                <a:solidFill>
                  <a:schemeClr val="tx1"/>
                </a:solidFill>
              </a:rPr>
              <a:t> *subitising to 5. </a:t>
            </a:r>
          </a:p>
          <a:p>
            <a:r>
              <a:rPr lang="en-GB" sz="1200" dirty="0">
                <a:solidFill>
                  <a:schemeClr val="tx1"/>
                </a:solidFill>
              </a:rPr>
              <a:t>*comparing quantities and exploring number bonds to 5. </a:t>
            </a:r>
          </a:p>
          <a:p>
            <a:r>
              <a:rPr lang="en-GB" sz="1200" dirty="0">
                <a:solidFill>
                  <a:schemeClr val="tx1"/>
                </a:solidFill>
              </a:rPr>
              <a:t>*looking at pattern and shapes.</a:t>
            </a:r>
          </a:p>
          <a:p>
            <a:r>
              <a:rPr lang="en-GB" sz="1200" dirty="0">
                <a:solidFill>
                  <a:schemeClr val="tx1"/>
                </a:solidFill>
              </a:rPr>
              <a:t>*learning days of the week and language related to time.</a:t>
            </a:r>
          </a:p>
          <a:p>
            <a:r>
              <a:rPr lang="en-GB" sz="1200" dirty="0">
                <a:solidFill>
                  <a:schemeClr val="tx1"/>
                </a:solidFill>
              </a:rPr>
              <a:t>*Introduced to positional language.</a:t>
            </a:r>
          </a:p>
          <a:p>
            <a:endParaRPr lang="en-GB" sz="1200" dirty="0">
              <a:solidFill>
                <a:schemeClr val="tx1"/>
              </a:solidFill>
            </a:endParaRPr>
          </a:p>
          <a:p>
            <a:endParaRPr lang="en-GB" sz="1200" dirty="0">
              <a:solidFill>
                <a:schemeClr val="tx1"/>
              </a:solidFill>
            </a:endParaRPr>
          </a:p>
          <a:p>
            <a:endParaRPr lang="en-GB" sz="1200" dirty="0"/>
          </a:p>
        </p:txBody>
      </p:sp>
      <p:sp>
        <p:nvSpPr>
          <p:cNvPr id="21" name="TextBox 20"/>
          <p:cNvSpPr txBox="1"/>
          <p:nvPr/>
        </p:nvSpPr>
        <p:spPr>
          <a:xfrm>
            <a:off x="3808201" y="192340"/>
            <a:ext cx="4247168" cy="31700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a:solidFill>
                  <a:schemeClr val="tx2"/>
                </a:solidFill>
              </a:rPr>
              <a:t>Theme: This is Me!</a:t>
            </a:r>
          </a:p>
          <a:p>
            <a:pPr algn="ctr"/>
            <a:endParaRPr lang="en-US" sz="2000" b="1" u="sng" dirty="0">
              <a:solidFill>
                <a:schemeClr val="tx2"/>
              </a:solidFill>
            </a:endParaRPr>
          </a:p>
          <a:p>
            <a:pPr algn="ctr"/>
            <a:endParaRPr lang="en-US" sz="2000" b="1" u="sng" dirty="0">
              <a:solidFill>
                <a:schemeClr val="tx2"/>
              </a:solidFill>
            </a:endParaRPr>
          </a:p>
          <a:p>
            <a:pPr algn="ctr"/>
            <a:endParaRPr lang="en-US" sz="2000" b="1" u="sng" dirty="0">
              <a:solidFill>
                <a:schemeClr val="tx2"/>
              </a:solidFill>
            </a:endParaRPr>
          </a:p>
          <a:p>
            <a:pPr algn="ctr"/>
            <a:endParaRPr lang="en-US" sz="2000" b="1" u="sng" dirty="0">
              <a:solidFill>
                <a:schemeClr val="tx2"/>
              </a:solidFill>
            </a:endParaRPr>
          </a:p>
          <a:p>
            <a:pPr algn="ctr"/>
            <a:endParaRPr lang="en-US" sz="2000" b="1" u="sng" dirty="0">
              <a:solidFill>
                <a:schemeClr val="tx2"/>
              </a:solidFill>
            </a:endParaRPr>
          </a:p>
          <a:p>
            <a:pPr algn="ctr"/>
            <a:endParaRPr lang="en-US" sz="2000" b="1" u="sng" dirty="0">
              <a:solidFill>
                <a:schemeClr val="tx2"/>
              </a:solidFill>
            </a:endParaRPr>
          </a:p>
          <a:p>
            <a:pPr algn="ctr"/>
            <a:endParaRPr lang="en-US" sz="20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endParaRPr lang="en-US" sz="100" b="1" u="sng" dirty="0">
              <a:solidFill>
                <a:schemeClr val="tx2"/>
              </a:solidFill>
            </a:endParaRPr>
          </a:p>
        </p:txBody>
      </p:sp>
      <p:sp>
        <p:nvSpPr>
          <p:cNvPr id="20" name="TextBox 19"/>
          <p:cNvSpPr txBox="1"/>
          <p:nvPr/>
        </p:nvSpPr>
        <p:spPr>
          <a:xfrm>
            <a:off x="3773242" y="4349242"/>
            <a:ext cx="4108573" cy="183127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a:solidFill>
                  <a:schemeClr val="accent1">
                    <a:lumMod val="50000"/>
                  </a:schemeClr>
                </a:solidFill>
              </a:rPr>
              <a:t>Communication and Language </a:t>
            </a:r>
          </a:p>
          <a:p>
            <a:r>
              <a:rPr lang="en-US" sz="1200" b="1" dirty="0"/>
              <a:t>We will be learning to </a:t>
            </a:r>
          </a:p>
          <a:p>
            <a:pPr lvl="0"/>
            <a:r>
              <a:rPr lang="en-US" sz="1200" dirty="0"/>
              <a:t>*</a:t>
            </a:r>
            <a:r>
              <a:rPr lang="en-GB" sz="1200" dirty="0"/>
              <a:t>developing our speaking and listening skills thinking about our feelings through circle time, role-play and storytelling.</a:t>
            </a:r>
          </a:p>
          <a:p>
            <a:pPr lvl="0"/>
            <a:r>
              <a:rPr lang="en-GB" sz="1200" dirty="0"/>
              <a:t>*enjoy learning new songs such as ‘Friends, Friends 123’ ‘Ten little friends’ ‘The more we get together the happier we will be.’ </a:t>
            </a:r>
          </a:p>
          <a:p>
            <a:pPr lvl="0"/>
            <a:r>
              <a:rPr lang="en-GB" sz="1200" dirty="0"/>
              <a:t>*looking at the poem ‘We can’ by Michael Rosen and will be enjoying acting out with our friends using actions and sounds.</a:t>
            </a:r>
          </a:p>
          <a:p>
            <a:pPr lvl="0"/>
            <a:endParaRPr lang="en-US" sz="100" dirty="0"/>
          </a:p>
        </p:txBody>
      </p:sp>
      <p:sp>
        <p:nvSpPr>
          <p:cNvPr id="5" name="TextBox 4"/>
          <p:cNvSpPr txBox="1"/>
          <p:nvPr/>
        </p:nvSpPr>
        <p:spPr>
          <a:xfrm>
            <a:off x="3914184" y="440480"/>
            <a:ext cx="4056027" cy="3477875"/>
          </a:xfrm>
          <a:prstGeom prst="rect">
            <a:avLst/>
          </a:prstGeom>
          <a:noFill/>
        </p:spPr>
        <p:txBody>
          <a:bodyPr wrap="square" rtlCol="0">
            <a:spAutoFit/>
          </a:bodyPr>
          <a:lstStyle/>
          <a:p>
            <a:pPr algn="ctr"/>
            <a:r>
              <a:rPr lang="en-GB" sz="1400" b="1" u="sng" dirty="0">
                <a:solidFill>
                  <a:schemeClr val="tx2"/>
                </a:solidFill>
              </a:rPr>
              <a:t>Key Texts</a:t>
            </a:r>
          </a:p>
          <a:p>
            <a:r>
              <a:rPr lang="en-GB" sz="1400" b="1" dirty="0">
                <a:solidFill>
                  <a:schemeClr val="tx2"/>
                </a:solidFill>
              </a:rPr>
              <a:t>Hello Friend                                                       Amazing</a:t>
            </a:r>
          </a:p>
          <a:p>
            <a:pPr algn="ctr"/>
            <a:endParaRPr lang="en-GB" sz="1400" dirty="0"/>
          </a:p>
          <a:p>
            <a:pPr algn="ctr"/>
            <a:endParaRPr lang="en-GB" sz="1400" dirty="0"/>
          </a:p>
          <a:p>
            <a:pPr algn="ctr"/>
            <a:endParaRPr lang="en-GB" sz="1400" b="1" u="sng" dirty="0"/>
          </a:p>
          <a:p>
            <a:pPr algn="ctr"/>
            <a:endParaRPr lang="en-GB" sz="1400" b="1" u="sng" dirty="0"/>
          </a:p>
          <a:p>
            <a:pPr algn="ctr"/>
            <a:endParaRPr lang="en-GB" sz="1400" b="1" u="sng" dirty="0"/>
          </a:p>
          <a:p>
            <a:pPr algn="ctr"/>
            <a:endParaRPr lang="en-GB" sz="1400" b="1" u="sng" dirty="0"/>
          </a:p>
          <a:p>
            <a:pPr algn="ctr"/>
            <a:r>
              <a:rPr lang="en-GB" sz="1400" b="1" u="sng" dirty="0"/>
              <a:t>Supplementary Texts</a:t>
            </a:r>
          </a:p>
          <a:p>
            <a:pPr algn="ctr"/>
            <a:r>
              <a:rPr lang="en-GB" sz="1400" b="1" dirty="0"/>
              <a:t>Little Red Riding Hood</a:t>
            </a:r>
          </a:p>
          <a:p>
            <a:pPr algn="ctr"/>
            <a:r>
              <a:rPr lang="en-GB" sz="1400" b="1" dirty="0"/>
              <a:t>The Ugly Duckling</a:t>
            </a:r>
          </a:p>
          <a:p>
            <a:pPr algn="ctr"/>
            <a:r>
              <a:rPr lang="en-GB" sz="1400" b="1" dirty="0"/>
              <a:t>The Tiger Who Came to Tea</a:t>
            </a:r>
          </a:p>
          <a:p>
            <a:pPr algn="ctr"/>
            <a:r>
              <a:rPr lang="en-GB" sz="1400" b="1"/>
              <a:t>Leaf Man</a:t>
            </a:r>
            <a:endParaRPr lang="en-GB" sz="1400" b="1" dirty="0"/>
          </a:p>
          <a:p>
            <a:pPr algn="ctr"/>
            <a:endParaRPr lang="en-GB" sz="1400" b="1" u="sng" dirty="0">
              <a:solidFill>
                <a:schemeClr val="tx2"/>
              </a:solidFill>
            </a:endParaRPr>
          </a:p>
          <a:p>
            <a:pPr algn="ctr"/>
            <a:r>
              <a:rPr lang="en-GB" sz="1400" u="sng" dirty="0"/>
              <a:t> </a:t>
            </a:r>
          </a:p>
          <a:p>
            <a:r>
              <a:rPr lang="en-GB" sz="1000" b="1" dirty="0"/>
              <a:t>*</a:t>
            </a:r>
            <a:endParaRPr lang="en-GB" sz="1000" dirty="0"/>
          </a:p>
        </p:txBody>
      </p:sp>
      <p:sp>
        <p:nvSpPr>
          <p:cNvPr id="26" name="TextBox 25"/>
          <p:cNvSpPr txBox="1"/>
          <p:nvPr/>
        </p:nvSpPr>
        <p:spPr>
          <a:xfrm>
            <a:off x="1437695" y="229921"/>
            <a:ext cx="2241123"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a:solidFill>
                  <a:schemeClr val="tx2"/>
                </a:solidFill>
              </a:rPr>
              <a:t>Religious Education</a:t>
            </a:r>
          </a:p>
          <a:p>
            <a:pPr algn="ctr"/>
            <a:r>
              <a:rPr lang="en-GB" sz="1200" dirty="0"/>
              <a:t>Creation and Covenant</a:t>
            </a:r>
          </a:p>
        </p:txBody>
      </p:sp>
      <p:sp>
        <p:nvSpPr>
          <p:cNvPr id="18" name="TextBox 17"/>
          <p:cNvSpPr txBox="1"/>
          <p:nvPr/>
        </p:nvSpPr>
        <p:spPr>
          <a:xfrm>
            <a:off x="8296832" y="3256635"/>
            <a:ext cx="3829316" cy="218521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a:solidFill>
                  <a:schemeClr val="tx2"/>
                </a:solidFill>
              </a:rPr>
              <a:t>Personal, Social and Emotional </a:t>
            </a:r>
          </a:p>
          <a:p>
            <a:r>
              <a:rPr lang="en-US" sz="1200" b="1" dirty="0"/>
              <a:t>We will:</a:t>
            </a:r>
          </a:p>
          <a:p>
            <a:r>
              <a:rPr lang="en-GB" sz="1200" b="1" dirty="0"/>
              <a:t>*</a:t>
            </a:r>
            <a:r>
              <a:rPr lang="en-GB" sz="1200" dirty="0"/>
              <a:t>think about all the things that we are good at and what makes us special. </a:t>
            </a:r>
          </a:p>
          <a:p>
            <a:pPr marL="171462" indent="-171462">
              <a:buFont typeface="Arial" panose="020B0604020202020204" pitchFamily="34" charset="0"/>
              <a:buChar char="•"/>
            </a:pPr>
            <a:r>
              <a:rPr lang="en-GB" sz="1200" dirty="0"/>
              <a:t>learn about our emotions and how to be considerate towards our peers. </a:t>
            </a:r>
          </a:p>
          <a:p>
            <a:pPr marL="171462" indent="-171462">
              <a:buFont typeface="Arial" panose="020B0604020202020204" pitchFamily="34" charset="0"/>
              <a:buChar char="•"/>
            </a:pPr>
            <a:r>
              <a:rPr lang="en-GB" sz="1200" dirty="0"/>
              <a:t> identify conflicts in key texts that we read and discussing how to solve them.</a:t>
            </a:r>
          </a:p>
          <a:p>
            <a:pPr marL="171462" indent="-171462">
              <a:buFont typeface="Arial" panose="020B0604020202020204" pitchFamily="34" charset="0"/>
              <a:buChar char="•"/>
            </a:pPr>
            <a:endParaRPr lang="en-GB" sz="1200" dirty="0"/>
          </a:p>
          <a:p>
            <a:pPr marL="171462" indent="-171462">
              <a:buFont typeface="Arial" panose="020B0604020202020204" pitchFamily="34" charset="0"/>
              <a:buChar char="•"/>
            </a:pPr>
            <a:endParaRPr lang="en-GB" sz="1200" dirty="0"/>
          </a:p>
          <a:p>
            <a:pPr marL="171462" indent="-171462">
              <a:buFont typeface="Arial" panose="020B0604020202020204" pitchFamily="34" charset="0"/>
              <a:buChar char="•"/>
            </a:pPr>
            <a:endParaRPr lang="en-US" sz="1200" dirty="0"/>
          </a:p>
        </p:txBody>
      </p:sp>
      <p:sp>
        <p:nvSpPr>
          <p:cNvPr id="7" name="AutoShape 2" descr="Image result for hello friends 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p:cNvPicPr>
          <p:nvPr/>
        </p:nvPicPr>
        <p:blipFill>
          <a:blip r:embed="rId3"/>
          <a:stretch>
            <a:fillRect/>
          </a:stretch>
        </p:blipFill>
        <p:spPr>
          <a:xfrm>
            <a:off x="4006161" y="1017673"/>
            <a:ext cx="1087269" cy="1087269"/>
          </a:xfrm>
          <a:prstGeom prst="rect">
            <a:avLst/>
          </a:prstGeom>
        </p:spPr>
      </p:pic>
      <p:pic>
        <p:nvPicPr>
          <p:cNvPr id="12" name="Picture 11"/>
          <p:cNvPicPr>
            <a:picLocks noChangeAspect="1"/>
          </p:cNvPicPr>
          <p:nvPr/>
        </p:nvPicPr>
        <p:blipFill>
          <a:blip r:embed="rId4"/>
          <a:stretch>
            <a:fillRect/>
          </a:stretch>
        </p:blipFill>
        <p:spPr>
          <a:xfrm>
            <a:off x="7034178" y="937807"/>
            <a:ext cx="770403" cy="1562152"/>
          </a:xfrm>
          <a:prstGeom prst="rect">
            <a:avLst/>
          </a:prstGeom>
        </p:spPr>
      </p:pic>
    </p:spTree>
    <p:extLst>
      <p:ext uri="{BB962C8B-B14F-4D97-AF65-F5344CB8AC3E}">
        <p14:creationId xmlns:p14="http://schemas.microsoft.com/office/powerpoint/2010/main" val="3697465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81475" y="3292250"/>
            <a:ext cx="3226360" cy="707886"/>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sz="2000" b="1" dirty="0">
                <a:solidFill>
                  <a:schemeClr val="accent1">
                    <a:lumMod val="50000"/>
                  </a:schemeClr>
                </a:solidFill>
              </a:rPr>
              <a:t>Reception – Autumn Term 1</a:t>
            </a:r>
          </a:p>
          <a:p>
            <a:pPr algn="ctr"/>
            <a:r>
              <a:rPr lang="en-US" sz="2000" b="1" dirty="0">
                <a:solidFill>
                  <a:schemeClr val="accent1">
                    <a:lumMod val="50000"/>
                  </a:schemeClr>
                </a:solidFill>
              </a:rPr>
              <a:t>Curriculum Information</a:t>
            </a:r>
            <a:endParaRPr lang="en-GB" sz="2000" b="1" dirty="0"/>
          </a:p>
        </p:txBody>
      </p:sp>
      <p:pic>
        <p:nvPicPr>
          <p:cNvPr id="6" name="Picture 5"/>
          <p:cNvPicPr>
            <a:picLocks noChangeAspect="1"/>
          </p:cNvPicPr>
          <p:nvPr/>
        </p:nvPicPr>
        <p:blipFill>
          <a:blip r:embed="rId2"/>
          <a:stretch>
            <a:fillRect/>
          </a:stretch>
        </p:blipFill>
        <p:spPr>
          <a:xfrm>
            <a:off x="133152" y="211913"/>
            <a:ext cx="947503" cy="955814"/>
          </a:xfrm>
          <a:prstGeom prst="rect">
            <a:avLst/>
          </a:prstGeom>
        </p:spPr>
      </p:pic>
      <p:sp>
        <p:nvSpPr>
          <p:cNvPr id="9" name="TextBox 8"/>
          <p:cNvSpPr txBox="1"/>
          <p:nvPr/>
        </p:nvSpPr>
        <p:spPr>
          <a:xfrm>
            <a:off x="442600" y="4309815"/>
            <a:ext cx="3363856" cy="227023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endParaRPr lang="en-US" sz="1200" dirty="0">
              <a:solidFill>
                <a:schemeClr val="tx1"/>
              </a:solidFill>
            </a:endParaRPr>
          </a:p>
        </p:txBody>
      </p:sp>
      <p:sp>
        <p:nvSpPr>
          <p:cNvPr id="14" name="TextBox 13"/>
          <p:cNvSpPr txBox="1"/>
          <p:nvPr/>
        </p:nvSpPr>
        <p:spPr>
          <a:xfrm>
            <a:off x="4189096" y="4444658"/>
            <a:ext cx="3518739" cy="200054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a:solidFill>
                  <a:schemeClr val="tx2"/>
                </a:solidFill>
              </a:rPr>
              <a:t>Understanding the World</a:t>
            </a:r>
          </a:p>
          <a:p>
            <a:r>
              <a:rPr lang="en-US" sz="1200" b="1" dirty="0">
                <a:solidFill>
                  <a:schemeClr val="tx1"/>
                </a:solidFill>
              </a:rPr>
              <a:t>We will: </a:t>
            </a:r>
          </a:p>
          <a:p>
            <a:r>
              <a:rPr lang="en-US" sz="1200" dirty="0">
                <a:solidFill>
                  <a:schemeClr val="tx1"/>
                </a:solidFill>
              </a:rPr>
              <a:t>*</a:t>
            </a:r>
            <a:r>
              <a:rPr lang="en-GB" sz="1200" dirty="0">
                <a:solidFill>
                  <a:schemeClr val="tx1"/>
                </a:solidFill>
              </a:rPr>
              <a:t>talk about different families using, </a:t>
            </a:r>
          </a:p>
          <a:p>
            <a:pPr marL="171462" indent="-171462">
              <a:buFont typeface="Arial" panose="020B0604020202020204" pitchFamily="34" charset="0"/>
              <a:buChar char="•"/>
            </a:pPr>
            <a:r>
              <a:rPr lang="en-GB" sz="1200" dirty="0">
                <a:solidFill>
                  <a:schemeClr val="tx1"/>
                </a:solidFill>
              </a:rPr>
              <a:t>look at our own family history. </a:t>
            </a:r>
          </a:p>
          <a:p>
            <a:r>
              <a:rPr lang="en-GB" sz="1200" dirty="0">
                <a:solidFill>
                  <a:schemeClr val="tx1"/>
                </a:solidFill>
              </a:rPr>
              <a:t>*be talking about places we have visited with our families and will explore the natural world using our senses. </a:t>
            </a:r>
          </a:p>
          <a:p>
            <a:r>
              <a:rPr lang="en-GB" sz="1200" dirty="0">
                <a:solidFill>
                  <a:schemeClr val="tx1"/>
                </a:solidFill>
              </a:rPr>
              <a:t>look at people who help us in our local area.</a:t>
            </a:r>
          </a:p>
          <a:p>
            <a:endParaRPr lang="en-US" sz="1200" dirty="0">
              <a:solidFill>
                <a:schemeClr val="tx1"/>
              </a:solidFill>
            </a:endParaRPr>
          </a:p>
          <a:p>
            <a:endParaRPr lang="en-US" sz="1200" b="1" u="sng" dirty="0">
              <a:solidFill>
                <a:schemeClr val="tx1"/>
              </a:solidFill>
            </a:endParaRPr>
          </a:p>
        </p:txBody>
      </p:sp>
      <p:sp>
        <p:nvSpPr>
          <p:cNvPr id="16" name="TextBox 15"/>
          <p:cNvSpPr txBox="1"/>
          <p:nvPr/>
        </p:nvSpPr>
        <p:spPr>
          <a:xfrm>
            <a:off x="1413164" y="293184"/>
            <a:ext cx="6344036" cy="273921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a:solidFill>
                  <a:schemeClr val="tx2"/>
                </a:solidFill>
              </a:rPr>
              <a:t>Expressive Arts and Design</a:t>
            </a:r>
          </a:p>
          <a:p>
            <a:r>
              <a:rPr lang="en-GB" sz="1200" b="1" dirty="0"/>
              <a:t>We will: </a:t>
            </a:r>
          </a:p>
          <a:p>
            <a:r>
              <a:rPr lang="en-GB" sz="1200" dirty="0"/>
              <a:t>*explore mixing colours to paint our family members and friends. </a:t>
            </a:r>
          </a:p>
          <a:p>
            <a:r>
              <a:rPr lang="en-GB" sz="1200" dirty="0"/>
              <a:t>*explore our emotions by drawing faces with different emotions and creating collages with different textures to represent different emotions. </a:t>
            </a:r>
          </a:p>
          <a:p>
            <a:r>
              <a:rPr lang="en-GB" sz="1200" dirty="0"/>
              <a:t>*listen to music to represent different emotions and discussing how it makes us feel. The children will be encouraged to use the small world area to begin to develop storylines in their pretend play.</a:t>
            </a:r>
          </a:p>
          <a:p>
            <a:r>
              <a:rPr lang="en-GB" sz="1200" dirty="0"/>
              <a:t>*learn the names and instruments and how they are played.</a:t>
            </a:r>
          </a:p>
          <a:p>
            <a:pPr marL="171450" indent="-171450">
              <a:buFont typeface="Arial" panose="020B0604020202020204" pitchFamily="34" charset="0"/>
              <a:buChar char="•"/>
            </a:pPr>
            <a:r>
              <a:rPr lang="en-GB" sz="1200" dirty="0"/>
              <a:t>Learning about the cartoonist Quentin Blake and how he used black and white to illustrate. We will then explore different medias to create our own pictures of our family using the colour black.</a:t>
            </a:r>
          </a:p>
          <a:p>
            <a:r>
              <a:rPr lang="en-GB" sz="1200" u="sng" dirty="0"/>
              <a:t>Music</a:t>
            </a:r>
          </a:p>
          <a:p>
            <a:r>
              <a:rPr lang="en-GB" sz="1200" dirty="0"/>
              <a:t>We will be learning about pulse and rhythm, listening to Beethoven’s music and learning songs about Harvest.</a:t>
            </a:r>
            <a:endParaRPr lang="en-GB" sz="1200" u="sng" dirty="0"/>
          </a:p>
        </p:txBody>
      </p:sp>
      <p:sp>
        <p:nvSpPr>
          <p:cNvPr id="23" name="TextBox 22"/>
          <p:cNvSpPr txBox="1"/>
          <p:nvPr/>
        </p:nvSpPr>
        <p:spPr>
          <a:xfrm>
            <a:off x="8278192" y="300991"/>
            <a:ext cx="3688942" cy="329320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a:solidFill>
                  <a:schemeClr val="tx2"/>
                </a:solidFill>
              </a:rPr>
              <a:t>SRE</a:t>
            </a:r>
          </a:p>
          <a:p>
            <a:r>
              <a:rPr lang="en-GB" sz="1200" b="1" u="sng" dirty="0"/>
              <a:t>Topic 1 ~ </a:t>
            </a:r>
            <a:r>
              <a:rPr lang="en-GB" sz="1200" b="1" u="sng" dirty="0" err="1"/>
              <a:t>Whos</a:t>
            </a:r>
            <a:r>
              <a:rPr lang="en-GB" sz="1200" b="1" u="sng" dirty="0"/>
              <a:t> Who?</a:t>
            </a:r>
          </a:p>
          <a:p>
            <a:r>
              <a:rPr lang="en-GB" sz="1200" u="sng" dirty="0"/>
              <a:t>We will learn:</a:t>
            </a:r>
            <a:endParaRPr lang="en-GB" sz="1200" dirty="0"/>
          </a:p>
          <a:p>
            <a:r>
              <a:rPr lang="en-GB" sz="1200" dirty="0"/>
              <a:t>* To identify special people (e.g. parents, carers, friends) and what makes them special</a:t>
            </a:r>
          </a:p>
          <a:p>
            <a:r>
              <a:rPr lang="en-GB" sz="1200" dirty="0"/>
              <a:t>* The importance of the nuclear family and of the wider family</a:t>
            </a:r>
          </a:p>
          <a:p>
            <a:r>
              <a:rPr lang="en-GB" sz="1200" dirty="0"/>
              <a:t>*The importance of being close to and trusting of ‘special people’ and telling them is something is troubling them</a:t>
            </a:r>
          </a:p>
          <a:p>
            <a:r>
              <a:rPr lang="en-GB" sz="1200" b="1" u="sng" dirty="0"/>
              <a:t>Topic 2 ~ People who help us</a:t>
            </a:r>
          </a:p>
          <a:p>
            <a:r>
              <a:rPr lang="en-GB" sz="1200" u="sng" dirty="0"/>
              <a:t>We will learn:</a:t>
            </a:r>
            <a:endParaRPr lang="en-GB" sz="1200" b="1" dirty="0"/>
          </a:p>
          <a:p>
            <a:r>
              <a:rPr lang="en-GB" sz="1200" dirty="0"/>
              <a:t>*There are lots of jobs designed to help us.</a:t>
            </a:r>
          </a:p>
          <a:p>
            <a:r>
              <a:rPr lang="en-GB" sz="1200" dirty="0"/>
              <a:t>* Paramedics help us in a medical emergency.</a:t>
            </a:r>
          </a:p>
          <a:p>
            <a:r>
              <a:rPr lang="en-GB" sz="1200" dirty="0"/>
              <a:t>* First Aid can be used in non-emergency situations, as well as whilst waiting for an ambulance</a:t>
            </a:r>
          </a:p>
          <a:p>
            <a:endParaRPr lang="en-GB" sz="1200" dirty="0"/>
          </a:p>
        </p:txBody>
      </p:sp>
      <p:sp>
        <p:nvSpPr>
          <p:cNvPr id="3" name="TextBox 2"/>
          <p:cNvSpPr txBox="1"/>
          <p:nvPr/>
        </p:nvSpPr>
        <p:spPr>
          <a:xfrm>
            <a:off x="606903" y="4536991"/>
            <a:ext cx="2982072" cy="1815882"/>
          </a:xfrm>
          <a:prstGeom prst="rect">
            <a:avLst/>
          </a:prstGeom>
          <a:noFill/>
        </p:spPr>
        <p:txBody>
          <a:bodyPr wrap="square" rtlCol="0">
            <a:spAutoFit/>
          </a:bodyPr>
          <a:lstStyle/>
          <a:p>
            <a:r>
              <a:rPr lang="en-US" sz="1600" b="1" u="sng" dirty="0">
                <a:solidFill>
                  <a:schemeClr val="tx2"/>
                </a:solidFill>
              </a:rPr>
              <a:t>Experiences </a:t>
            </a:r>
          </a:p>
          <a:p>
            <a:r>
              <a:rPr lang="en-GB" sz="1600" dirty="0"/>
              <a:t>*Baseline</a:t>
            </a:r>
          </a:p>
          <a:p>
            <a:r>
              <a:rPr lang="en-GB" sz="1600" dirty="0"/>
              <a:t>*Our Lady’s Birthday</a:t>
            </a:r>
          </a:p>
          <a:p>
            <a:r>
              <a:rPr lang="en-GB" sz="1600" dirty="0"/>
              <a:t>*Month of the Rosary</a:t>
            </a:r>
          </a:p>
          <a:p>
            <a:r>
              <a:rPr lang="en-GB" sz="1600" dirty="0"/>
              <a:t>*St Francis of Assisi </a:t>
            </a:r>
          </a:p>
          <a:p>
            <a:r>
              <a:rPr lang="en-GB" sz="1600" dirty="0"/>
              <a:t>*</a:t>
            </a:r>
            <a:r>
              <a:rPr lang="en-US" sz="1600" dirty="0"/>
              <a:t>Visit from a grandparent</a:t>
            </a:r>
          </a:p>
          <a:p>
            <a:pPr marL="171462" indent="-171462">
              <a:buFont typeface="Arial" panose="020B0604020202020204" pitchFamily="34" charset="0"/>
              <a:buChar char="•"/>
            </a:pPr>
            <a:r>
              <a:rPr lang="en-US" sz="1600" dirty="0"/>
              <a:t>Visit from people who help us </a:t>
            </a:r>
          </a:p>
        </p:txBody>
      </p:sp>
      <p:sp>
        <p:nvSpPr>
          <p:cNvPr id="7" name="AutoShape 2" descr="Image result for hello friends 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Box 10"/>
          <p:cNvSpPr txBox="1"/>
          <p:nvPr/>
        </p:nvSpPr>
        <p:spPr>
          <a:xfrm>
            <a:off x="8090475" y="4417045"/>
            <a:ext cx="3829316" cy="200054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a:solidFill>
                  <a:schemeClr val="tx2"/>
                </a:solidFill>
              </a:rPr>
              <a:t>Physical Development</a:t>
            </a:r>
          </a:p>
          <a:p>
            <a:r>
              <a:rPr lang="en-GB" sz="1200" b="1" dirty="0"/>
              <a:t>We will begin to </a:t>
            </a:r>
          </a:p>
          <a:p>
            <a:r>
              <a:rPr lang="en-GB" sz="1200" dirty="0"/>
              <a:t>*look at different actions the children make e.g. running, jumping, dancing, </a:t>
            </a:r>
          </a:p>
          <a:p>
            <a:r>
              <a:rPr lang="en-GB" sz="1200" dirty="0"/>
              <a:t>*use large-scale sensory writing to consolidate correct letter formation. </a:t>
            </a:r>
          </a:p>
          <a:p>
            <a:r>
              <a:rPr lang="en-GB" sz="1200" dirty="0"/>
              <a:t>*explore our new funky fingers with exciting weekly activities focussing on fine motor skills. </a:t>
            </a:r>
          </a:p>
          <a:p>
            <a:r>
              <a:rPr lang="en-GB" sz="1200" dirty="0"/>
              <a:t>*enjoy mark-marking activities throughout the continuous provision. </a:t>
            </a:r>
            <a:endParaRPr lang="en-US" sz="1200" b="1" u="sng" dirty="0">
              <a:solidFill>
                <a:schemeClr val="tx2"/>
              </a:solidFill>
            </a:endParaRPr>
          </a:p>
        </p:txBody>
      </p:sp>
    </p:spTree>
    <p:extLst>
      <p:ext uri="{BB962C8B-B14F-4D97-AF65-F5344CB8AC3E}">
        <p14:creationId xmlns:p14="http://schemas.microsoft.com/office/powerpoint/2010/main" val="33469545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85ecd743-22df-4a6f-92d7-8131207d9a1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5A303ECD121F14D8F2A2AB886360BD3" ma:contentTypeVersion="12" ma:contentTypeDescription="Create a new document." ma:contentTypeScope="" ma:versionID="b1f31db8b828c20932a11933ef03d9e8">
  <xsd:schema xmlns:xsd="http://www.w3.org/2001/XMLSchema" xmlns:xs="http://www.w3.org/2001/XMLSchema" xmlns:p="http://schemas.microsoft.com/office/2006/metadata/properties" xmlns:ns3="85ecd743-22df-4a6f-92d7-8131207d9a1e" targetNamespace="http://schemas.microsoft.com/office/2006/metadata/properties" ma:root="true" ma:fieldsID="9b8db290ead7d3686b5561598a3b216d" ns3:_="">
    <xsd:import namespace="85ecd743-22df-4a6f-92d7-8131207d9a1e"/>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ecd743-22df-4a6f-92d7-8131207d9a1e"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E44D586-BA57-4D7E-8722-FBB1B6D8A915}">
  <ds:schemaRefs>
    <ds:schemaRef ds:uri="http://schemas.microsoft.com/sharepoint/v3/contenttype/forms"/>
  </ds:schemaRefs>
</ds:datastoreItem>
</file>

<file path=customXml/itemProps2.xml><?xml version="1.0" encoding="utf-8"?>
<ds:datastoreItem xmlns:ds="http://schemas.openxmlformats.org/officeDocument/2006/customXml" ds:itemID="{9C630D9A-48FD-41B9-B167-BC8497F54959}">
  <ds:schemaRefs>
    <ds:schemaRef ds:uri="http://www.w3.org/XML/1998/namespace"/>
    <ds:schemaRef ds:uri="http://schemas.microsoft.com/office/2006/documentManagement/types"/>
    <ds:schemaRef ds:uri="http://schemas.microsoft.com/office/infopath/2007/PartnerControls"/>
    <ds:schemaRef ds:uri="http://purl.org/dc/dcmitype/"/>
    <ds:schemaRef ds:uri="http://schemas.microsoft.com/office/2006/metadata/properties"/>
    <ds:schemaRef ds:uri="http://purl.org/dc/terms/"/>
    <ds:schemaRef ds:uri="http://purl.org/dc/elements/1.1/"/>
    <ds:schemaRef ds:uri="http://schemas.openxmlformats.org/package/2006/metadata/core-properties"/>
    <ds:schemaRef ds:uri="85ecd743-22df-4a6f-92d7-8131207d9a1e"/>
  </ds:schemaRefs>
</ds:datastoreItem>
</file>

<file path=customXml/itemProps3.xml><?xml version="1.0" encoding="utf-8"?>
<ds:datastoreItem xmlns:ds="http://schemas.openxmlformats.org/officeDocument/2006/customXml" ds:itemID="{9450019B-F025-42B4-B6EA-12AB1D42C09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5ecd743-22df-4a6f-92d7-8131207d9a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171382</TotalTime>
  <Words>770</Words>
  <Application>Microsoft Office PowerPoint</Application>
  <PresentationFormat>Widescreen</PresentationFormat>
  <Paragraphs>146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 Seaborn</dc:creator>
  <cp:lastModifiedBy>Mrs R Lowe (MBMC)</cp:lastModifiedBy>
  <cp:revision>240</cp:revision>
  <cp:lastPrinted>2022-05-18T08:55:18Z</cp:lastPrinted>
  <dcterms:created xsi:type="dcterms:W3CDTF">2022-04-27T12:35:30Z</dcterms:created>
  <dcterms:modified xsi:type="dcterms:W3CDTF">2026-07-21T08:00:26Z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0x01010075A303ECD121F14D8F2A2AB886360BD3</vt:lpwstr>
  </property>
</Properties>
</file>