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
  </p:notesMasterIdLst>
  <p:sldIdLst>
    <p:sldId id="262" r:id="rId5"/>
    <p:sldId id="263" r:id="rId6"/>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979" autoAdjust="0"/>
    <p:restoredTop sz="94364" autoAdjust="0"/>
  </p:normalViewPr>
  <p:slideViewPr>
    <p:cSldViewPr snapToGrid="0">
      <p:cViewPr varScale="1">
        <p:scale>
          <a:sx n="42" d="100"/>
          <a:sy n="42" d="100"/>
        </p:scale>
        <p:origin x="36" y="8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R Lowe (MBMC)" userId="8a87ec38-6990-465f-97dc-1a8c367e510e" providerId="ADAL" clId="{AC23A72E-8452-4917-9D8F-571B891E192A}"/>
    <pc:docChg chg="undo modSld">
      <pc:chgData name="Mrs R Lowe (MBMC)" userId="8a87ec38-6990-465f-97dc-1a8c367e510e" providerId="ADAL" clId="{AC23A72E-8452-4917-9D8F-571B891E192A}" dt="2026-07-21T08:06:16.355" v="96" actId="20577"/>
      <pc:docMkLst>
        <pc:docMk/>
      </pc:docMkLst>
      <pc:sldChg chg="modSp">
        <pc:chgData name="Mrs R Lowe (MBMC)" userId="8a87ec38-6990-465f-97dc-1a8c367e510e" providerId="ADAL" clId="{AC23A72E-8452-4917-9D8F-571B891E192A}" dt="2026-07-21T08:06:16.355" v="96" actId="20577"/>
        <pc:sldMkLst>
          <pc:docMk/>
          <pc:sldMk cId="297195049" sldId="262"/>
        </pc:sldMkLst>
        <pc:spChg chg="mod">
          <ac:chgData name="Mrs R Lowe (MBMC)" userId="8a87ec38-6990-465f-97dc-1a8c367e510e" providerId="ADAL" clId="{AC23A72E-8452-4917-9D8F-571B891E192A}" dt="2026-07-21T08:06:16.355" v="96" actId="20577"/>
          <ac:spMkLst>
            <pc:docMk/>
            <pc:sldMk cId="297195049" sldId="262"/>
            <ac:spMk id="4" creationId="{00000000-0000-0000-0000-000000000000}"/>
          </ac:spMkLst>
        </pc:spChg>
        <pc:picChg chg="mod">
          <ac:chgData name="Mrs R Lowe (MBMC)" userId="8a87ec38-6990-465f-97dc-1a8c367e510e" providerId="ADAL" clId="{AC23A72E-8452-4917-9D8F-571B891E192A}" dt="2026-07-21T08:06:13.450" v="84" actId="1076"/>
          <ac:picMkLst>
            <pc:docMk/>
            <pc:sldMk cId="297195049" sldId="262"/>
            <ac:picMk id="12" creationId="{C693238C-789E-4A99-8830-D73545F9BE3B}"/>
          </ac:picMkLst>
        </pc:picChg>
      </pc:sldChg>
    </pc:docChg>
  </pc:docChgLst>
  <pc:docChgLst>
    <pc:chgData name="Rebekah Lowe" userId="88ca790c-8b61-46a9-9b09-b89da8664634" providerId="ADAL" clId="{5BBADD99-B1B8-48F9-8BD1-21C517C28754}"/>
    <pc:docChg chg="custSel modSld">
      <pc:chgData name="Rebekah Lowe" userId="88ca790c-8b61-46a9-9b09-b89da8664634" providerId="ADAL" clId="{5BBADD99-B1B8-48F9-8BD1-21C517C28754}" dt="2025-07-16T15:09:42.075" v="23" actId="5793"/>
      <pc:docMkLst>
        <pc:docMk/>
      </pc:docMkLst>
      <pc:sldChg chg="modSp">
        <pc:chgData name="Rebekah Lowe" userId="88ca790c-8b61-46a9-9b09-b89da8664634" providerId="ADAL" clId="{5BBADD99-B1B8-48F9-8BD1-21C517C28754}" dt="2025-07-16T15:09:42.075" v="23" actId="5793"/>
        <pc:sldMkLst>
          <pc:docMk/>
          <pc:sldMk cId="297195049" sldId="262"/>
        </pc:sldMkLst>
        <pc:spChg chg="mod">
          <ac:chgData name="Rebekah Lowe" userId="88ca790c-8b61-46a9-9b09-b89da8664634" providerId="ADAL" clId="{5BBADD99-B1B8-48F9-8BD1-21C517C28754}" dt="2025-07-16T15:09:42.075" v="23" actId="5793"/>
          <ac:spMkLst>
            <pc:docMk/>
            <pc:sldMk cId="297195049" sldId="262"/>
            <ac:spMk id="11" creationId="{00000000-0000-0000-0000-000000000000}"/>
          </ac:spMkLst>
        </pc:spChg>
      </pc:sldChg>
      <pc:sldChg chg="modSp">
        <pc:chgData name="Rebekah Lowe" userId="88ca790c-8b61-46a9-9b09-b89da8664634" providerId="ADAL" clId="{5BBADD99-B1B8-48F9-8BD1-21C517C28754}" dt="2025-07-16T15:03:22.262" v="19" actId="113"/>
        <pc:sldMkLst>
          <pc:docMk/>
          <pc:sldMk cId="2527247471" sldId="263"/>
        </pc:sldMkLst>
        <pc:spChg chg="mod">
          <ac:chgData name="Rebekah Lowe" userId="88ca790c-8b61-46a9-9b09-b89da8664634" providerId="ADAL" clId="{5BBADD99-B1B8-48F9-8BD1-21C517C28754}" dt="2025-07-16T15:03:22.262" v="19" actId="113"/>
          <ac:spMkLst>
            <pc:docMk/>
            <pc:sldMk cId="2527247471" sldId="263"/>
            <ac:spMk id="12"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8F80A322-75A0-4F08-A11A-88804547618F}" type="datetimeFigureOut">
              <a:rPr lang="en-GB" smtClean="0"/>
              <a:t>21/07/2026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7438F4AB-FAED-4C3B-BB5C-AF89D6311E2E}" type="slidenum">
              <a:rPr lang="en-GB" smtClean="0"/>
              <a:t>‹#›</a:t>
            </a:fld>
            <a:endParaRPr lang="en-GB"/>
          </a:p>
        </p:txBody>
      </p:sp>
    </p:spTree>
    <p:extLst>
      <p:ext uri="{BB962C8B-B14F-4D97-AF65-F5344CB8AC3E}">
        <p14:creationId xmlns:p14="http://schemas.microsoft.com/office/powerpoint/2010/main" val="20560888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17" indent="0" algn="ctr">
              <a:buNone/>
              <a:defRPr sz="2000"/>
            </a:lvl2pPr>
            <a:lvl3pPr marL="914435" indent="0" algn="ctr">
              <a:buNone/>
              <a:defRPr sz="1800"/>
            </a:lvl3pPr>
            <a:lvl4pPr marL="1371653" indent="0" algn="ctr">
              <a:buNone/>
              <a:defRPr sz="1600"/>
            </a:lvl4pPr>
            <a:lvl5pPr marL="1828871" indent="0" algn="ctr">
              <a:buNone/>
              <a:defRPr sz="1600"/>
            </a:lvl5pPr>
            <a:lvl6pPr marL="2286088" indent="0" algn="ctr">
              <a:buNone/>
              <a:defRPr sz="1600"/>
            </a:lvl6pPr>
            <a:lvl7pPr marL="2743306" indent="0" algn="ctr">
              <a:buNone/>
              <a:defRPr sz="1600"/>
            </a:lvl7pPr>
            <a:lvl8pPr marL="3200524" indent="0" algn="ctr">
              <a:buNone/>
              <a:defRPr sz="1600"/>
            </a:lvl8pPr>
            <a:lvl9pPr marL="3657741"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2AD2CB0-5CCC-47DA-9638-14A2A231CA90}" type="datetimeFigureOut">
              <a:rPr lang="en-GB" smtClean="0"/>
              <a:t>21/07/2026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EBFD1B-35E7-48BE-972D-99B21201A5AA}" type="slidenum">
              <a:rPr lang="en-GB" smtClean="0"/>
              <a:t>‹#›</a:t>
            </a:fld>
            <a:endParaRPr lang="en-GB"/>
          </a:p>
        </p:txBody>
      </p:sp>
    </p:spTree>
    <p:extLst>
      <p:ext uri="{BB962C8B-B14F-4D97-AF65-F5344CB8AC3E}">
        <p14:creationId xmlns:p14="http://schemas.microsoft.com/office/powerpoint/2010/main" val="36018618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2AD2CB0-5CCC-47DA-9638-14A2A231CA90}" type="datetimeFigureOut">
              <a:rPr lang="en-GB" smtClean="0"/>
              <a:t>21/07/2026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EBFD1B-35E7-48BE-972D-99B21201A5AA}" type="slidenum">
              <a:rPr lang="en-GB" smtClean="0"/>
              <a:t>‹#›</a:t>
            </a:fld>
            <a:endParaRPr lang="en-GB"/>
          </a:p>
        </p:txBody>
      </p:sp>
    </p:spTree>
    <p:extLst>
      <p:ext uri="{BB962C8B-B14F-4D97-AF65-F5344CB8AC3E}">
        <p14:creationId xmlns:p14="http://schemas.microsoft.com/office/powerpoint/2010/main" val="4112131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40"/>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5"/>
            <a:ext cx="10515600" cy="1500187"/>
          </a:xfrm>
        </p:spPr>
        <p:txBody>
          <a:bodyPr/>
          <a:lstStyle>
            <a:lvl1pPr marL="0" indent="0">
              <a:buNone/>
              <a:defRPr sz="2400">
                <a:solidFill>
                  <a:schemeClr val="tx1">
                    <a:tint val="75000"/>
                  </a:schemeClr>
                </a:solidFill>
              </a:defRPr>
            </a:lvl1pPr>
            <a:lvl2pPr marL="457217" indent="0">
              <a:buNone/>
              <a:defRPr sz="2000">
                <a:solidFill>
                  <a:schemeClr val="tx1">
                    <a:tint val="75000"/>
                  </a:schemeClr>
                </a:solidFill>
              </a:defRPr>
            </a:lvl2pPr>
            <a:lvl3pPr marL="914435" indent="0">
              <a:buNone/>
              <a:defRPr sz="1800">
                <a:solidFill>
                  <a:schemeClr val="tx1">
                    <a:tint val="75000"/>
                  </a:schemeClr>
                </a:solidFill>
              </a:defRPr>
            </a:lvl3pPr>
            <a:lvl4pPr marL="1371653" indent="0">
              <a:buNone/>
              <a:defRPr sz="1600">
                <a:solidFill>
                  <a:schemeClr val="tx1">
                    <a:tint val="75000"/>
                  </a:schemeClr>
                </a:solidFill>
              </a:defRPr>
            </a:lvl4pPr>
            <a:lvl5pPr marL="1828871" indent="0">
              <a:buNone/>
              <a:defRPr sz="1600">
                <a:solidFill>
                  <a:schemeClr val="tx1">
                    <a:tint val="75000"/>
                  </a:schemeClr>
                </a:solidFill>
              </a:defRPr>
            </a:lvl5pPr>
            <a:lvl6pPr marL="2286088" indent="0">
              <a:buNone/>
              <a:defRPr sz="1600">
                <a:solidFill>
                  <a:schemeClr val="tx1">
                    <a:tint val="75000"/>
                  </a:schemeClr>
                </a:solidFill>
              </a:defRPr>
            </a:lvl6pPr>
            <a:lvl7pPr marL="2743306" indent="0">
              <a:buNone/>
              <a:defRPr sz="1600">
                <a:solidFill>
                  <a:schemeClr val="tx1">
                    <a:tint val="75000"/>
                  </a:schemeClr>
                </a:solidFill>
              </a:defRPr>
            </a:lvl7pPr>
            <a:lvl8pPr marL="3200524" indent="0">
              <a:buNone/>
              <a:defRPr sz="1600">
                <a:solidFill>
                  <a:schemeClr val="tx1">
                    <a:tint val="75000"/>
                  </a:schemeClr>
                </a:solidFill>
              </a:defRPr>
            </a:lvl8pPr>
            <a:lvl9pPr marL="3657741"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2AD2CB0-5CCC-47DA-9638-14A2A231CA90}" type="datetimeFigureOut">
              <a:rPr lang="en-GB" smtClean="0"/>
              <a:t>21/07/2026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EBFD1B-35E7-48BE-972D-99B21201A5AA}" type="slidenum">
              <a:rPr lang="en-GB" smtClean="0"/>
              <a:t>‹#›</a:t>
            </a:fld>
            <a:endParaRPr lang="en-GB"/>
          </a:p>
        </p:txBody>
      </p:sp>
    </p:spTree>
    <p:extLst>
      <p:ext uri="{BB962C8B-B14F-4D97-AF65-F5344CB8AC3E}">
        <p14:creationId xmlns:p14="http://schemas.microsoft.com/office/powerpoint/2010/main" val="12681604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2AD2CB0-5CCC-47DA-9638-14A2A231CA90}" type="datetimeFigureOut">
              <a:rPr lang="en-GB" smtClean="0"/>
              <a:t>21/07/2026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EBFD1B-35E7-48BE-972D-99B21201A5AA}" type="slidenum">
              <a:rPr lang="en-GB" smtClean="0"/>
              <a:t>‹#›</a:t>
            </a:fld>
            <a:endParaRPr lang="en-GB"/>
          </a:p>
        </p:txBody>
      </p:sp>
    </p:spTree>
    <p:extLst>
      <p:ext uri="{BB962C8B-B14F-4D97-AF65-F5344CB8AC3E}">
        <p14:creationId xmlns:p14="http://schemas.microsoft.com/office/powerpoint/2010/main" val="17270768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17" indent="0">
              <a:buNone/>
              <a:defRPr sz="2000" b="1"/>
            </a:lvl2pPr>
            <a:lvl3pPr marL="914435" indent="0">
              <a:buNone/>
              <a:defRPr sz="1800" b="1"/>
            </a:lvl3pPr>
            <a:lvl4pPr marL="1371653" indent="0">
              <a:buNone/>
              <a:defRPr sz="1600" b="1"/>
            </a:lvl4pPr>
            <a:lvl5pPr marL="1828871" indent="0">
              <a:buNone/>
              <a:defRPr sz="1600" b="1"/>
            </a:lvl5pPr>
            <a:lvl6pPr marL="2286088" indent="0">
              <a:buNone/>
              <a:defRPr sz="1600" b="1"/>
            </a:lvl6pPr>
            <a:lvl7pPr marL="2743306" indent="0">
              <a:buNone/>
              <a:defRPr sz="1600" b="1"/>
            </a:lvl7pPr>
            <a:lvl8pPr marL="3200524" indent="0">
              <a:buNone/>
              <a:defRPr sz="1600" b="1"/>
            </a:lvl8pPr>
            <a:lvl9pPr marL="3657741"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17" indent="0">
              <a:buNone/>
              <a:defRPr sz="2000" b="1"/>
            </a:lvl2pPr>
            <a:lvl3pPr marL="914435" indent="0">
              <a:buNone/>
              <a:defRPr sz="1800" b="1"/>
            </a:lvl3pPr>
            <a:lvl4pPr marL="1371653" indent="0">
              <a:buNone/>
              <a:defRPr sz="1600" b="1"/>
            </a:lvl4pPr>
            <a:lvl5pPr marL="1828871" indent="0">
              <a:buNone/>
              <a:defRPr sz="1600" b="1"/>
            </a:lvl5pPr>
            <a:lvl6pPr marL="2286088" indent="0">
              <a:buNone/>
              <a:defRPr sz="1600" b="1"/>
            </a:lvl6pPr>
            <a:lvl7pPr marL="2743306" indent="0">
              <a:buNone/>
              <a:defRPr sz="1600" b="1"/>
            </a:lvl7pPr>
            <a:lvl8pPr marL="3200524" indent="0">
              <a:buNone/>
              <a:defRPr sz="1600" b="1"/>
            </a:lvl8pPr>
            <a:lvl9pPr marL="3657741"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2AD2CB0-5CCC-47DA-9638-14A2A231CA90}" type="datetimeFigureOut">
              <a:rPr lang="en-GB" smtClean="0"/>
              <a:t>21/07/2026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EEBFD1B-35E7-48BE-972D-99B21201A5AA}" type="slidenum">
              <a:rPr lang="en-GB" smtClean="0"/>
              <a:t>‹#›</a:t>
            </a:fld>
            <a:endParaRPr lang="en-GB"/>
          </a:p>
        </p:txBody>
      </p:sp>
    </p:spTree>
    <p:extLst>
      <p:ext uri="{BB962C8B-B14F-4D97-AF65-F5344CB8AC3E}">
        <p14:creationId xmlns:p14="http://schemas.microsoft.com/office/powerpoint/2010/main" val="26792372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2AD2CB0-5CCC-47DA-9638-14A2A231CA90}" type="datetimeFigureOut">
              <a:rPr lang="en-GB" smtClean="0"/>
              <a:t>21/07/2026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EEBFD1B-35E7-48BE-972D-99B21201A5AA}" type="slidenum">
              <a:rPr lang="en-GB" smtClean="0"/>
              <a:t>‹#›</a:t>
            </a:fld>
            <a:endParaRPr lang="en-GB"/>
          </a:p>
        </p:txBody>
      </p:sp>
    </p:spTree>
    <p:extLst>
      <p:ext uri="{BB962C8B-B14F-4D97-AF65-F5344CB8AC3E}">
        <p14:creationId xmlns:p14="http://schemas.microsoft.com/office/powerpoint/2010/main" val="30269387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AD2CB0-5CCC-47DA-9638-14A2A231CA90}" type="datetimeFigureOut">
              <a:rPr lang="en-GB" smtClean="0"/>
              <a:t>21/07/2026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EEBFD1B-35E7-48BE-972D-99B21201A5AA}" type="slidenum">
              <a:rPr lang="en-GB" smtClean="0"/>
              <a:t>‹#›</a:t>
            </a:fld>
            <a:endParaRPr lang="en-GB"/>
          </a:p>
        </p:txBody>
      </p:sp>
    </p:spTree>
    <p:extLst>
      <p:ext uri="{BB962C8B-B14F-4D97-AF65-F5344CB8AC3E}">
        <p14:creationId xmlns:p14="http://schemas.microsoft.com/office/powerpoint/2010/main" val="36137826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9"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9" y="2057400"/>
            <a:ext cx="3932237" cy="3811588"/>
          </a:xfrm>
        </p:spPr>
        <p:txBody>
          <a:bodyPr/>
          <a:lstStyle>
            <a:lvl1pPr marL="0" indent="0">
              <a:buNone/>
              <a:defRPr sz="1600"/>
            </a:lvl1pPr>
            <a:lvl2pPr marL="457217" indent="0">
              <a:buNone/>
              <a:defRPr sz="1400"/>
            </a:lvl2pPr>
            <a:lvl3pPr marL="914435" indent="0">
              <a:buNone/>
              <a:defRPr sz="1200"/>
            </a:lvl3pPr>
            <a:lvl4pPr marL="1371653" indent="0">
              <a:buNone/>
              <a:defRPr sz="1000"/>
            </a:lvl4pPr>
            <a:lvl5pPr marL="1828871" indent="0">
              <a:buNone/>
              <a:defRPr sz="1000"/>
            </a:lvl5pPr>
            <a:lvl6pPr marL="2286088" indent="0">
              <a:buNone/>
              <a:defRPr sz="1000"/>
            </a:lvl6pPr>
            <a:lvl7pPr marL="2743306" indent="0">
              <a:buNone/>
              <a:defRPr sz="1000"/>
            </a:lvl7pPr>
            <a:lvl8pPr marL="3200524" indent="0">
              <a:buNone/>
              <a:defRPr sz="1000"/>
            </a:lvl8pPr>
            <a:lvl9pPr marL="3657741"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2AD2CB0-5CCC-47DA-9638-14A2A231CA90}" type="datetimeFigureOut">
              <a:rPr lang="en-GB" smtClean="0"/>
              <a:t>21/07/2026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EBFD1B-35E7-48BE-972D-99B21201A5AA}" type="slidenum">
              <a:rPr lang="en-GB" smtClean="0"/>
              <a:t>‹#›</a:t>
            </a:fld>
            <a:endParaRPr lang="en-GB"/>
          </a:p>
        </p:txBody>
      </p:sp>
    </p:spTree>
    <p:extLst>
      <p:ext uri="{BB962C8B-B14F-4D97-AF65-F5344CB8AC3E}">
        <p14:creationId xmlns:p14="http://schemas.microsoft.com/office/powerpoint/2010/main" val="3752168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9"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7"/>
            <a:ext cx="6172200" cy="4873625"/>
          </a:xfrm>
        </p:spPr>
        <p:txBody>
          <a:bodyPr/>
          <a:lstStyle>
            <a:lvl1pPr marL="0" indent="0">
              <a:buNone/>
              <a:defRPr sz="3200"/>
            </a:lvl1pPr>
            <a:lvl2pPr marL="457217" indent="0">
              <a:buNone/>
              <a:defRPr sz="2800"/>
            </a:lvl2pPr>
            <a:lvl3pPr marL="914435" indent="0">
              <a:buNone/>
              <a:defRPr sz="2400"/>
            </a:lvl3pPr>
            <a:lvl4pPr marL="1371653" indent="0">
              <a:buNone/>
              <a:defRPr sz="2000"/>
            </a:lvl4pPr>
            <a:lvl5pPr marL="1828871" indent="0">
              <a:buNone/>
              <a:defRPr sz="2000"/>
            </a:lvl5pPr>
            <a:lvl6pPr marL="2286088" indent="0">
              <a:buNone/>
              <a:defRPr sz="2000"/>
            </a:lvl6pPr>
            <a:lvl7pPr marL="2743306" indent="0">
              <a:buNone/>
              <a:defRPr sz="2000"/>
            </a:lvl7pPr>
            <a:lvl8pPr marL="3200524" indent="0">
              <a:buNone/>
              <a:defRPr sz="2000"/>
            </a:lvl8pPr>
            <a:lvl9pPr marL="3657741" indent="0">
              <a:buNone/>
              <a:defRPr sz="2000"/>
            </a:lvl9pPr>
          </a:lstStyle>
          <a:p>
            <a:endParaRPr lang="en-GB"/>
          </a:p>
        </p:txBody>
      </p:sp>
      <p:sp>
        <p:nvSpPr>
          <p:cNvPr id="4" name="Text Placeholder 3"/>
          <p:cNvSpPr>
            <a:spLocks noGrp="1"/>
          </p:cNvSpPr>
          <p:nvPr>
            <p:ph type="body" sz="half" idx="2"/>
          </p:nvPr>
        </p:nvSpPr>
        <p:spPr>
          <a:xfrm>
            <a:off x="839789" y="2057400"/>
            <a:ext cx="3932237" cy="3811588"/>
          </a:xfrm>
        </p:spPr>
        <p:txBody>
          <a:bodyPr/>
          <a:lstStyle>
            <a:lvl1pPr marL="0" indent="0">
              <a:buNone/>
              <a:defRPr sz="1600"/>
            </a:lvl1pPr>
            <a:lvl2pPr marL="457217" indent="0">
              <a:buNone/>
              <a:defRPr sz="1400"/>
            </a:lvl2pPr>
            <a:lvl3pPr marL="914435" indent="0">
              <a:buNone/>
              <a:defRPr sz="1200"/>
            </a:lvl3pPr>
            <a:lvl4pPr marL="1371653" indent="0">
              <a:buNone/>
              <a:defRPr sz="1000"/>
            </a:lvl4pPr>
            <a:lvl5pPr marL="1828871" indent="0">
              <a:buNone/>
              <a:defRPr sz="1000"/>
            </a:lvl5pPr>
            <a:lvl6pPr marL="2286088" indent="0">
              <a:buNone/>
              <a:defRPr sz="1000"/>
            </a:lvl6pPr>
            <a:lvl7pPr marL="2743306" indent="0">
              <a:buNone/>
              <a:defRPr sz="1000"/>
            </a:lvl7pPr>
            <a:lvl8pPr marL="3200524" indent="0">
              <a:buNone/>
              <a:defRPr sz="1000"/>
            </a:lvl8pPr>
            <a:lvl9pPr marL="3657741"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2AD2CB0-5CCC-47DA-9638-14A2A231CA90}" type="datetimeFigureOut">
              <a:rPr lang="en-GB" smtClean="0"/>
              <a:t>21/07/2026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EBFD1B-35E7-48BE-972D-99B21201A5AA}" type="slidenum">
              <a:rPr lang="en-GB" smtClean="0"/>
              <a:t>‹#›</a:t>
            </a:fld>
            <a:endParaRPr lang="en-GB"/>
          </a:p>
        </p:txBody>
      </p:sp>
    </p:spTree>
    <p:extLst>
      <p:ext uri="{BB962C8B-B14F-4D97-AF65-F5344CB8AC3E}">
        <p14:creationId xmlns:p14="http://schemas.microsoft.com/office/powerpoint/2010/main" val="39798811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2AD2CB0-5CCC-47DA-9638-14A2A231CA90}" type="datetimeFigureOut">
              <a:rPr lang="en-GB" smtClean="0"/>
              <a:t>21/07/2026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EBFD1B-35E7-48BE-972D-99B21201A5AA}" type="slidenum">
              <a:rPr lang="en-GB" smtClean="0"/>
              <a:t>‹#›</a:t>
            </a:fld>
            <a:endParaRPr lang="en-GB"/>
          </a:p>
        </p:txBody>
      </p:sp>
    </p:spTree>
    <p:extLst>
      <p:ext uri="{BB962C8B-B14F-4D97-AF65-F5344CB8AC3E}">
        <p14:creationId xmlns:p14="http://schemas.microsoft.com/office/powerpoint/2010/main" val="9870476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2AD2CB0-5CCC-47DA-9638-14A2A231CA90}" type="datetimeFigureOut">
              <a:rPr lang="en-GB" smtClean="0"/>
              <a:t>21/07/2026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EBFD1B-35E7-48BE-972D-99B21201A5AA}" type="slidenum">
              <a:rPr lang="en-GB" smtClean="0"/>
              <a:t>‹#›</a:t>
            </a:fld>
            <a:endParaRPr lang="en-GB"/>
          </a:p>
        </p:txBody>
      </p:sp>
    </p:spTree>
    <p:extLst>
      <p:ext uri="{BB962C8B-B14F-4D97-AF65-F5344CB8AC3E}">
        <p14:creationId xmlns:p14="http://schemas.microsoft.com/office/powerpoint/2010/main" val="19150139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1"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AD2CB0-5CCC-47DA-9638-14A2A231CA90}" type="datetimeFigureOut">
              <a:rPr lang="en-GB" smtClean="0"/>
              <a:t>21/07/2026</a:t>
            </a:fld>
            <a:endParaRPr lang="en-GB"/>
          </a:p>
        </p:txBody>
      </p:sp>
      <p:sp>
        <p:nvSpPr>
          <p:cNvPr id="5" name="Footer Placeholder 4"/>
          <p:cNvSpPr>
            <a:spLocks noGrp="1"/>
          </p:cNvSpPr>
          <p:nvPr>
            <p:ph type="ftr" sz="quarter" idx="3"/>
          </p:nvPr>
        </p:nvSpPr>
        <p:spPr>
          <a:xfrm>
            <a:off x="4038601"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EBFD1B-35E7-48BE-972D-99B21201A5AA}" type="slidenum">
              <a:rPr lang="en-GB" smtClean="0"/>
              <a:t>‹#›</a:t>
            </a:fld>
            <a:endParaRPr lang="en-GB"/>
          </a:p>
        </p:txBody>
      </p:sp>
    </p:spTree>
    <p:extLst>
      <p:ext uri="{BB962C8B-B14F-4D97-AF65-F5344CB8AC3E}">
        <p14:creationId xmlns:p14="http://schemas.microsoft.com/office/powerpoint/2010/main" val="4877548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35"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9" indent="-228609" algn="l" defTabSz="914435"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27" indent="-228609" algn="l" defTabSz="914435"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44" indent="-228609" algn="l" defTabSz="914435"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61" indent="-228609" algn="l" defTabSz="91443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80" indent="-228609" algn="l" defTabSz="91443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97" indent="-228609" algn="l" defTabSz="91443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915" indent="-228609" algn="l" defTabSz="91443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132" indent="-228609" algn="l" defTabSz="91443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350" indent="-228609" algn="l" defTabSz="91443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35" rtl="0" eaLnBrk="1" latinLnBrk="0" hangingPunct="1">
        <a:defRPr sz="1800" kern="1200">
          <a:solidFill>
            <a:schemeClr val="tx1"/>
          </a:solidFill>
          <a:latin typeface="+mn-lt"/>
          <a:ea typeface="+mn-ea"/>
          <a:cs typeface="+mn-cs"/>
        </a:defRPr>
      </a:lvl1pPr>
      <a:lvl2pPr marL="457217" algn="l" defTabSz="914435" rtl="0" eaLnBrk="1" latinLnBrk="0" hangingPunct="1">
        <a:defRPr sz="1800" kern="1200">
          <a:solidFill>
            <a:schemeClr val="tx1"/>
          </a:solidFill>
          <a:latin typeface="+mn-lt"/>
          <a:ea typeface="+mn-ea"/>
          <a:cs typeface="+mn-cs"/>
        </a:defRPr>
      </a:lvl2pPr>
      <a:lvl3pPr marL="914435" algn="l" defTabSz="914435" rtl="0" eaLnBrk="1" latinLnBrk="0" hangingPunct="1">
        <a:defRPr sz="1800" kern="1200">
          <a:solidFill>
            <a:schemeClr val="tx1"/>
          </a:solidFill>
          <a:latin typeface="+mn-lt"/>
          <a:ea typeface="+mn-ea"/>
          <a:cs typeface="+mn-cs"/>
        </a:defRPr>
      </a:lvl3pPr>
      <a:lvl4pPr marL="1371653" algn="l" defTabSz="914435" rtl="0" eaLnBrk="1" latinLnBrk="0" hangingPunct="1">
        <a:defRPr sz="1800" kern="1200">
          <a:solidFill>
            <a:schemeClr val="tx1"/>
          </a:solidFill>
          <a:latin typeface="+mn-lt"/>
          <a:ea typeface="+mn-ea"/>
          <a:cs typeface="+mn-cs"/>
        </a:defRPr>
      </a:lvl4pPr>
      <a:lvl5pPr marL="1828871" algn="l" defTabSz="914435" rtl="0" eaLnBrk="1" latinLnBrk="0" hangingPunct="1">
        <a:defRPr sz="1800" kern="1200">
          <a:solidFill>
            <a:schemeClr val="tx1"/>
          </a:solidFill>
          <a:latin typeface="+mn-lt"/>
          <a:ea typeface="+mn-ea"/>
          <a:cs typeface="+mn-cs"/>
        </a:defRPr>
      </a:lvl5pPr>
      <a:lvl6pPr marL="2286088" algn="l" defTabSz="914435" rtl="0" eaLnBrk="1" latinLnBrk="0" hangingPunct="1">
        <a:defRPr sz="1800" kern="1200">
          <a:solidFill>
            <a:schemeClr val="tx1"/>
          </a:solidFill>
          <a:latin typeface="+mn-lt"/>
          <a:ea typeface="+mn-ea"/>
          <a:cs typeface="+mn-cs"/>
        </a:defRPr>
      </a:lvl6pPr>
      <a:lvl7pPr marL="2743306" algn="l" defTabSz="914435" rtl="0" eaLnBrk="1" latinLnBrk="0" hangingPunct="1">
        <a:defRPr sz="1800" kern="1200">
          <a:solidFill>
            <a:schemeClr val="tx1"/>
          </a:solidFill>
          <a:latin typeface="+mn-lt"/>
          <a:ea typeface="+mn-ea"/>
          <a:cs typeface="+mn-cs"/>
        </a:defRPr>
      </a:lvl7pPr>
      <a:lvl8pPr marL="3200524" algn="l" defTabSz="914435" rtl="0" eaLnBrk="1" latinLnBrk="0" hangingPunct="1">
        <a:defRPr sz="1800" kern="1200">
          <a:solidFill>
            <a:schemeClr val="tx1"/>
          </a:solidFill>
          <a:latin typeface="+mn-lt"/>
          <a:ea typeface="+mn-ea"/>
          <a:cs typeface="+mn-cs"/>
        </a:defRPr>
      </a:lvl8pPr>
      <a:lvl9pPr marL="3657741" algn="l" defTabSz="91443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876006" y="1155296"/>
            <a:ext cx="4306620" cy="2015936"/>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800" b="1" u="sng" dirty="0">
                <a:solidFill>
                  <a:schemeClr val="tx2"/>
                </a:solidFill>
              </a:rPr>
              <a:t>Theme: New life</a:t>
            </a:r>
            <a:br>
              <a:rPr lang="en-US" sz="1800" b="1" u="sng" dirty="0">
                <a:solidFill>
                  <a:schemeClr val="tx2"/>
                </a:solidFill>
              </a:rPr>
            </a:br>
            <a:br>
              <a:rPr lang="en-US" sz="1800" b="1" u="sng" dirty="0">
                <a:solidFill>
                  <a:schemeClr val="tx2"/>
                </a:solidFill>
              </a:rPr>
            </a:br>
            <a:r>
              <a:rPr lang="en-US" sz="1600" b="1" u="sng" dirty="0">
                <a:solidFill>
                  <a:schemeClr val="tx2"/>
                </a:solidFill>
              </a:rPr>
              <a:t>Key Texts</a:t>
            </a:r>
            <a:r>
              <a:rPr lang="en-US" sz="1600" b="1" dirty="0">
                <a:solidFill>
                  <a:schemeClr val="tx2"/>
                </a:solidFill>
              </a:rPr>
              <a:t>          </a:t>
            </a:r>
            <a:r>
              <a:rPr lang="en-US" sz="1600" b="1" u="sng" dirty="0">
                <a:solidFill>
                  <a:schemeClr val="tx2"/>
                </a:solidFill>
              </a:rPr>
              <a:t> Supplementary Texts</a:t>
            </a:r>
            <a:br>
              <a:rPr lang="en-US" sz="1400" b="1" u="sng" dirty="0">
                <a:solidFill>
                  <a:schemeClr val="tx2"/>
                </a:solidFill>
              </a:rPr>
            </a:br>
            <a:r>
              <a:rPr lang="en-GB" sz="1400" dirty="0"/>
              <a:t>	The odd egg</a:t>
            </a:r>
            <a:br>
              <a:rPr lang="en-GB" sz="1400" dirty="0"/>
            </a:br>
            <a:r>
              <a:rPr lang="en-GB" sz="1400" dirty="0"/>
              <a:t>                              Little Red Hen</a:t>
            </a:r>
            <a:br>
              <a:rPr lang="en-GB" sz="1400" dirty="0"/>
            </a:br>
            <a:r>
              <a:rPr lang="en-GB" sz="1400" dirty="0"/>
              <a:t>                           The Extraordinary Gardener</a:t>
            </a:r>
            <a:br>
              <a:rPr lang="en-GB" sz="1400" dirty="0"/>
            </a:br>
            <a:r>
              <a:rPr lang="en-GB" sz="1400" dirty="0"/>
              <a:t>	Duck in a truck</a:t>
            </a:r>
            <a:br>
              <a:rPr lang="en-GB" sz="1400"/>
            </a:b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p:txBody>
      </p:sp>
      <p:sp>
        <p:nvSpPr>
          <p:cNvPr id="6" name="TextBox 5"/>
          <p:cNvSpPr txBox="1"/>
          <p:nvPr/>
        </p:nvSpPr>
        <p:spPr>
          <a:xfrm>
            <a:off x="8361875" y="2764572"/>
            <a:ext cx="3740478" cy="375487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100" b="1" u="sng" dirty="0">
                <a:solidFill>
                  <a:schemeClr val="tx2"/>
                </a:solidFill>
              </a:rPr>
              <a:t>Personal, Social and Emotional </a:t>
            </a:r>
            <a:endParaRPr lang="en-US" sz="1100" b="1" dirty="0"/>
          </a:p>
          <a:p>
            <a:r>
              <a:rPr lang="en-GB" sz="1100" b="1" u="sng" dirty="0"/>
              <a:t>Self-Regulation</a:t>
            </a:r>
          </a:p>
          <a:p>
            <a:pPr lvl="0" fontAlgn="base"/>
            <a:r>
              <a:rPr lang="en-GB" sz="1100" dirty="0"/>
              <a:t>-Express feelings and consider the feelings of others  </a:t>
            </a:r>
          </a:p>
          <a:p>
            <a:pPr lvl="0" fontAlgn="base"/>
            <a:r>
              <a:rPr lang="en-GB" sz="1100" dirty="0"/>
              <a:t>-Set own goals and show resilience and perseverance in the face of challenge- children will continue to complete their weekly rocket challenges.</a:t>
            </a:r>
          </a:p>
          <a:p>
            <a:pPr lvl="0" fontAlgn="base"/>
            <a:r>
              <a:rPr lang="en-GB" sz="1100" dirty="0"/>
              <a:t>-Identify and moderate own feelings socially and emotionally </a:t>
            </a:r>
          </a:p>
          <a:p>
            <a:pPr lvl="0" fontAlgn="base"/>
            <a:r>
              <a:rPr lang="en-GB" sz="1100" dirty="0"/>
              <a:t>-Think about the perspectives of others whilst accessing the continuous provision and work collaboratively </a:t>
            </a:r>
          </a:p>
          <a:p>
            <a:r>
              <a:rPr lang="en-GB" sz="1100" dirty="0"/>
              <a:t> </a:t>
            </a:r>
            <a:r>
              <a:rPr lang="en-GB" sz="1100" b="1" u="sng" dirty="0"/>
              <a:t>Managing Self</a:t>
            </a:r>
          </a:p>
          <a:p>
            <a:pPr lvl="0" fontAlgn="base"/>
            <a:r>
              <a:rPr lang="en-GB" sz="1050" dirty="0"/>
              <a:t>-Manage own self-care needs – continue to get themselves dressed for P.E.</a:t>
            </a:r>
          </a:p>
          <a:p>
            <a:pPr lvl="0" fontAlgn="base"/>
            <a:r>
              <a:rPr lang="en-GB" sz="1050" dirty="0"/>
              <a:t>-Know and talk about the different factors that support their overall health and wellbeing:  </a:t>
            </a:r>
          </a:p>
          <a:p>
            <a:pPr lvl="1" fontAlgn="base"/>
            <a:r>
              <a:rPr lang="en-GB" sz="1050" dirty="0"/>
              <a:t>-sensible amounts of ‘screen time’- timers for </a:t>
            </a:r>
            <a:r>
              <a:rPr lang="en-GB" sz="1050" dirty="0" err="1"/>
              <a:t>ipads</a:t>
            </a:r>
            <a:r>
              <a:rPr lang="en-GB" sz="1050" dirty="0"/>
              <a:t> in the classroom. Children will learn to sign in for a 10 minute activity. </a:t>
            </a:r>
          </a:p>
          <a:p>
            <a:pPr lvl="1" fontAlgn="base"/>
            <a:r>
              <a:rPr lang="en-GB" sz="1050" dirty="0"/>
              <a:t>--being a safe pedestrian- spring walk</a:t>
            </a:r>
            <a:endParaRPr lang="en-GB" sz="1100" dirty="0"/>
          </a:p>
          <a:p>
            <a:r>
              <a:rPr lang="en-GB" sz="1100" b="1" u="sng" dirty="0"/>
              <a:t>Building Relationships</a:t>
            </a:r>
            <a:endParaRPr lang="en-GB" sz="1100" dirty="0"/>
          </a:p>
          <a:p>
            <a:pPr lvl="0" fontAlgn="base"/>
            <a:r>
              <a:rPr lang="en-GB" sz="1100" dirty="0"/>
              <a:t>- See self as a valuable individual and share their achievements with their peers-Show and tell.</a:t>
            </a:r>
          </a:p>
          <a:p>
            <a:r>
              <a:rPr lang="en-GB" sz="1100" dirty="0"/>
              <a:t> -Continue to build constructive and respectful relationships.</a:t>
            </a:r>
          </a:p>
        </p:txBody>
      </p:sp>
      <p:sp>
        <p:nvSpPr>
          <p:cNvPr id="7" name="TextBox 6"/>
          <p:cNvSpPr txBox="1"/>
          <p:nvPr/>
        </p:nvSpPr>
        <p:spPr>
          <a:xfrm>
            <a:off x="8494324" y="65036"/>
            <a:ext cx="3468263" cy="2585323"/>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b="1" u="sng" dirty="0">
                <a:solidFill>
                  <a:schemeClr val="tx2"/>
                </a:solidFill>
              </a:rPr>
              <a:t>Phonics</a:t>
            </a:r>
          </a:p>
          <a:p>
            <a:r>
              <a:rPr lang="en-US" sz="1200" dirty="0">
                <a:solidFill>
                  <a:schemeClr val="tx1"/>
                </a:solidFill>
              </a:rPr>
              <a:t>We will be learning the following sounds:</a:t>
            </a:r>
          </a:p>
          <a:p>
            <a:r>
              <a:rPr lang="en-US" sz="1200" b="1" dirty="0">
                <a:solidFill>
                  <a:schemeClr val="tx1"/>
                </a:solidFill>
              </a:rPr>
              <a:t>Week 1 -</a:t>
            </a:r>
            <a:r>
              <a:rPr lang="en-US" sz="1200" dirty="0">
                <a:solidFill>
                  <a:schemeClr val="tx1"/>
                </a:solidFill>
              </a:rPr>
              <a:t>review Phase 3: </a:t>
            </a:r>
            <a:r>
              <a:rPr lang="en-US" sz="1200" dirty="0" err="1">
                <a:solidFill>
                  <a:schemeClr val="tx1"/>
                </a:solidFill>
              </a:rPr>
              <a:t>ai</a:t>
            </a:r>
            <a:r>
              <a:rPr lang="en-US" sz="1200" dirty="0">
                <a:solidFill>
                  <a:schemeClr val="tx1"/>
                </a:solidFill>
              </a:rPr>
              <a:t> </a:t>
            </a:r>
            <a:r>
              <a:rPr lang="en-US" sz="1200" dirty="0" err="1">
                <a:solidFill>
                  <a:schemeClr val="tx1"/>
                </a:solidFill>
              </a:rPr>
              <a:t>ee</a:t>
            </a:r>
            <a:r>
              <a:rPr lang="en-US" sz="1200" dirty="0">
                <a:solidFill>
                  <a:schemeClr val="tx1"/>
                </a:solidFill>
              </a:rPr>
              <a:t> </a:t>
            </a:r>
            <a:r>
              <a:rPr lang="en-US" sz="1200" dirty="0" err="1">
                <a:solidFill>
                  <a:schemeClr val="tx1"/>
                </a:solidFill>
              </a:rPr>
              <a:t>igh</a:t>
            </a:r>
            <a:r>
              <a:rPr lang="en-US" sz="1200" dirty="0">
                <a:solidFill>
                  <a:schemeClr val="tx1"/>
                </a:solidFill>
              </a:rPr>
              <a:t> </a:t>
            </a:r>
            <a:r>
              <a:rPr lang="en-US" sz="1200" dirty="0" err="1">
                <a:solidFill>
                  <a:schemeClr val="tx1"/>
                </a:solidFill>
              </a:rPr>
              <a:t>oa</a:t>
            </a:r>
            <a:r>
              <a:rPr lang="en-US" sz="1200" dirty="0">
                <a:solidFill>
                  <a:schemeClr val="tx1"/>
                </a:solidFill>
              </a:rPr>
              <a:t> </a:t>
            </a:r>
            <a:r>
              <a:rPr lang="en-US" sz="1200" dirty="0" err="1">
                <a:solidFill>
                  <a:schemeClr val="tx1"/>
                </a:solidFill>
              </a:rPr>
              <a:t>oo</a:t>
            </a:r>
            <a:r>
              <a:rPr lang="en-US" sz="1200" dirty="0">
                <a:solidFill>
                  <a:schemeClr val="tx1"/>
                </a:solidFill>
              </a:rPr>
              <a:t> </a:t>
            </a:r>
            <a:r>
              <a:rPr lang="en-US" sz="1200" dirty="0" err="1">
                <a:solidFill>
                  <a:schemeClr val="tx1"/>
                </a:solidFill>
              </a:rPr>
              <a:t>ar</a:t>
            </a:r>
            <a:r>
              <a:rPr lang="en-US" sz="1200" dirty="0">
                <a:solidFill>
                  <a:schemeClr val="tx1"/>
                </a:solidFill>
              </a:rPr>
              <a:t> or </a:t>
            </a:r>
            <a:r>
              <a:rPr lang="en-US" sz="1200" dirty="0" err="1">
                <a:solidFill>
                  <a:schemeClr val="tx1"/>
                </a:solidFill>
              </a:rPr>
              <a:t>ur</a:t>
            </a:r>
            <a:r>
              <a:rPr lang="en-US" sz="1200" dirty="0">
                <a:solidFill>
                  <a:schemeClr val="tx1"/>
                </a:solidFill>
              </a:rPr>
              <a:t> </a:t>
            </a:r>
            <a:r>
              <a:rPr lang="en-US" sz="1200" dirty="0" err="1">
                <a:solidFill>
                  <a:schemeClr val="tx1"/>
                </a:solidFill>
              </a:rPr>
              <a:t>oo</a:t>
            </a:r>
            <a:r>
              <a:rPr lang="en-US" sz="1200" dirty="0">
                <a:solidFill>
                  <a:schemeClr val="tx1"/>
                </a:solidFill>
              </a:rPr>
              <a:t> ow oi ear Review all taught so far </a:t>
            </a:r>
          </a:p>
          <a:p>
            <a:r>
              <a:rPr lang="en-US" sz="1200" b="1" dirty="0">
                <a:solidFill>
                  <a:schemeClr val="tx1"/>
                </a:solidFill>
              </a:rPr>
              <a:t>Week 2-  </a:t>
            </a:r>
            <a:r>
              <a:rPr lang="en-US" sz="1200" dirty="0">
                <a:solidFill>
                  <a:schemeClr val="tx1"/>
                </a:solidFill>
              </a:rPr>
              <a:t>review Phase 3: </a:t>
            </a:r>
            <a:r>
              <a:rPr lang="en-US" sz="1200" dirty="0" err="1">
                <a:solidFill>
                  <a:schemeClr val="tx1"/>
                </a:solidFill>
              </a:rPr>
              <a:t>er</a:t>
            </a:r>
            <a:r>
              <a:rPr lang="en-US" sz="1200" dirty="0">
                <a:solidFill>
                  <a:schemeClr val="tx1"/>
                </a:solidFill>
              </a:rPr>
              <a:t> air words with double letters</a:t>
            </a:r>
          </a:p>
          <a:p>
            <a:r>
              <a:rPr lang="en-US" sz="1200" dirty="0">
                <a:solidFill>
                  <a:schemeClr val="tx1"/>
                </a:solidFill>
              </a:rPr>
              <a:t>longer words</a:t>
            </a:r>
          </a:p>
          <a:p>
            <a:r>
              <a:rPr lang="en-US" sz="1200" b="1" dirty="0">
                <a:solidFill>
                  <a:schemeClr val="tx1"/>
                </a:solidFill>
              </a:rPr>
              <a:t>Week 3- </a:t>
            </a:r>
            <a:r>
              <a:rPr lang="en-US" sz="1200" dirty="0">
                <a:solidFill>
                  <a:schemeClr val="tx1"/>
                </a:solidFill>
              </a:rPr>
              <a:t>words with two or more digraphs</a:t>
            </a:r>
          </a:p>
          <a:p>
            <a:r>
              <a:rPr lang="en-US" sz="1200" b="1" dirty="0">
                <a:solidFill>
                  <a:schemeClr val="tx1"/>
                </a:solidFill>
              </a:rPr>
              <a:t>Week 4 -</a:t>
            </a:r>
            <a:r>
              <a:rPr lang="en-US" sz="1200" dirty="0">
                <a:solidFill>
                  <a:schemeClr val="tx1"/>
                </a:solidFill>
              </a:rPr>
              <a:t>longer words, words ending in –</a:t>
            </a:r>
            <a:r>
              <a:rPr lang="en-US" sz="1200" dirty="0" err="1">
                <a:solidFill>
                  <a:schemeClr val="tx1"/>
                </a:solidFill>
              </a:rPr>
              <a:t>ing</a:t>
            </a:r>
            <a:r>
              <a:rPr lang="en-US" sz="1200" dirty="0">
                <a:solidFill>
                  <a:schemeClr val="tx1"/>
                </a:solidFill>
              </a:rPr>
              <a:t> compound words</a:t>
            </a:r>
          </a:p>
          <a:p>
            <a:r>
              <a:rPr lang="en-US" sz="1200" b="1" dirty="0">
                <a:solidFill>
                  <a:schemeClr val="tx1"/>
                </a:solidFill>
              </a:rPr>
              <a:t>Week 5- </a:t>
            </a:r>
            <a:r>
              <a:rPr lang="en-US" sz="1200" dirty="0">
                <a:solidFill>
                  <a:schemeClr val="tx1"/>
                </a:solidFill>
              </a:rPr>
              <a:t>longer words, words with s in the middle /z/ s</a:t>
            </a:r>
          </a:p>
          <a:p>
            <a:r>
              <a:rPr lang="en-US" sz="1200" dirty="0">
                <a:solidFill>
                  <a:schemeClr val="tx1"/>
                </a:solidFill>
              </a:rPr>
              <a:t>words ending –s words with –</a:t>
            </a:r>
            <a:r>
              <a:rPr lang="en-US" sz="1200" dirty="0" err="1">
                <a:solidFill>
                  <a:schemeClr val="tx1"/>
                </a:solidFill>
              </a:rPr>
              <a:t>es</a:t>
            </a:r>
            <a:r>
              <a:rPr lang="en-US" sz="1200" dirty="0">
                <a:solidFill>
                  <a:schemeClr val="tx1"/>
                </a:solidFill>
              </a:rPr>
              <a:t> at end /z/</a:t>
            </a:r>
          </a:p>
        </p:txBody>
      </p:sp>
      <p:sp>
        <p:nvSpPr>
          <p:cNvPr id="9" name="TextBox 8"/>
          <p:cNvSpPr txBox="1"/>
          <p:nvPr/>
        </p:nvSpPr>
        <p:spPr>
          <a:xfrm>
            <a:off x="3722796" y="3995772"/>
            <a:ext cx="4480592" cy="2462213"/>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100" b="1" u="sng" dirty="0">
                <a:solidFill>
                  <a:schemeClr val="accent1">
                    <a:lumMod val="50000"/>
                  </a:schemeClr>
                </a:solidFill>
              </a:rPr>
              <a:t>Communication and Language </a:t>
            </a:r>
          </a:p>
          <a:p>
            <a:r>
              <a:rPr lang="en-US" sz="1100" b="1" dirty="0"/>
              <a:t>We will :</a:t>
            </a:r>
          </a:p>
          <a:p>
            <a:pPr marL="171450" indent="-171450">
              <a:buFont typeface="Wingdings" panose="05000000000000000000" pitchFamily="2" charset="2"/>
              <a:buChar char="v"/>
            </a:pPr>
            <a:r>
              <a:rPr lang="en-US" sz="1100" dirty="0"/>
              <a:t>Continue to use talk partners to share their ideas during group time. </a:t>
            </a:r>
          </a:p>
          <a:p>
            <a:pPr marL="171450" indent="-171450">
              <a:buFont typeface="Wingdings" panose="05000000000000000000" pitchFamily="2" charset="2"/>
              <a:buChar char="v"/>
            </a:pPr>
            <a:r>
              <a:rPr lang="en-US" sz="1100" dirty="0"/>
              <a:t>Express their own ideas and feelings about their experiences using full sentences. </a:t>
            </a:r>
          </a:p>
          <a:p>
            <a:pPr marL="171450" indent="-171450">
              <a:buFont typeface="Wingdings" panose="05000000000000000000" pitchFamily="2" charset="2"/>
              <a:buChar char="v"/>
            </a:pPr>
            <a:r>
              <a:rPr lang="en-US" sz="1100" dirty="0"/>
              <a:t>When exploring our outdoor garden and seasonal change the children will offer explanations of why things might happen, using recently introduced vocabulary. </a:t>
            </a:r>
          </a:p>
          <a:p>
            <a:pPr marL="171450" indent="-171450">
              <a:buFont typeface="Wingdings" panose="05000000000000000000" pitchFamily="2" charset="2"/>
              <a:buChar char="v"/>
            </a:pPr>
            <a:r>
              <a:rPr lang="en-GB" sz="1100" dirty="0"/>
              <a:t>Describe events in some detail- Easter story, Visit to the clough, ducklings arriving in school.</a:t>
            </a:r>
          </a:p>
          <a:p>
            <a:pPr marL="171450" indent="-171450">
              <a:buFont typeface="Wingdings" panose="05000000000000000000" pitchFamily="2" charset="2"/>
              <a:buChar char="v"/>
            </a:pPr>
            <a:r>
              <a:rPr lang="en-GB" sz="1100" dirty="0"/>
              <a:t>-Retell a simple story, once they have developed a deep familiarity with the text</a:t>
            </a:r>
            <a:r>
              <a:rPr lang="en-GB" sz="1100" b="1" dirty="0"/>
              <a:t>- </a:t>
            </a:r>
            <a:r>
              <a:rPr lang="en-GB" sz="1100" dirty="0"/>
              <a:t>Daisy and the Egg, The Easter story.</a:t>
            </a:r>
          </a:p>
          <a:p>
            <a:pPr algn="ctr"/>
            <a:endParaRPr lang="en-US" sz="1100" b="1" u="sng" dirty="0">
              <a:solidFill>
                <a:schemeClr val="accent1">
                  <a:lumMod val="50000"/>
                </a:schemeClr>
              </a:solidFill>
              <a:highlight>
                <a:srgbClr val="FFFF00"/>
              </a:highlight>
            </a:endParaRPr>
          </a:p>
          <a:p>
            <a:pPr algn="ctr"/>
            <a:endParaRPr lang="en-US" sz="1100" b="1" u="sng" dirty="0">
              <a:solidFill>
                <a:schemeClr val="accent1">
                  <a:lumMod val="50000"/>
                </a:schemeClr>
              </a:solidFill>
            </a:endParaRPr>
          </a:p>
        </p:txBody>
      </p:sp>
      <p:sp>
        <p:nvSpPr>
          <p:cNvPr id="11" name="TextBox 10"/>
          <p:cNvSpPr txBox="1"/>
          <p:nvPr/>
        </p:nvSpPr>
        <p:spPr>
          <a:xfrm>
            <a:off x="167017" y="1758007"/>
            <a:ext cx="3397292" cy="466281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100" b="1" u="sng" dirty="0">
                <a:solidFill>
                  <a:schemeClr val="tx2"/>
                </a:solidFill>
              </a:rPr>
              <a:t>Physical Development</a:t>
            </a:r>
          </a:p>
          <a:p>
            <a:r>
              <a:rPr lang="en-GB" sz="1100" b="1" dirty="0"/>
              <a:t>We will begin to </a:t>
            </a:r>
            <a:endParaRPr lang="en-GB" sz="1100" dirty="0"/>
          </a:p>
          <a:p>
            <a:r>
              <a:rPr lang="en-GB" sz="1100" b="1" u="sng" dirty="0"/>
              <a:t>Gross Motor Skills</a:t>
            </a:r>
          </a:p>
          <a:p>
            <a:pPr lvl="0" fontAlgn="base"/>
            <a:r>
              <a:rPr lang="en-GB" sz="1100" dirty="0"/>
              <a:t>Continue to refine the fundamental movement skills they have already acquired: - rolling - crawling - walking </a:t>
            </a:r>
          </a:p>
          <a:p>
            <a:pPr marL="171450" indent="-171450">
              <a:buFontTx/>
              <a:buChar char="-"/>
            </a:pPr>
            <a:r>
              <a:rPr lang="en-GB" sz="1100"/>
              <a:t>jumping </a:t>
            </a:r>
            <a:r>
              <a:rPr lang="en-GB" sz="1100" dirty="0"/>
              <a:t>- running - hopping - skipping – </a:t>
            </a:r>
            <a:r>
              <a:rPr lang="en-GB" sz="1100"/>
              <a:t>climbing </a:t>
            </a:r>
          </a:p>
          <a:p>
            <a:pPr marL="171450" indent="-171450">
              <a:buFontTx/>
              <a:buChar char="-"/>
            </a:pPr>
            <a:r>
              <a:rPr lang="en-GB" sz="1100"/>
              <a:t>Begin </a:t>
            </a:r>
            <a:r>
              <a:rPr lang="en-GB" sz="1100" dirty="0"/>
              <a:t>to progress towards a more fluent style of moving, with developing control and grace </a:t>
            </a:r>
          </a:p>
          <a:p>
            <a:pPr lvl="0" fontAlgn="base"/>
            <a:r>
              <a:rPr lang="en-GB" sz="1100" dirty="0"/>
              <a:t>Develop overall body-strength, balance, co-ordination and agility. </a:t>
            </a:r>
          </a:p>
          <a:p>
            <a:pPr lvl="0" fontAlgn="base"/>
            <a:r>
              <a:rPr lang="en-GB" sz="1100" dirty="0"/>
              <a:t>-Use their core muscle strength to achieve a good posture when sitting at a table or sitting on the floor </a:t>
            </a:r>
          </a:p>
          <a:p>
            <a:pPr lvl="0" fontAlgn="base"/>
            <a:r>
              <a:rPr lang="en-GB" sz="1100" dirty="0"/>
              <a:t>-Combine different movements with ease and fluency.  -Confidently and safely use a range of large and small apparatus indoors and outside, alone and in a group </a:t>
            </a:r>
          </a:p>
          <a:p>
            <a:pPr fontAlgn="base"/>
            <a:r>
              <a:rPr lang="en-GB" sz="1100" b="1" u="sng" dirty="0"/>
              <a:t>P.E Unit- </a:t>
            </a:r>
            <a:r>
              <a:rPr lang="en-GB" sz="1100" b="1" dirty="0"/>
              <a:t>Ball skills- Unit 1</a:t>
            </a:r>
            <a:endParaRPr lang="en-GB" sz="1100" dirty="0"/>
          </a:p>
          <a:p>
            <a:pPr lvl="0" fontAlgn="base"/>
            <a:r>
              <a:rPr lang="en-GB" sz="1100" dirty="0"/>
              <a:t>Further develop and refine a range of ball skills including: passing, batting and aiming </a:t>
            </a:r>
          </a:p>
          <a:p>
            <a:r>
              <a:rPr lang="en-GB" sz="1100" b="1" u="sng" dirty="0"/>
              <a:t>Fine Motor Skills</a:t>
            </a:r>
            <a:r>
              <a:rPr lang="en-GB" sz="1100" dirty="0"/>
              <a:t> </a:t>
            </a:r>
          </a:p>
          <a:p>
            <a:pPr lvl="0" fontAlgn="base"/>
            <a:r>
              <a:rPr lang="en-GB" sz="1100" dirty="0"/>
              <a:t>-Develop small motor skills so that they can use a range of tools competently, safely and confidently. Suggested tools: pencils for drawing and writing, paintbrushes, scissors, knives, forks and spoons </a:t>
            </a:r>
          </a:p>
          <a:p>
            <a:r>
              <a:rPr lang="en-GB" sz="1100" dirty="0"/>
              <a:t>-Begin to develop the foundations of handwriting style which is fast, accurate and efficient, consolidating: - Effective pencil grip and correct letter formation </a:t>
            </a:r>
            <a:endParaRPr lang="en-GB" sz="1100" b="1" u="sng" dirty="0"/>
          </a:p>
          <a:p>
            <a:r>
              <a:rPr lang="en-GB" sz="1100" dirty="0"/>
              <a:t>·</a:t>
            </a:r>
          </a:p>
        </p:txBody>
      </p:sp>
      <p:sp>
        <p:nvSpPr>
          <p:cNvPr id="13" name="TextBox 12"/>
          <p:cNvSpPr txBox="1"/>
          <p:nvPr/>
        </p:nvSpPr>
        <p:spPr>
          <a:xfrm>
            <a:off x="232599" y="98624"/>
            <a:ext cx="2963947" cy="1277273"/>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100" b="1" u="sng" dirty="0">
                <a:solidFill>
                  <a:schemeClr val="accent1">
                    <a:lumMod val="50000"/>
                  </a:schemeClr>
                </a:solidFill>
              </a:rPr>
              <a:t>Experiences/celebrations</a:t>
            </a:r>
          </a:p>
          <a:p>
            <a:pPr marL="171450" indent="-171450" algn="ctr">
              <a:buFont typeface="Arial" panose="020B0604020202020204" pitchFamily="34" charset="0"/>
              <a:buChar char="•"/>
            </a:pPr>
            <a:r>
              <a:rPr lang="en-US" sz="1100" dirty="0">
                <a:solidFill>
                  <a:schemeClr val="tx1"/>
                </a:solidFill>
              </a:rPr>
              <a:t>Mothers day</a:t>
            </a:r>
          </a:p>
          <a:p>
            <a:pPr marL="171450" indent="-171450" algn="ctr">
              <a:buFont typeface="Arial" panose="020B0604020202020204" pitchFamily="34" charset="0"/>
              <a:buChar char="•"/>
            </a:pPr>
            <a:r>
              <a:rPr lang="en-US" sz="1100" dirty="0">
                <a:solidFill>
                  <a:schemeClr val="tx1"/>
                </a:solidFill>
              </a:rPr>
              <a:t>Maundy Thursday</a:t>
            </a:r>
          </a:p>
          <a:p>
            <a:pPr marL="171450" indent="-171450" algn="ctr">
              <a:buFont typeface="Arial" panose="020B0604020202020204" pitchFamily="34" charset="0"/>
              <a:buChar char="•"/>
            </a:pPr>
            <a:r>
              <a:rPr lang="en-US" sz="1100" dirty="0">
                <a:solidFill>
                  <a:schemeClr val="tx1"/>
                </a:solidFill>
              </a:rPr>
              <a:t>Attending mass</a:t>
            </a:r>
          </a:p>
          <a:p>
            <a:pPr marL="171450" indent="-171450" algn="ctr">
              <a:buFont typeface="Arial" panose="020B0604020202020204" pitchFamily="34" charset="0"/>
              <a:buChar char="•"/>
            </a:pPr>
            <a:r>
              <a:rPr lang="en-US" sz="1100" dirty="0">
                <a:solidFill>
                  <a:schemeClr val="tx1"/>
                </a:solidFill>
              </a:rPr>
              <a:t>Mothers day treat</a:t>
            </a:r>
          </a:p>
          <a:p>
            <a:pPr marL="171450" indent="-171450" algn="ctr">
              <a:buFont typeface="Arial" panose="020B0604020202020204" pitchFamily="34" charset="0"/>
              <a:buChar char="•"/>
            </a:pPr>
            <a:r>
              <a:rPr lang="en-US" sz="1100" dirty="0">
                <a:solidFill>
                  <a:schemeClr val="tx1"/>
                </a:solidFill>
              </a:rPr>
              <a:t>Looking for signs of Spring</a:t>
            </a:r>
          </a:p>
          <a:p>
            <a:pPr marL="171450" indent="-171450" algn="ctr">
              <a:buFont typeface="Arial" panose="020B0604020202020204" pitchFamily="34" charset="0"/>
              <a:buChar char="•"/>
            </a:pPr>
            <a:r>
              <a:rPr lang="en-US" sz="1100" dirty="0">
                <a:solidFill>
                  <a:schemeClr val="tx1"/>
                </a:solidFill>
              </a:rPr>
              <a:t>Science week</a:t>
            </a:r>
          </a:p>
        </p:txBody>
      </p:sp>
      <p:sp>
        <p:nvSpPr>
          <p:cNvPr id="14" name="TextBox 13"/>
          <p:cNvSpPr txBox="1"/>
          <p:nvPr/>
        </p:nvSpPr>
        <p:spPr>
          <a:xfrm>
            <a:off x="4482820" y="298381"/>
            <a:ext cx="3226360" cy="707886"/>
          </a:xfrm>
          <a:prstGeom prst="rect">
            <a:avLst/>
          </a:prstGeom>
          <a:ln w="28575"/>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en-US" sz="2000" b="1" dirty="0">
                <a:solidFill>
                  <a:schemeClr val="accent1">
                    <a:lumMod val="50000"/>
                  </a:schemeClr>
                </a:solidFill>
              </a:rPr>
              <a:t>Reception – Spring Term 2</a:t>
            </a:r>
          </a:p>
          <a:p>
            <a:pPr algn="ctr"/>
            <a:r>
              <a:rPr lang="en-US" sz="2000" b="1" dirty="0">
                <a:solidFill>
                  <a:schemeClr val="accent1">
                    <a:lumMod val="50000"/>
                  </a:schemeClr>
                </a:solidFill>
              </a:rPr>
              <a:t>Curriculum Information</a:t>
            </a:r>
            <a:endParaRPr lang="en-GB" sz="2000" b="1" dirty="0"/>
          </a:p>
        </p:txBody>
      </p:sp>
      <p:pic>
        <p:nvPicPr>
          <p:cNvPr id="12" name="Picture 11">
            <a:extLst>
              <a:ext uri="{FF2B5EF4-FFF2-40B4-BE49-F238E27FC236}">
                <a16:creationId xmlns:a16="http://schemas.microsoft.com/office/drawing/2014/main" id="{C693238C-789E-4A99-8830-D73545F9BE3B}"/>
              </a:ext>
            </a:extLst>
          </p:cNvPr>
          <p:cNvPicPr>
            <a:picLocks noChangeAspect="1"/>
          </p:cNvPicPr>
          <p:nvPr/>
        </p:nvPicPr>
        <p:blipFill>
          <a:blip r:embed="rId2"/>
          <a:stretch>
            <a:fillRect/>
          </a:stretch>
        </p:blipFill>
        <p:spPr>
          <a:xfrm>
            <a:off x="4243769" y="2074421"/>
            <a:ext cx="1042575" cy="1151876"/>
          </a:xfrm>
          <a:prstGeom prst="rect">
            <a:avLst/>
          </a:prstGeom>
        </p:spPr>
      </p:pic>
    </p:spTree>
    <p:extLst>
      <p:ext uri="{BB962C8B-B14F-4D97-AF65-F5344CB8AC3E}">
        <p14:creationId xmlns:p14="http://schemas.microsoft.com/office/powerpoint/2010/main" val="2971950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6"/>
          <p:cNvSpPr txBox="1">
            <a:spLocks/>
          </p:cNvSpPr>
          <p:nvPr/>
        </p:nvSpPr>
        <p:spPr>
          <a:xfrm>
            <a:off x="861105" y="3453121"/>
            <a:ext cx="2166340" cy="1277273"/>
          </a:xfrm>
          <a:prstGeom prst="rect">
            <a:avLst/>
          </a:prstGeom>
        </p:spPr>
        <p:style>
          <a:lnRef idx="2">
            <a:schemeClr val="accent1"/>
          </a:lnRef>
          <a:fillRef idx="1">
            <a:schemeClr val="lt1"/>
          </a:fillRef>
          <a:effectRef idx="0">
            <a:schemeClr val="accent1"/>
          </a:effectRef>
          <a:fontRef idx="minor">
            <a:schemeClr val="dk1"/>
          </a:fontRef>
        </p:style>
        <p:txBody>
          <a:bodyPr vert="horz" wrap="square" lIns="91440" tIns="45720" rIns="91440" bIns="45720" rtlCol="0">
            <a:spAutoFit/>
          </a:bodyPr>
          <a:lstStyle>
            <a:lvl1pPr marL="228609" indent="-228609" algn="l" defTabSz="914435" rtl="0" eaLnBrk="1" latinLnBrk="0" hangingPunct="1">
              <a:lnSpc>
                <a:spcPct val="90000"/>
              </a:lnSpc>
              <a:spcBef>
                <a:spcPts val="1000"/>
              </a:spcBef>
              <a:buFont typeface="Arial" panose="020B0604020202020204" pitchFamily="34" charset="0"/>
              <a:buChar char="•"/>
              <a:defRPr sz="2800" kern="1200">
                <a:solidFill>
                  <a:schemeClr val="dk1"/>
                </a:solidFill>
                <a:latin typeface="+mn-lt"/>
                <a:ea typeface="+mn-ea"/>
                <a:cs typeface="+mn-cs"/>
              </a:defRPr>
            </a:lvl1pPr>
            <a:lvl2pPr marL="685827" indent="-228609" algn="l" defTabSz="914435" rtl="0" eaLnBrk="1" latinLnBrk="0" hangingPunct="1">
              <a:lnSpc>
                <a:spcPct val="90000"/>
              </a:lnSpc>
              <a:spcBef>
                <a:spcPts val="500"/>
              </a:spcBef>
              <a:buFont typeface="Arial" panose="020B0604020202020204" pitchFamily="34" charset="0"/>
              <a:buChar char="•"/>
              <a:defRPr sz="2400" kern="1200">
                <a:solidFill>
                  <a:schemeClr val="dk1"/>
                </a:solidFill>
                <a:latin typeface="+mn-lt"/>
                <a:ea typeface="+mn-ea"/>
                <a:cs typeface="+mn-cs"/>
              </a:defRPr>
            </a:lvl2pPr>
            <a:lvl3pPr marL="1143044" indent="-228609" algn="l" defTabSz="914435" rtl="0" eaLnBrk="1" latinLnBrk="0" hangingPunct="1">
              <a:lnSpc>
                <a:spcPct val="90000"/>
              </a:lnSpc>
              <a:spcBef>
                <a:spcPts val="500"/>
              </a:spcBef>
              <a:buFont typeface="Arial" panose="020B0604020202020204" pitchFamily="34" charset="0"/>
              <a:buChar char="•"/>
              <a:defRPr sz="2000" kern="1200">
                <a:solidFill>
                  <a:schemeClr val="dk1"/>
                </a:solidFill>
                <a:latin typeface="+mn-lt"/>
                <a:ea typeface="+mn-ea"/>
                <a:cs typeface="+mn-cs"/>
              </a:defRPr>
            </a:lvl3pPr>
            <a:lvl4pPr marL="1600261" indent="-228609" algn="l" defTabSz="914435"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4pPr>
            <a:lvl5pPr marL="2057480" indent="-228609" algn="l" defTabSz="914435"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5pPr>
            <a:lvl6pPr marL="2514697" indent="-228609" algn="l" defTabSz="914435"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6pPr>
            <a:lvl7pPr marL="2971915" indent="-228609" algn="l" defTabSz="914435"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7pPr>
            <a:lvl8pPr marL="3429132" indent="-228609" algn="l" defTabSz="914435"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8pPr>
            <a:lvl9pPr marL="3886350" indent="-228609" algn="l" defTabSz="914435"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9pPr>
          </a:lstStyle>
          <a:p>
            <a:pPr marL="0" indent="0" algn="ctr">
              <a:lnSpc>
                <a:spcPct val="100000"/>
              </a:lnSpc>
              <a:spcBef>
                <a:spcPts val="0"/>
              </a:spcBef>
              <a:buFont typeface="Arial" panose="020B0604020202020204" pitchFamily="34" charset="0"/>
              <a:buNone/>
            </a:pPr>
            <a:r>
              <a:rPr lang="en-US" sz="1100" b="1" u="sng" dirty="0">
                <a:solidFill>
                  <a:schemeClr val="tx2"/>
                </a:solidFill>
              </a:rPr>
              <a:t>SRE</a:t>
            </a:r>
          </a:p>
          <a:p>
            <a:pPr marL="0" indent="0" algn="ctr">
              <a:lnSpc>
                <a:spcPct val="100000"/>
              </a:lnSpc>
              <a:spcBef>
                <a:spcPts val="0"/>
              </a:spcBef>
              <a:buFont typeface="Arial" panose="020B0604020202020204" pitchFamily="34" charset="0"/>
              <a:buNone/>
            </a:pPr>
            <a:r>
              <a:rPr lang="en-US" sz="1100" b="1" u="sng" dirty="0">
                <a:solidFill>
                  <a:schemeClr val="tx2"/>
                </a:solidFill>
              </a:rPr>
              <a:t>Module 2-Created to love others</a:t>
            </a:r>
          </a:p>
          <a:p>
            <a:pPr marL="0" indent="0" algn="ctr">
              <a:lnSpc>
                <a:spcPct val="100000"/>
              </a:lnSpc>
              <a:spcBef>
                <a:spcPts val="0"/>
              </a:spcBef>
              <a:buFont typeface="Arial" panose="020B0604020202020204" pitchFamily="34" charset="0"/>
              <a:buNone/>
            </a:pPr>
            <a:r>
              <a:rPr lang="en-US" sz="1100" b="1" u="sng" dirty="0">
                <a:solidFill>
                  <a:schemeClr val="tx2"/>
                </a:solidFill>
              </a:rPr>
              <a:t>Unit 4:Keeping safe</a:t>
            </a:r>
          </a:p>
          <a:p>
            <a:pPr marL="0" indent="0" algn="ctr">
              <a:lnSpc>
                <a:spcPct val="100000"/>
              </a:lnSpc>
              <a:spcBef>
                <a:spcPts val="0"/>
              </a:spcBef>
              <a:buFont typeface="Arial" panose="020B0604020202020204" pitchFamily="34" charset="0"/>
              <a:buNone/>
            </a:pPr>
            <a:r>
              <a:rPr lang="en-US" sz="1100" dirty="0">
                <a:solidFill>
                  <a:schemeClr val="tx2"/>
                </a:solidFill>
              </a:rPr>
              <a:t>Session 1:Safe Inside and Out</a:t>
            </a:r>
          </a:p>
          <a:p>
            <a:pPr marL="0" indent="0" algn="ctr">
              <a:lnSpc>
                <a:spcPct val="100000"/>
              </a:lnSpc>
              <a:spcBef>
                <a:spcPts val="0"/>
              </a:spcBef>
              <a:buFont typeface="Arial" panose="020B0604020202020204" pitchFamily="34" charset="0"/>
              <a:buNone/>
            </a:pPr>
            <a:r>
              <a:rPr lang="en-US" sz="1100" dirty="0">
                <a:solidFill>
                  <a:schemeClr val="tx2"/>
                </a:solidFill>
              </a:rPr>
              <a:t>Session 2: My Body, My Rules</a:t>
            </a:r>
          </a:p>
          <a:p>
            <a:pPr marL="0" indent="0" algn="ctr">
              <a:lnSpc>
                <a:spcPct val="100000"/>
              </a:lnSpc>
              <a:spcBef>
                <a:spcPts val="0"/>
              </a:spcBef>
              <a:buFont typeface="Arial" panose="020B0604020202020204" pitchFamily="34" charset="0"/>
              <a:buNone/>
            </a:pPr>
            <a:r>
              <a:rPr lang="en-US" sz="1100" dirty="0">
                <a:solidFill>
                  <a:schemeClr val="tx2"/>
                </a:solidFill>
              </a:rPr>
              <a:t>Session 3: Feeling Poorly</a:t>
            </a:r>
          </a:p>
          <a:p>
            <a:pPr marL="0" indent="0" algn="ctr">
              <a:lnSpc>
                <a:spcPct val="100000"/>
              </a:lnSpc>
              <a:spcBef>
                <a:spcPts val="0"/>
              </a:spcBef>
              <a:buFont typeface="Arial" panose="020B0604020202020204" pitchFamily="34" charset="0"/>
              <a:buNone/>
            </a:pPr>
            <a:r>
              <a:rPr lang="en-US" sz="1100" dirty="0">
                <a:solidFill>
                  <a:schemeClr val="tx2"/>
                </a:solidFill>
              </a:rPr>
              <a:t>Session 4: People who help us</a:t>
            </a:r>
          </a:p>
        </p:txBody>
      </p:sp>
      <p:sp>
        <p:nvSpPr>
          <p:cNvPr id="6" name="TextBox 5"/>
          <p:cNvSpPr txBox="1"/>
          <p:nvPr/>
        </p:nvSpPr>
        <p:spPr>
          <a:xfrm>
            <a:off x="143236" y="233432"/>
            <a:ext cx="3882632" cy="280076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100" b="1" u="sng" dirty="0">
                <a:solidFill>
                  <a:schemeClr val="tx2"/>
                </a:solidFill>
              </a:rPr>
              <a:t>Understanding the World</a:t>
            </a:r>
            <a:endParaRPr lang="en-US" sz="1100" b="1" dirty="0">
              <a:solidFill>
                <a:schemeClr val="tx1"/>
              </a:solidFill>
            </a:endParaRPr>
          </a:p>
          <a:p>
            <a:r>
              <a:rPr lang="en-US" sz="1100" b="1" dirty="0">
                <a:solidFill>
                  <a:schemeClr val="tx1"/>
                </a:solidFill>
              </a:rPr>
              <a:t>We will: </a:t>
            </a:r>
          </a:p>
          <a:p>
            <a:pPr marL="171450" indent="-171450">
              <a:buFont typeface="Wingdings" panose="05000000000000000000" pitchFamily="2" charset="2"/>
              <a:buChar char="v"/>
            </a:pPr>
            <a:r>
              <a:rPr lang="en-GB" sz="1100" dirty="0"/>
              <a:t>Recognise that people have different beliefs and celebrate special times in different ways. Lent, Easter, Judaism.</a:t>
            </a:r>
          </a:p>
          <a:p>
            <a:pPr marL="171450" indent="-171450">
              <a:buFont typeface="Wingdings" panose="05000000000000000000" pitchFamily="2" charset="2"/>
              <a:buChar char="v"/>
            </a:pPr>
            <a:r>
              <a:rPr lang="en-US" sz="1100" dirty="0">
                <a:solidFill>
                  <a:schemeClr val="tx1"/>
                </a:solidFill>
              </a:rPr>
              <a:t>Learning about wild animals and their habitats focusing on farm animals</a:t>
            </a:r>
          </a:p>
          <a:p>
            <a:pPr marL="171450" indent="-171450">
              <a:buFont typeface="Wingdings" panose="05000000000000000000" pitchFamily="2" charset="2"/>
              <a:buChar char="v"/>
            </a:pPr>
            <a:r>
              <a:rPr lang="en-US" sz="1100" dirty="0">
                <a:solidFill>
                  <a:schemeClr val="tx1"/>
                </a:solidFill>
              </a:rPr>
              <a:t>Compare animals in the wild to tame animals that we have at home.</a:t>
            </a:r>
          </a:p>
          <a:p>
            <a:pPr marL="171450" indent="-171450">
              <a:buFont typeface="Wingdings" panose="05000000000000000000" pitchFamily="2" charset="2"/>
              <a:buChar char="v"/>
            </a:pPr>
            <a:r>
              <a:rPr lang="en-US" sz="1100" dirty="0">
                <a:solidFill>
                  <a:schemeClr val="tx1"/>
                </a:solidFill>
              </a:rPr>
              <a:t>Learn about where our food comes from linking to farm animals.</a:t>
            </a:r>
          </a:p>
          <a:p>
            <a:pPr marL="171450" indent="-171450">
              <a:buFont typeface="Wingdings" panose="05000000000000000000" pitchFamily="2" charset="2"/>
              <a:buChar char="v"/>
            </a:pPr>
            <a:r>
              <a:rPr lang="en-US" sz="1100" dirty="0">
                <a:solidFill>
                  <a:schemeClr val="tx1"/>
                </a:solidFill>
              </a:rPr>
              <a:t>Explore how food can grow from plants </a:t>
            </a:r>
          </a:p>
          <a:p>
            <a:pPr marL="171450" indent="-171450">
              <a:buFont typeface="Wingdings" panose="05000000000000000000" pitchFamily="2" charset="2"/>
              <a:buChar char="v"/>
            </a:pPr>
            <a:r>
              <a:rPr lang="en-GB" sz="1100" dirty="0"/>
              <a:t>Continue to explore seasonal change looking at signs of spring in our outdoor area and Boggart Hole clough.</a:t>
            </a:r>
          </a:p>
          <a:p>
            <a:pPr marL="171450" indent="-171450">
              <a:buFont typeface="Wingdings" panose="05000000000000000000" pitchFamily="2" charset="2"/>
              <a:buChar char="v"/>
            </a:pPr>
            <a:r>
              <a:rPr lang="en-GB" sz="1100" dirty="0">
                <a:solidFill>
                  <a:schemeClr val="tx1"/>
                </a:solidFill>
              </a:rPr>
              <a:t>Learn about animals that hatch from an egg</a:t>
            </a:r>
          </a:p>
          <a:p>
            <a:pPr marL="171450" indent="-171450">
              <a:buFont typeface="Wingdings" panose="05000000000000000000" pitchFamily="2" charset="2"/>
              <a:buChar char="v"/>
            </a:pPr>
            <a:r>
              <a:rPr lang="en-GB" sz="1100" dirty="0">
                <a:solidFill>
                  <a:schemeClr val="tx1"/>
                </a:solidFill>
              </a:rPr>
              <a:t>Learn about the life cycle of a duck.</a:t>
            </a:r>
          </a:p>
          <a:p>
            <a:endParaRPr lang="en-US" sz="1100" b="1" dirty="0">
              <a:solidFill>
                <a:schemeClr val="tx1"/>
              </a:solidFill>
            </a:endParaRPr>
          </a:p>
        </p:txBody>
      </p:sp>
      <p:sp>
        <p:nvSpPr>
          <p:cNvPr id="7" name="Title 9"/>
          <p:cNvSpPr txBox="1">
            <a:spLocks/>
          </p:cNvSpPr>
          <p:nvPr/>
        </p:nvSpPr>
        <p:spPr>
          <a:xfrm>
            <a:off x="8333835" y="189974"/>
            <a:ext cx="3390716" cy="3016082"/>
          </a:xfrm>
          <a:prstGeom prst="rect">
            <a:avLst/>
          </a:prstGeom>
        </p:spPr>
        <p:style>
          <a:lnRef idx="2">
            <a:schemeClr val="accent1"/>
          </a:lnRef>
          <a:fillRef idx="1">
            <a:schemeClr val="lt1"/>
          </a:fillRef>
          <a:effectRef idx="0">
            <a:schemeClr val="accent1"/>
          </a:effectRef>
          <a:fontRef idx="minor">
            <a:schemeClr val="dk1"/>
          </a:fontRef>
        </p:style>
        <p:txBody>
          <a:bodyPr vert="horz" wrap="square" lIns="91440" tIns="45720" rIns="91440" bIns="45720" rtlCol="0" anchor="ctr">
            <a:spAutoFit/>
          </a:bodyPr>
          <a:lstStyle>
            <a:lvl1pPr algn="l" defTabSz="914435" rtl="0" eaLnBrk="1" latinLnBrk="0" hangingPunct="1">
              <a:lnSpc>
                <a:spcPct val="90000"/>
              </a:lnSpc>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US" sz="1100" dirty="0">
                <a:solidFill>
                  <a:schemeClr val="accent1">
                    <a:lumMod val="50000"/>
                  </a:schemeClr>
                </a:solidFill>
              </a:rPr>
              <a:t>                                   </a:t>
            </a:r>
            <a:r>
              <a:rPr lang="en-US" sz="1100" b="1" u="sng" dirty="0">
                <a:solidFill>
                  <a:schemeClr val="accent1">
                    <a:lumMod val="50000"/>
                  </a:schemeClr>
                </a:solidFill>
              </a:rPr>
              <a:t>Literacy</a:t>
            </a:r>
          </a:p>
          <a:p>
            <a:pPr>
              <a:lnSpc>
                <a:spcPct val="119000"/>
              </a:lnSpc>
            </a:pPr>
            <a:r>
              <a:rPr lang="en-GB" sz="1100" dirty="0"/>
              <a:t>We will:</a:t>
            </a:r>
          </a:p>
          <a:p>
            <a:pPr marL="171450" indent="-171450">
              <a:lnSpc>
                <a:spcPct val="119000"/>
              </a:lnSpc>
              <a:buFont typeface="Wingdings" panose="05000000000000000000" pitchFamily="2" charset="2"/>
              <a:buChar char="v"/>
            </a:pPr>
            <a:r>
              <a:rPr lang="en-GB" sz="1100" dirty="0"/>
              <a:t>Use our phonic knowledge to write observations of ducklings.</a:t>
            </a:r>
          </a:p>
          <a:p>
            <a:pPr marL="171450" indent="-171450">
              <a:lnSpc>
                <a:spcPct val="119000"/>
              </a:lnSpc>
              <a:buFont typeface="Wingdings" panose="05000000000000000000" pitchFamily="2" charset="2"/>
              <a:buChar char="v"/>
            </a:pPr>
            <a:r>
              <a:rPr lang="en-GB" sz="1100" dirty="0"/>
              <a:t>Write fact cards about ducks</a:t>
            </a:r>
          </a:p>
          <a:p>
            <a:pPr marL="171450" indent="-171450">
              <a:lnSpc>
                <a:spcPct val="119000"/>
              </a:lnSpc>
              <a:buFont typeface="Wingdings" panose="05000000000000000000" pitchFamily="2" charset="2"/>
              <a:buChar char="v"/>
            </a:pPr>
            <a:r>
              <a:rPr lang="en-GB" sz="1100" dirty="0"/>
              <a:t>We will write simple sentences about what is inside our eggs.</a:t>
            </a:r>
          </a:p>
          <a:p>
            <a:pPr marL="171450" indent="-171450">
              <a:lnSpc>
                <a:spcPct val="119000"/>
              </a:lnSpc>
              <a:buFont typeface="Wingdings" panose="05000000000000000000" pitchFamily="2" charset="2"/>
              <a:buChar char="v"/>
            </a:pPr>
            <a:r>
              <a:rPr lang="en-GB" sz="1100" dirty="0"/>
              <a:t>Using our favourite five and key texts the children will demonstrate an understanding of what is being read to them, by retelling stories using their own words and recently introduced vocabulary. </a:t>
            </a:r>
          </a:p>
          <a:p>
            <a:pPr marL="171450" indent="-171450">
              <a:lnSpc>
                <a:spcPct val="119000"/>
              </a:lnSpc>
              <a:buFont typeface="Wingdings" panose="05000000000000000000" pitchFamily="2" charset="2"/>
              <a:buChar char="v"/>
            </a:pPr>
            <a:r>
              <a:rPr lang="en-GB" sz="1100" dirty="0"/>
              <a:t>Use time connectives such as first, next, then, after that and finally when retelling stories or writing instructions.</a:t>
            </a:r>
          </a:p>
          <a:p>
            <a:r>
              <a:rPr lang="en-GB" sz="1100" dirty="0"/>
              <a:t> </a:t>
            </a:r>
            <a:endParaRPr lang="en-US" sz="1100" u="sng" dirty="0">
              <a:solidFill>
                <a:schemeClr val="accent1">
                  <a:lumMod val="50000"/>
                </a:schemeClr>
              </a:solidFill>
            </a:endParaRPr>
          </a:p>
        </p:txBody>
      </p:sp>
      <p:sp>
        <p:nvSpPr>
          <p:cNvPr id="8" name="Content Placeholder 4"/>
          <p:cNvSpPr txBox="1">
            <a:spLocks noGrp="1"/>
          </p:cNvSpPr>
          <p:nvPr>
            <p:ph idx="1"/>
          </p:nvPr>
        </p:nvSpPr>
        <p:spPr>
          <a:xfrm>
            <a:off x="8820504" y="3267263"/>
            <a:ext cx="2847109" cy="2182136"/>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marL="0" indent="0" algn="ctr">
              <a:buNone/>
            </a:pPr>
            <a:r>
              <a:rPr lang="en-US" sz="1100" b="1" u="sng" dirty="0">
                <a:solidFill>
                  <a:schemeClr val="accent1">
                    <a:lumMod val="50000"/>
                  </a:schemeClr>
                </a:solidFill>
              </a:rPr>
              <a:t>Maths</a:t>
            </a:r>
          </a:p>
          <a:p>
            <a:pPr marL="0" indent="0" algn="ctr">
              <a:buNone/>
            </a:pPr>
            <a:r>
              <a:rPr lang="en-US" sz="1100" b="1" u="sng" dirty="0">
                <a:solidFill>
                  <a:schemeClr val="tx1"/>
                </a:solidFill>
              </a:rPr>
              <a:t>Number/Numerical Pattern</a:t>
            </a:r>
          </a:p>
          <a:p>
            <a:pPr marL="0" indent="0" algn="ctr">
              <a:lnSpc>
                <a:spcPct val="100000"/>
              </a:lnSpc>
              <a:buNone/>
            </a:pPr>
            <a:r>
              <a:rPr lang="en-US" sz="1100" dirty="0">
                <a:solidFill>
                  <a:schemeClr val="tx1"/>
                </a:solidFill>
              </a:rPr>
              <a:t>-Comparing and ordering numbers to 20</a:t>
            </a:r>
          </a:p>
          <a:p>
            <a:pPr marL="0" indent="0" algn="ctr">
              <a:lnSpc>
                <a:spcPct val="100000"/>
              </a:lnSpc>
              <a:buNone/>
            </a:pPr>
            <a:r>
              <a:rPr lang="en-US" sz="1100" dirty="0">
                <a:solidFill>
                  <a:schemeClr val="tx1"/>
                </a:solidFill>
              </a:rPr>
              <a:t>-Comparing largest and smallest numbers.</a:t>
            </a:r>
          </a:p>
          <a:p>
            <a:pPr marL="0" indent="0" algn="ctr">
              <a:lnSpc>
                <a:spcPct val="100000"/>
              </a:lnSpc>
              <a:buNone/>
            </a:pPr>
            <a:r>
              <a:rPr lang="en-US" sz="1100" dirty="0">
                <a:solidFill>
                  <a:schemeClr val="tx1"/>
                </a:solidFill>
              </a:rPr>
              <a:t>-To understand one more and one less between consecutive numbers.</a:t>
            </a:r>
          </a:p>
          <a:p>
            <a:pPr marL="0" indent="0" algn="ctr">
              <a:lnSpc>
                <a:spcPct val="100000"/>
              </a:lnSpc>
              <a:buNone/>
            </a:pPr>
            <a:r>
              <a:rPr lang="en-US" sz="1100" dirty="0">
                <a:solidFill>
                  <a:schemeClr val="tx1"/>
                </a:solidFill>
              </a:rPr>
              <a:t>-Mental addition and subtraction.</a:t>
            </a:r>
          </a:p>
          <a:p>
            <a:pPr marL="0" indent="0" algn="ctr">
              <a:lnSpc>
                <a:spcPct val="100000"/>
              </a:lnSpc>
              <a:buNone/>
            </a:pPr>
            <a:r>
              <a:rPr lang="en-US" sz="1100" dirty="0">
                <a:solidFill>
                  <a:schemeClr val="tx1"/>
                </a:solidFill>
              </a:rPr>
              <a:t>-Estimating</a:t>
            </a:r>
          </a:p>
        </p:txBody>
      </p:sp>
      <p:sp>
        <p:nvSpPr>
          <p:cNvPr id="9" name="TextBox 8"/>
          <p:cNvSpPr txBox="1"/>
          <p:nvPr/>
        </p:nvSpPr>
        <p:spPr>
          <a:xfrm>
            <a:off x="4545165" y="193282"/>
            <a:ext cx="3226360" cy="707886"/>
          </a:xfrm>
          <a:prstGeom prst="rect">
            <a:avLst/>
          </a:prstGeom>
          <a:ln w="28575"/>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en-US" sz="2000" b="1" dirty="0">
                <a:solidFill>
                  <a:schemeClr val="accent1">
                    <a:lumMod val="50000"/>
                  </a:schemeClr>
                </a:solidFill>
              </a:rPr>
              <a:t>Reception – Spring Term 2</a:t>
            </a:r>
          </a:p>
          <a:p>
            <a:pPr algn="ctr"/>
            <a:r>
              <a:rPr lang="en-US" sz="2000" b="1" dirty="0">
                <a:solidFill>
                  <a:schemeClr val="accent1">
                    <a:lumMod val="50000"/>
                  </a:schemeClr>
                </a:solidFill>
              </a:rPr>
              <a:t>Curriculum Information</a:t>
            </a:r>
            <a:endParaRPr lang="en-GB" sz="2000" b="1" dirty="0"/>
          </a:p>
        </p:txBody>
      </p:sp>
      <p:sp>
        <p:nvSpPr>
          <p:cNvPr id="10" name="TextBox 9"/>
          <p:cNvSpPr txBox="1"/>
          <p:nvPr/>
        </p:nvSpPr>
        <p:spPr>
          <a:xfrm>
            <a:off x="4195362" y="1057540"/>
            <a:ext cx="3882357" cy="550920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100" b="1" u="sng" dirty="0">
                <a:solidFill>
                  <a:schemeClr val="tx2"/>
                </a:solidFill>
              </a:rPr>
              <a:t>Expressive Arts and Design</a:t>
            </a:r>
          </a:p>
          <a:p>
            <a:r>
              <a:rPr lang="en-GB" sz="1100" u="sng" dirty="0"/>
              <a:t>Creating with Materials</a:t>
            </a:r>
            <a:r>
              <a:rPr lang="en-GB" sz="1100" dirty="0"/>
              <a:t>  </a:t>
            </a:r>
          </a:p>
          <a:p>
            <a:pPr marL="171450" indent="-171450">
              <a:buFont typeface="Wingdings" panose="05000000000000000000" pitchFamily="2" charset="2"/>
              <a:buChar char="v"/>
            </a:pPr>
            <a:r>
              <a:rPr lang="en-GB" sz="1100" dirty="0"/>
              <a:t>Explore, use and refine a variety of artistic effects to express their ideas and feelings. </a:t>
            </a:r>
          </a:p>
          <a:p>
            <a:pPr marL="171450" lvl="0" indent="-171450" fontAlgn="base">
              <a:buFont typeface="Wingdings" panose="05000000000000000000" pitchFamily="2" charset="2"/>
              <a:buChar char="v"/>
            </a:pPr>
            <a:r>
              <a:rPr lang="en-GB" sz="1100" dirty="0"/>
              <a:t>Return to and build on their previous learning, refining ideas and developing their ability to represent them.  </a:t>
            </a:r>
          </a:p>
          <a:p>
            <a:pPr marL="171450" lvl="0" indent="-171450" fontAlgn="base">
              <a:buFont typeface="Wingdings" panose="05000000000000000000" pitchFamily="2" charset="2"/>
              <a:buChar char="v"/>
            </a:pPr>
            <a:r>
              <a:rPr lang="en-GB" sz="1100" dirty="0"/>
              <a:t>Create collaboratively sharing ideas, resources and skills.</a:t>
            </a:r>
          </a:p>
          <a:p>
            <a:pPr marL="171450" lvl="0" indent="-171450" fontAlgn="base">
              <a:buFont typeface="Wingdings" panose="05000000000000000000" pitchFamily="2" charset="2"/>
              <a:buChar char="v"/>
            </a:pPr>
            <a:r>
              <a:rPr lang="en-GB" sz="1100" dirty="0"/>
              <a:t> Observational drawings- Spring flowers</a:t>
            </a:r>
          </a:p>
          <a:p>
            <a:pPr marL="171450" lvl="0" indent="-171450" fontAlgn="base">
              <a:buFont typeface="Wingdings" panose="05000000000000000000" pitchFamily="2" charset="2"/>
              <a:buChar char="v"/>
            </a:pPr>
            <a:r>
              <a:rPr lang="en-GB" sz="1100" dirty="0"/>
              <a:t>Junk model Easter animals Using different materials and media for chicks. -Using natural materials to create pictures.  -Making Spring pictures</a:t>
            </a:r>
          </a:p>
          <a:p>
            <a:pPr marL="171450" lvl="0" indent="-171450" fontAlgn="base">
              <a:buFont typeface="Wingdings" panose="05000000000000000000" pitchFamily="2" charset="2"/>
              <a:buChar char="v"/>
            </a:pPr>
            <a:r>
              <a:rPr lang="en-GB" sz="1100" dirty="0"/>
              <a:t>Learn about the artist Kandinsky and explore how colours are mixed together. </a:t>
            </a:r>
          </a:p>
          <a:p>
            <a:pPr lvl="0" fontAlgn="base"/>
            <a:r>
              <a:rPr lang="en-GB" sz="1100" b="1" u="sng" dirty="0"/>
              <a:t>Being Imaginative and Expressive.</a:t>
            </a:r>
          </a:p>
          <a:p>
            <a:pPr marL="171450" lvl="0" indent="-171450" fontAlgn="base">
              <a:buFont typeface="Wingdings" panose="05000000000000000000" pitchFamily="2" charset="2"/>
              <a:buChar char="v"/>
            </a:pPr>
            <a:r>
              <a:rPr lang="en-GB" sz="1100" dirty="0"/>
              <a:t>Listen attentively, move to and talk about music, expressing their feelings and responses. </a:t>
            </a:r>
          </a:p>
          <a:p>
            <a:pPr marL="171450" lvl="0" indent="-171450" fontAlgn="base">
              <a:buFont typeface="Wingdings" panose="05000000000000000000" pitchFamily="2" charset="2"/>
              <a:buChar char="v"/>
            </a:pPr>
            <a:r>
              <a:rPr lang="en-GB" sz="1100" dirty="0"/>
              <a:t>Using our outdoor stage area the children will watch and talk about dance and performance art, expressing their feelings and responses.</a:t>
            </a:r>
          </a:p>
          <a:p>
            <a:pPr marL="171450" lvl="0" indent="-171450" fontAlgn="base">
              <a:buFont typeface="Wingdings" panose="05000000000000000000" pitchFamily="2" charset="2"/>
              <a:buChar char="v"/>
            </a:pPr>
            <a:r>
              <a:rPr lang="en-GB" sz="1100" dirty="0"/>
              <a:t> Sing in a group or on their own, increasingly matching the pitch and following the melody. </a:t>
            </a:r>
          </a:p>
          <a:p>
            <a:pPr marL="171450" lvl="0" indent="-171450" fontAlgn="base">
              <a:buFont typeface="Wingdings" panose="05000000000000000000" pitchFamily="2" charset="2"/>
              <a:buChar char="v"/>
            </a:pPr>
            <a:r>
              <a:rPr lang="en-GB" sz="1100" dirty="0"/>
              <a:t>Develop storylines in their pretend play providing props to support</a:t>
            </a:r>
          </a:p>
          <a:p>
            <a:pPr marL="171450" lvl="0" indent="-171450" fontAlgn="base">
              <a:buFont typeface="Wingdings" panose="05000000000000000000" pitchFamily="2" charset="2"/>
              <a:buChar char="v"/>
            </a:pPr>
            <a:r>
              <a:rPr lang="en-GB" sz="1100" dirty="0"/>
              <a:t> Explore and engage in music making and dance, performing solo or in groups </a:t>
            </a:r>
          </a:p>
          <a:p>
            <a:pPr marL="171450" indent="-171450">
              <a:buFont typeface="Wingdings" panose="05000000000000000000" pitchFamily="2" charset="2"/>
              <a:buChar char="v"/>
            </a:pPr>
            <a:r>
              <a:rPr lang="en-GB" sz="1100" dirty="0"/>
              <a:t>Sing a range of well known songs- Now Spring is here, Goodbye Winter, Hello Spring</a:t>
            </a:r>
          </a:p>
          <a:p>
            <a:r>
              <a:rPr lang="en-GB" sz="1100" dirty="0"/>
              <a:t> </a:t>
            </a:r>
            <a:r>
              <a:rPr lang="en-GB" sz="1100" u="sng" dirty="0"/>
              <a:t>Music-</a:t>
            </a:r>
          </a:p>
          <a:p>
            <a:r>
              <a:rPr lang="en-GB" sz="1100" dirty="0"/>
              <a:t>We will be thinking about instrument sounds and the speed of music, we will be listening to Samba music from Brazil and learning Easter Songs</a:t>
            </a:r>
          </a:p>
        </p:txBody>
      </p:sp>
      <p:sp>
        <p:nvSpPr>
          <p:cNvPr id="12" name="TextBox 11"/>
          <p:cNvSpPr txBox="1"/>
          <p:nvPr/>
        </p:nvSpPr>
        <p:spPr>
          <a:xfrm>
            <a:off x="1096043" y="4980039"/>
            <a:ext cx="1696464" cy="43088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100" b="1" u="sng" dirty="0">
                <a:solidFill>
                  <a:schemeClr val="tx2"/>
                </a:solidFill>
              </a:rPr>
              <a:t>Religious Education</a:t>
            </a:r>
          </a:p>
          <a:p>
            <a:pPr algn="ctr"/>
            <a:r>
              <a:rPr lang="en-US" sz="1100" dirty="0">
                <a:solidFill>
                  <a:schemeClr val="tx2"/>
                </a:solidFill>
              </a:rPr>
              <a:t>Desert to Garden</a:t>
            </a:r>
          </a:p>
        </p:txBody>
      </p:sp>
    </p:spTree>
    <p:extLst>
      <p:ext uri="{BB962C8B-B14F-4D97-AF65-F5344CB8AC3E}">
        <p14:creationId xmlns:p14="http://schemas.microsoft.com/office/powerpoint/2010/main" val="25272474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5A303ECD121F14D8F2A2AB886360BD3" ma:contentTypeVersion="12" ma:contentTypeDescription="Create a new document." ma:contentTypeScope="" ma:versionID="b1f31db8b828c20932a11933ef03d9e8">
  <xsd:schema xmlns:xsd="http://www.w3.org/2001/XMLSchema" xmlns:xs="http://www.w3.org/2001/XMLSchema" xmlns:p="http://schemas.microsoft.com/office/2006/metadata/properties" xmlns:ns3="85ecd743-22df-4a6f-92d7-8131207d9a1e" targetNamespace="http://schemas.microsoft.com/office/2006/metadata/properties" ma:root="true" ma:fieldsID="9b8db290ead7d3686b5561598a3b216d" ns3:_="">
    <xsd:import namespace="85ecd743-22df-4a6f-92d7-8131207d9a1e"/>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element ref="ns3:MediaServiceSystemTags" minOccurs="0"/>
                <xsd:element ref="ns3:MediaServiceGenerationTime" minOccurs="0"/>
                <xsd:element ref="ns3:MediaServiceEventHashCode" minOccurs="0"/>
                <xsd:element ref="ns3:MediaLengthInSeconds" minOccurs="0"/>
                <xsd:element ref="ns3:MediaServiceOCR"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5ecd743-22df-4a6f-92d7-8131207d9a1e"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element name="MediaServiceSystemTags" ma:index="14" nillable="true" ma:displayName="MediaServiceSystemTags" ma:hidden="true" ma:internalName="MediaServiceSystemTags" ma:readOnly="true">
      <xsd:simpleType>
        <xsd:restriction base="dms:Note"/>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85ecd743-22df-4a6f-92d7-8131207d9a1e" xsi:nil="true"/>
  </documentManagement>
</p:properties>
</file>

<file path=customXml/itemProps1.xml><?xml version="1.0" encoding="utf-8"?>
<ds:datastoreItem xmlns:ds="http://schemas.openxmlformats.org/officeDocument/2006/customXml" ds:itemID="{9450019B-F025-42B4-B6EA-12AB1D42C09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5ecd743-22df-4a6f-92d7-8131207d9a1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E44D586-BA57-4D7E-8722-FBB1B6D8A915}">
  <ds:schemaRefs>
    <ds:schemaRef ds:uri="http://schemas.microsoft.com/sharepoint/v3/contenttype/forms"/>
  </ds:schemaRefs>
</ds:datastoreItem>
</file>

<file path=customXml/itemProps3.xml><?xml version="1.0" encoding="utf-8"?>
<ds:datastoreItem xmlns:ds="http://schemas.openxmlformats.org/officeDocument/2006/customXml" ds:itemID="{9C630D9A-48FD-41B9-B167-BC8497F54959}">
  <ds:schemaRefs>
    <ds:schemaRef ds:uri="http://purl.org/dc/elements/1.1/"/>
    <ds:schemaRef ds:uri="http://schemas.openxmlformats.org/package/2006/metadata/core-properties"/>
    <ds:schemaRef ds:uri="85ecd743-22df-4a6f-92d7-8131207d9a1e"/>
    <ds:schemaRef ds:uri="http://schemas.microsoft.com/office/2006/documentManagement/types"/>
    <ds:schemaRef ds:uri="http://www.w3.org/XML/1998/namespace"/>
    <ds:schemaRef ds:uri="http://purl.org/dc/dcmitype/"/>
    <ds:schemaRef ds:uri="http://schemas.microsoft.com/office/infopath/2007/PartnerControls"/>
    <ds:schemaRef ds:uri="http://schemas.microsoft.com/office/2006/metadata/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emplate>Office Theme</Template>
  <TotalTime>171361</TotalTime>
  <Words>1130</Words>
  <Application>Microsoft Office PowerPoint</Application>
  <PresentationFormat>Widescreen</PresentationFormat>
  <Paragraphs>122</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Wingdings</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 Seaborn</dc:creator>
  <cp:lastModifiedBy>Mrs R Lowe (MBMC)</cp:lastModifiedBy>
  <cp:revision>237</cp:revision>
  <cp:lastPrinted>2022-05-18T08:55:18Z</cp:lastPrinted>
  <dcterms:created xsi:type="dcterms:W3CDTF">2022-04-27T12:35:30Z</dcterms:created>
  <dcterms:modified xsi:type="dcterms:W3CDTF">2026-07-21T08:06:21Z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0x01010075A303ECD121F14D8F2A2AB886360BD3</vt:lpwstr>
  </property>
</Properties>
</file>