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67" r:id="rId5"/>
    <p:sldId id="268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79" autoAdjust="0"/>
    <p:restoredTop sz="94364" autoAdjust="0"/>
  </p:normalViewPr>
  <p:slideViewPr>
    <p:cSldViewPr snapToGrid="0">
      <p:cViewPr>
        <p:scale>
          <a:sx n="25" d="100"/>
          <a:sy n="25" d="100"/>
        </p:scale>
        <p:origin x="676" y="1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kah Lowe" userId="88ca790c-8b61-46a9-9b09-b89da8664634" providerId="ADAL" clId="{CE4AA9A2-D99C-44E3-BB7D-F0BA3AFF5ACF}"/>
    <pc:docChg chg="custSel modSld">
      <pc:chgData name="Rebekah Lowe" userId="88ca790c-8b61-46a9-9b09-b89da8664634" providerId="ADAL" clId="{CE4AA9A2-D99C-44E3-BB7D-F0BA3AFF5ACF}" dt="2025-07-16T15:04:03.669" v="48" actId="113"/>
      <pc:docMkLst>
        <pc:docMk/>
      </pc:docMkLst>
      <pc:sldChg chg="modSp">
        <pc:chgData name="Rebekah Lowe" userId="88ca790c-8b61-46a9-9b09-b89da8664634" providerId="ADAL" clId="{CE4AA9A2-D99C-44E3-BB7D-F0BA3AFF5ACF}" dt="2025-07-16T15:04:03.669" v="48" actId="113"/>
        <pc:sldMkLst>
          <pc:docMk/>
          <pc:sldMk cId="2615898023" sldId="267"/>
        </pc:sldMkLst>
        <pc:spChg chg="mod">
          <ac:chgData name="Rebekah Lowe" userId="88ca790c-8b61-46a9-9b09-b89da8664634" providerId="ADAL" clId="{CE4AA9A2-D99C-44E3-BB7D-F0BA3AFF5ACF}" dt="2025-07-16T15:04:03.669" v="48" actId="113"/>
          <ac:spMkLst>
            <pc:docMk/>
            <pc:sldMk cId="2615898023" sldId="267"/>
            <ac:spMk id="22" creationId="{07A4FEB5-6E97-42DA-96D6-BA0B606B6000}"/>
          </ac:spMkLst>
        </pc:spChg>
      </pc:sldChg>
    </pc:docChg>
  </pc:docChgLst>
  <pc:docChgLst>
    <pc:chgData name="Mrs R Lowe (MBMC)" userId="8a87ec38-6990-465f-97dc-1a8c367e510e" providerId="ADAL" clId="{2A96F19A-2872-400F-964C-DE055E9090BD}"/>
    <pc:docChg chg="modSld">
      <pc:chgData name="Mrs R Lowe (MBMC)" userId="8a87ec38-6990-465f-97dc-1a8c367e510e" providerId="ADAL" clId="{2A96F19A-2872-400F-964C-DE055E9090BD}" dt="2026-07-21T08:08:15.625" v="74" actId="20577"/>
      <pc:docMkLst>
        <pc:docMk/>
      </pc:docMkLst>
      <pc:sldChg chg="modSp">
        <pc:chgData name="Mrs R Lowe (MBMC)" userId="8a87ec38-6990-465f-97dc-1a8c367e510e" providerId="ADAL" clId="{2A96F19A-2872-400F-964C-DE055E9090BD}" dt="2026-07-21T08:08:15.625" v="74" actId="20577"/>
        <pc:sldMkLst>
          <pc:docMk/>
          <pc:sldMk cId="2615898023" sldId="267"/>
        </pc:sldMkLst>
        <pc:spChg chg="mod">
          <ac:chgData name="Mrs R Lowe (MBMC)" userId="8a87ec38-6990-465f-97dc-1a8c367e510e" providerId="ADAL" clId="{2A96F19A-2872-400F-964C-DE055E9090BD}" dt="2026-07-21T08:08:15.625" v="74" actId="20577"/>
          <ac:spMkLst>
            <pc:docMk/>
            <pc:sldMk cId="2615898023" sldId="267"/>
            <ac:spMk id="20" creationId="{60B6FCDC-FB0A-46C3-9D9D-ED0A78823CE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80A322-75A0-4F08-A11A-88804547618F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38F4AB-FAED-4C3B-BB5C-AF89D6311E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08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17" indent="0" algn="ctr">
              <a:buNone/>
              <a:defRPr sz="2000"/>
            </a:lvl2pPr>
            <a:lvl3pPr marL="914435" indent="0" algn="ctr">
              <a:buNone/>
              <a:defRPr sz="1800"/>
            </a:lvl3pPr>
            <a:lvl4pPr marL="1371653" indent="0" algn="ctr">
              <a:buNone/>
              <a:defRPr sz="1600"/>
            </a:lvl4pPr>
            <a:lvl5pPr marL="1828871" indent="0" algn="ctr">
              <a:buNone/>
              <a:defRPr sz="1600"/>
            </a:lvl5pPr>
            <a:lvl6pPr marL="2286088" indent="0" algn="ctr">
              <a:buNone/>
              <a:defRPr sz="1600"/>
            </a:lvl6pPr>
            <a:lvl7pPr marL="2743306" indent="0" algn="ctr">
              <a:buNone/>
              <a:defRPr sz="1600"/>
            </a:lvl7pPr>
            <a:lvl8pPr marL="3200524" indent="0" algn="ctr">
              <a:buNone/>
              <a:defRPr sz="1600"/>
            </a:lvl8pPr>
            <a:lvl9pPr marL="3657741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861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13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1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3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5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7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30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5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74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160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076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7" indent="0">
              <a:buNone/>
              <a:defRPr sz="2000" b="1"/>
            </a:lvl2pPr>
            <a:lvl3pPr marL="914435" indent="0">
              <a:buNone/>
              <a:defRPr sz="1800" b="1"/>
            </a:lvl3pPr>
            <a:lvl4pPr marL="1371653" indent="0">
              <a:buNone/>
              <a:defRPr sz="1600" b="1"/>
            </a:lvl4pPr>
            <a:lvl5pPr marL="1828871" indent="0">
              <a:buNone/>
              <a:defRPr sz="1600" b="1"/>
            </a:lvl5pPr>
            <a:lvl6pPr marL="2286088" indent="0">
              <a:buNone/>
              <a:defRPr sz="1600" b="1"/>
            </a:lvl6pPr>
            <a:lvl7pPr marL="2743306" indent="0">
              <a:buNone/>
              <a:defRPr sz="1600" b="1"/>
            </a:lvl7pPr>
            <a:lvl8pPr marL="3200524" indent="0">
              <a:buNone/>
              <a:defRPr sz="1600" b="1"/>
            </a:lvl8pPr>
            <a:lvl9pPr marL="3657741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7" indent="0">
              <a:buNone/>
              <a:defRPr sz="2000" b="1"/>
            </a:lvl2pPr>
            <a:lvl3pPr marL="914435" indent="0">
              <a:buNone/>
              <a:defRPr sz="1800" b="1"/>
            </a:lvl3pPr>
            <a:lvl4pPr marL="1371653" indent="0">
              <a:buNone/>
              <a:defRPr sz="1600" b="1"/>
            </a:lvl4pPr>
            <a:lvl5pPr marL="1828871" indent="0">
              <a:buNone/>
              <a:defRPr sz="1600" b="1"/>
            </a:lvl5pPr>
            <a:lvl6pPr marL="2286088" indent="0">
              <a:buNone/>
              <a:defRPr sz="1600" b="1"/>
            </a:lvl6pPr>
            <a:lvl7pPr marL="2743306" indent="0">
              <a:buNone/>
              <a:defRPr sz="1600" b="1"/>
            </a:lvl7pPr>
            <a:lvl8pPr marL="3200524" indent="0">
              <a:buNone/>
              <a:defRPr sz="1600" b="1"/>
            </a:lvl8pPr>
            <a:lvl9pPr marL="3657741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237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938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782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17" indent="0">
              <a:buNone/>
              <a:defRPr sz="1400"/>
            </a:lvl2pPr>
            <a:lvl3pPr marL="914435" indent="0">
              <a:buNone/>
              <a:defRPr sz="1200"/>
            </a:lvl3pPr>
            <a:lvl4pPr marL="1371653" indent="0">
              <a:buNone/>
              <a:defRPr sz="1000"/>
            </a:lvl4pPr>
            <a:lvl5pPr marL="1828871" indent="0">
              <a:buNone/>
              <a:defRPr sz="1000"/>
            </a:lvl5pPr>
            <a:lvl6pPr marL="2286088" indent="0">
              <a:buNone/>
              <a:defRPr sz="1000"/>
            </a:lvl6pPr>
            <a:lvl7pPr marL="2743306" indent="0">
              <a:buNone/>
              <a:defRPr sz="1000"/>
            </a:lvl7pPr>
            <a:lvl8pPr marL="3200524" indent="0">
              <a:buNone/>
              <a:defRPr sz="1000"/>
            </a:lvl8pPr>
            <a:lvl9pPr marL="3657741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16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17" indent="0">
              <a:buNone/>
              <a:defRPr sz="2800"/>
            </a:lvl2pPr>
            <a:lvl3pPr marL="914435" indent="0">
              <a:buNone/>
              <a:defRPr sz="2400"/>
            </a:lvl3pPr>
            <a:lvl4pPr marL="1371653" indent="0">
              <a:buNone/>
              <a:defRPr sz="2000"/>
            </a:lvl4pPr>
            <a:lvl5pPr marL="1828871" indent="0">
              <a:buNone/>
              <a:defRPr sz="2000"/>
            </a:lvl5pPr>
            <a:lvl6pPr marL="2286088" indent="0">
              <a:buNone/>
              <a:defRPr sz="2000"/>
            </a:lvl6pPr>
            <a:lvl7pPr marL="2743306" indent="0">
              <a:buNone/>
              <a:defRPr sz="2000"/>
            </a:lvl7pPr>
            <a:lvl8pPr marL="3200524" indent="0">
              <a:buNone/>
              <a:defRPr sz="2000"/>
            </a:lvl8pPr>
            <a:lvl9pPr marL="3657741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17" indent="0">
              <a:buNone/>
              <a:defRPr sz="1400"/>
            </a:lvl2pPr>
            <a:lvl3pPr marL="914435" indent="0">
              <a:buNone/>
              <a:defRPr sz="1200"/>
            </a:lvl3pPr>
            <a:lvl4pPr marL="1371653" indent="0">
              <a:buNone/>
              <a:defRPr sz="1000"/>
            </a:lvl4pPr>
            <a:lvl5pPr marL="1828871" indent="0">
              <a:buNone/>
              <a:defRPr sz="1000"/>
            </a:lvl5pPr>
            <a:lvl6pPr marL="2286088" indent="0">
              <a:buNone/>
              <a:defRPr sz="1000"/>
            </a:lvl6pPr>
            <a:lvl7pPr marL="2743306" indent="0">
              <a:buNone/>
              <a:defRPr sz="1000"/>
            </a:lvl7pPr>
            <a:lvl8pPr marL="3200524" indent="0">
              <a:buNone/>
              <a:defRPr sz="1000"/>
            </a:lvl8pPr>
            <a:lvl9pPr marL="3657741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881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047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013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AD2CB0-5CCC-47DA-9638-14A2A231CA90}" type="datetimeFigureOut">
              <a:rPr lang="en-GB" smtClean="0"/>
              <a:t>21/07/2026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BFD1B-35E7-48BE-972D-99B21201A5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754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3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9" indent="-228609" algn="l" defTabSz="91443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27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44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61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80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97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915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132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350" indent="-228609" algn="l" defTabSz="91443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7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35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3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1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88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6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4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1" algn="l" defTabSz="9144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4D0A68A6-9714-4F17-BCF9-CE3ED88CB499}"/>
              </a:ext>
            </a:extLst>
          </p:cNvPr>
          <p:cNvSpPr txBox="1"/>
          <p:nvPr/>
        </p:nvSpPr>
        <p:spPr>
          <a:xfrm>
            <a:off x="74829" y="2456795"/>
            <a:ext cx="3814354" cy="440120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tx2"/>
                </a:solidFill>
              </a:rPr>
              <a:t>Personal, Social and Emotional </a:t>
            </a:r>
          </a:p>
          <a:p>
            <a:r>
              <a:rPr lang="en-US" sz="1200" b="1" dirty="0"/>
              <a:t>We will: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Continue to show an understanding of their own feeling and those others.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Try fruits and demonstrate an understanding of the importance of healthy food choices.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Know and talk about different factors that effect their overall health- sun safety, dressing for different holiday climates</a:t>
            </a:r>
            <a:endParaRPr lang="en-US" sz="1200" dirty="0"/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Through daily activities children will develop the ability to follow instructions involving several ideas and actions.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Continue to complete weekly challenges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Continue to manage our own personal need by continuing to get changed for P.E lessons.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Explain the reasons for rules, know right from wrong and behave accordingly. (Linked to PE sessions)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Show an ability to follow instructions involving several ideas or actions. (Linked to PE Sessions)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Work and play cooperatively and take turns with others. (Linked to PE sessions)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Express their feelings and consider the feelings of others. (Linked to PE sessions)</a:t>
            </a:r>
          </a:p>
        </p:txBody>
      </p:sp>
      <p:sp>
        <p:nvSpPr>
          <p:cNvPr id="11" name="Title 7">
            <a:extLst>
              <a:ext uri="{FF2B5EF4-FFF2-40B4-BE49-F238E27FC236}">
                <a16:creationId xmlns:a16="http://schemas.microsoft.com/office/drawing/2014/main" id="{41A4ED28-1DD8-41C8-B682-C2F9EC9352A6}"/>
              </a:ext>
            </a:extLst>
          </p:cNvPr>
          <p:cNvSpPr txBox="1">
            <a:spLocks/>
          </p:cNvSpPr>
          <p:nvPr/>
        </p:nvSpPr>
        <p:spPr>
          <a:xfrm>
            <a:off x="4149034" y="126707"/>
            <a:ext cx="3429000" cy="646331"/>
          </a:xfrm>
          <a:prstGeom prst="rect">
            <a:avLst/>
          </a:prstGeom>
          <a:ln w="28575" cap="flat" cmpd="sng" algn="ctr">
            <a:solidFill>
              <a:schemeClr val="accent5"/>
            </a:solidFill>
            <a:prstDash val="solid"/>
            <a:miter lim="800000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rtlCol="0" anchor="b">
            <a:spAutoFit/>
          </a:bodyPr>
          <a:lstStyle>
            <a:lvl1pPr algn="ctr" defTabSz="91443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Reception –Summer Term 2</a:t>
            </a:r>
          </a:p>
          <a:p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Curriculum Information</a:t>
            </a:r>
            <a:endParaRPr lang="en-GB" sz="20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61C387F-D968-4BE1-A015-F05122D3860A}"/>
              </a:ext>
            </a:extLst>
          </p:cNvPr>
          <p:cNvSpPr txBox="1"/>
          <p:nvPr/>
        </p:nvSpPr>
        <p:spPr>
          <a:xfrm>
            <a:off x="145146" y="67718"/>
            <a:ext cx="3429000" cy="230832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200" b="1" u="sng" dirty="0">
                <a:solidFill>
                  <a:schemeClr val="tx2"/>
                </a:solidFill>
              </a:rPr>
              <a:t>Phonics</a:t>
            </a:r>
          </a:p>
          <a:p>
            <a:r>
              <a:rPr lang="en-US" sz="1200" dirty="0">
                <a:solidFill>
                  <a:schemeClr val="tx1"/>
                </a:solidFill>
              </a:rPr>
              <a:t>We will be learning the following sounds:</a:t>
            </a:r>
          </a:p>
          <a:p>
            <a:r>
              <a:rPr lang="en-US" sz="1200" b="1" dirty="0">
                <a:solidFill>
                  <a:schemeClr val="tx1"/>
                </a:solidFill>
              </a:rPr>
              <a:t>Week 1-  </a:t>
            </a:r>
            <a:r>
              <a:rPr lang="en-US" sz="1200" dirty="0">
                <a:solidFill>
                  <a:schemeClr val="tx1"/>
                </a:solidFill>
              </a:rPr>
              <a:t>long vowel sounds CVCC CCVC Review all taught so far and secure spelling </a:t>
            </a:r>
          </a:p>
          <a:p>
            <a:r>
              <a:rPr lang="en-US" sz="1200" b="1" dirty="0">
                <a:solidFill>
                  <a:schemeClr val="tx1"/>
                </a:solidFill>
              </a:rPr>
              <a:t>Week 2- </a:t>
            </a:r>
            <a:r>
              <a:rPr lang="en-US" sz="1200" dirty="0">
                <a:solidFill>
                  <a:schemeClr val="tx1"/>
                </a:solidFill>
              </a:rPr>
              <a:t>long vowel sounds CCVC CCCVC CCV CCVCC</a:t>
            </a:r>
          </a:p>
          <a:p>
            <a:r>
              <a:rPr lang="en-US" sz="1200" b="1" dirty="0">
                <a:solidFill>
                  <a:schemeClr val="tx1"/>
                </a:solidFill>
              </a:rPr>
              <a:t>Week 3- </a:t>
            </a:r>
            <a:r>
              <a:rPr lang="en-US" sz="1200" dirty="0">
                <a:solidFill>
                  <a:schemeClr val="tx1"/>
                </a:solidFill>
              </a:rPr>
              <a:t>Phase 4 words ending –s /s/ words ending –s /z/ Phase 4 words ending –es </a:t>
            </a:r>
          </a:p>
          <a:p>
            <a:r>
              <a:rPr lang="en-US" sz="1200" dirty="0">
                <a:solidFill>
                  <a:schemeClr val="tx1"/>
                </a:solidFill>
              </a:rPr>
              <a:t>longer words</a:t>
            </a:r>
          </a:p>
          <a:p>
            <a:r>
              <a:rPr lang="en-US" sz="1200" b="1" dirty="0">
                <a:solidFill>
                  <a:schemeClr val="tx1"/>
                </a:solidFill>
              </a:rPr>
              <a:t>Week 4-  </a:t>
            </a:r>
            <a:r>
              <a:rPr lang="en-US" sz="1200" dirty="0">
                <a:solidFill>
                  <a:schemeClr val="tx1"/>
                </a:solidFill>
              </a:rPr>
              <a:t>root word ending in:–</a:t>
            </a:r>
            <a:r>
              <a:rPr lang="en-US" sz="1200" dirty="0" err="1">
                <a:solidFill>
                  <a:schemeClr val="tx1"/>
                </a:solidFill>
              </a:rPr>
              <a:t>ing</a:t>
            </a:r>
            <a:r>
              <a:rPr lang="en-US" sz="1200" dirty="0">
                <a:solidFill>
                  <a:schemeClr val="tx1"/>
                </a:solidFill>
              </a:rPr>
              <a:t>, –ed /t/, –ed /id/ /ed/, –ed /d/</a:t>
            </a:r>
          </a:p>
          <a:p>
            <a:r>
              <a:rPr lang="en-US" sz="1200" b="1" dirty="0">
                <a:solidFill>
                  <a:schemeClr val="tx1"/>
                </a:solidFill>
              </a:rPr>
              <a:t>Week 5- </a:t>
            </a:r>
            <a:r>
              <a:rPr lang="en-US" sz="1200" dirty="0">
                <a:solidFill>
                  <a:schemeClr val="tx1"/>
                </a:solidFill>
              </a:rPr>
              <a:t>root word ending in: –er, –</a:t>
            </a:r>
            <a:r>
              <a:rPr lang="en-US" sz="1200" dirty="0" err="1">
                <a:solidFill>
                  <a:schemeClr val="tx1"/>
                </a:solidFill>
              </a:rPr>
              <a:t>est</a:t>
            </a:r>
            <a:r>
              <a:rPr lang="en-US" sz="1200" dirty="0">
                <a:solidFill>
                  <a:schemeClr val="tx1"/>
                </a:solidFill>
              </a:rPr>
              <a:t> and longer word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28BA96D-CD52-488A-A26C-188A9385A4CD}"/>
              </a:ext>
            </a:extLst>
          </p:cNvPr>
          <p:cNvSpPr txBox="1"/>
          <p:nvPr/>
        </p:nvSpPr>
        <p:spPr>
          <a:xfrm>
            <a:off x="7745723" y="2376042"/>
            <a:ext cx="4404952" cy="27546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accent1">
                    <a:lumMod val="50000"/>
                  </a:schemeClr>
                </a:solidFill>
              </a:rPr>
              <a:t>Communication and Language </a:t>
            </a:r>
          </a:p>
          <a:p>
            <a:r>
              <a:rPr lang="en-US" sz="1200" b="1" dirty="0"/>
              <a:t>We will :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Continue to use talk partners to share their ideas during group time.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Express their own ideas and feelings about their experiences using full sentences when sharing information about their heritage.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Use past, present and future tenses when sharing our ideas.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Continue to explore our outdoor garden and seasonal change the children will offer explanations of why things might happen, using recently introduced vocabulary.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200" dirty="0"/>
              <a:t>Taste fruits and discuss which was their favourite and why during group time.</a:t>
            </a:r>
          </a:p>
          <a:p>
            <a:endParaRPr lang="en-US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" dirty="0"/>
              <a:t>T#</a:t>
            </a:r>
            <a:endParaRPr lang="en-US" sz="1200" b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E8931A8-B98B-4361-9AE8-CD8647D75086}"/>
              </a:ext>
            </a:extLst>
          </p:cNvPr>
          <p:cNvSpPr txBox="1"/>
          <p:nvPr/>
        </p:nvSpPr>
        <p:spPr>
          <a:xfrm>
            <a:off x="4030746" y="3117324"/>
            <a:ext cx="3243814" cy="310854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tx2"/>
                </a:solidFill>
              </a:rPr>
              <a:t>Physical Development</a:t>
            </a:r>
            <a:endParaRPr lang="en-GB" sz="1200" b="1" dirty="0"/>
          </a:p>
          <a:p>
            <a:r>
              <a:rPr lang="en-GB" sz="1200" b="1" dirty="0"/>
              <a:t>Through our P.E games unit the children will: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Develop overall body strength, co-ordination, balance and agility needed to engage successfully in physical education sessions.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Develop confidence, competence, precision, and accuracy when engaging in activities that involve a ball.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Negotiate space and obstacles safely.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endParaRPr lang="en-GB" sz="1200" dirty="0"/>
          </a:p>
          <a:p>
            <a:r>
              <a:rPr lang="en-GB" sz="1200" b="1" u="sng" dirty="0"/>
              <a:t>Fine Motor Skills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Continue to practise using a pencil effectively in preparation fro more fluent writing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Begin to show accuracy and care when drawing and painting. (painting fruit pictures- linked to class artist)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0B6FCDC-FB0A-46C3-9D9D-ED0A78823CEC}"/>
              </a:ext>
            </a:extLst>
          </p:cNvPr>
          <p:cNvSpPr txBox="1"/>
          <p:nvPr/>
        </p:nvSpPr>
        <p:spPr>
          <a:xfrm>
            <a:off x="3926353" y="883352"/>
            <a:ext cx="3651681" cy="196977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u="sng" dirty="0">
                <a:solidFill>
                  <a:schemeClr val="tx2"/>
                </a:solidFill>
              </a:rPr>
              <a:t>Theme: On our way</a:t>
            </a:r>
          </a:p>
          <a:p>
            <a:pPr algn="ctr"/>
            <a:r>
              <a:rPr lang="en-US" sz="1400" b="1" u="sng" dirty="0">
                <a:solidFill>
                  <a:schemeClr val="tx2"/>
                </a:solidFill>
              </a:rPr>
              <a:t>Key Texts</a:t>
            </a:r>
            <a:r>
              <a:rPr lang="en-US" sz="1400" b="1" dirty="0">
                <a:solidFill>
                  <a:schemeClr val="tx2"/>
                </a:solidFill>
              </a:rPr>
              <a:t>                           </a:t>
            </a:r>
            <a:r>
              <a:rPr lang="en-US" sz="1400" b="1" u="sng" dirty="0">
                <a:solidFill>
                  <a:schemeClr val="tx2"/>
                </a:solidFill>
              </a:rPr>
              <a:t> Supplementary Texts</a:t>
            </a:r>
            <a:br>
              <a:rPr lang="en-US" sz="1600" b="1" u="sng" dirty="0">
                <a:solidFill>
                  <a:schemeClr val="tx2"/>
                </a:solidFill>
              </a:rPr>
            </a:br>
            <a:r>
              <a:rPr lang="en-GB" dirty="0"/>
              <a:t>       	      </a:t>
            </a:r>
            <a:r>
              <a:rPr lang="en-GB" sz="1000" dirty="0"/>
              <a:t>You can’t take an elephant on holiday </a:t>
            </a:r>
          </a:p>
          <a:p>
            <a:pPr algn="ctr"/>
            <a:r>
              <a:rPr lang="en-GB" sz="1000" dirty="0"/>
              <a:t>	                            Whose hiding at the seaside </a:t>
            </a:r>
          </a:p>
          <a:p>
            <a:pPr algn="ctr"/>
            <a:r>
              <a:rPr lang="en-GB" sz="1000" dirty="0"/>
              <a:t>	                           Sharing a shell </a:t>
            </a:r>
          </a:p>
          <a:p>
            <a:pPr algn="ctr"/>
            <a:r>
              <a:rPr lang="en-GB" sz="1000" dirty="0"/>
              <a:t>	                          Somebody swallowed Stanley </a:t>
            </a:r>
          </a:p>
          <a:p>
            <a:pPr algn="ctr"/>
            <a:endParaRPr lang="en-GB" sz="1000" dirty="0"/>
          </a:p>
          <a:p>
            <a:pPr algn="ctr"/>
            <a:endParaRPr lang="en-GB" sz="1000" dirty="0"/>
          </a:p>
          <a:p>
            <a:pPr algn="ctr"/>
            <a:endParaRPr lang="en-GB" sz="1000"/>
          </a:p>
          <a:p>
            <a:pPr algn="ctr"/>
            <a:endParaRPr lang="en-GB" sz="10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F14B55B-5562-465F-A12B-C03BC4FF09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3291" y="1518282"/>
            <a:ext cx="862606" cy="11000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D6FDD503-5A02-4EFB-95C5-8D3D8B730E1F}"/>
              </a:ext>
            </a:extLst>
          </p:cNvPr>
          <p:cNvSpPr txBox="1"/>
          <p:nvPr/>
        </p:nvSpPr>
        <p:spPr>
          <a:xfrm>
            <a:off x="7360487" y="5215750"/>
            <a:ext cx="4756684" cy="151554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tx2"/>
                </a:solidFill>
              </a:rPr>
              <a:t>SRE</a:t>
            </a:r>
          </a:p>
          <a:p>
            <a:pPr algn="ctr">
              <a:lnSpc>
                <a:spcPct val="107000"/>
              </a:lnSpc>
            </a:pPr>
            <a:r>
              <a:rPr lang="en-GB" sz="1200" u="sng" dirty="0"/>
              <a:t>Living in the Wider World </a:t>
            </a:r>
          </a:p>
          <a:p>
            <a:pPr algn="ctr">
              <a:lnSpc>
                <a:spcPct val="107000"/>
              </a:lnSpc>
            </a:pPr>
            <a:r>
              <a:rPr lang="en-GB" sz="1200" u="sng" dirty="0"/>
              <a:t>Me, You, Us</a:t>
            </a: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en-GB" sz="1200" dirty="0"/>
              <a:t>That we belong to various communities </a:t>
            </a: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en-GB" sz="1200" dirty="0"/>
              <a:t>That we should help at home </a:t>
            </a:r>
          </a:p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en-GB" sz="1200" dirty="0"/>
              <a:t>That we have a duty of care for others and for the world we live in.</a:t>
            </a:r>
          </a:p>
          <a:p>
            <a:pPr marL="342900" indent="-342900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en-GB" sz="1200" dirty="0"/>
              <a:t>About what harms and what improves the world we live in.</a:t>
            </a:r>
            <a:endParaRPr lang="en-GB" sz="1000" dirty="0">
              <a:solidFill>
                <a:srgbClr val="00206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7A4FEB5-6E97-42DA-96D6-BA0B606B6000}"/>
              </a:ext>
            </a:extLst>
          </p:cNvPr>
          <p:cNvSpPr txBox="1"/>
          <p:nvPr/>
        </p:nvSpPr>
        <p:spPr>
          <a:xfrm>
            <a:off x="8078787" y="77884"/>
            <a:ext cx="3946264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tx2"/>
                </a:solidFill>
              </a:rPr>
              <a:t>Religious Education</a:t>
            </a:r>
          </a:p>
          <a:p>
            <a:pPr algn="ctr"/>
            <a:r>
              <a:rPr lang="en-GB" sz="1200" dirty="0"/>
              <a:t>Dialogue and encounter </a:t>
            </a:r>
          </a:p>
        </p:txBody>
      </p:sp>
    </p:spTree>
    <p:extLst>
      <p:ext uri="{BB962C8B-B14F-4D97-AF65-F5344CB8AC3E}">
        <p14:creationId xmlns:p14="http://schemas.microsoft.com/office/powerpoint/2010/main" val="26158980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8CD6F55-A6A6-49D4-B1E7-BA78263022FF}"/>
              </a:ext>
            </a:extLst>
          </p:cNvPr>
          <p:cNvSpPr txBox="1"/>
          <p:nvPr/>
        </p:nvSpPr>
        <p:spPr>
          <a:xfrm>
            <a:off x="50940" y="44822"/>
            <a:ext cx="4325117" cy="535531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tx2"/>
                </a:solidFill>
              </a:rPr>
              <a:t>Expressive Arts and Design</a:t>
            </a:r>
          </a:p>
          <a:p>
            <a:r>
              <a:rPr lang="en-GB" sz="1200" b="1" dirty="0"/>
              <a:t>We will:</a:t>
            </a:r>
            <a:endParaRPr lang="en-GB" sz="1200" dirty="0"/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Find out about our class artist Giuseppe Acrimboldo and paint our own paintings of faces using fruit.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Make use of props and materials when role playing characters in narratives and stories.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Children will learn to explore different fruits and describe them using their different senses. ·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Children will learn how to use a knife safely (Linked to PD fine motor)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With adult support children will learn to slice and chop fruit and use a blender. (Linked to PD fine motor)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 Learn how to peel fruit such as oranges and bananas ·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Taste their smoothies and say their likes and dislikes.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 Explain how they made a smoothie.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Paint summer pictures using watercolours.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Follow and move to an interactive story abut a trip to the seaside using Now Pres Play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Sing a range of well known nursery rhymes and songs. </a:t>
            </a:r>
          </a:p>
          <a:p>
            <a:r>
              <a:rPr lang="en-GB" sz="1200" dirty="0"/>
              <a:t>	-The sailor went to sea sea sea</a:t>
            </a:r>
          </a:p>
          <a:p>
            <a:r>
              <a:rPr lang="en-GB" sz="1200" dirty="0"/>
              <a:t>	 -The First Days of Summer</a:t>
            </a:r>
          </a:p>
          <a:p>
            <a:r>
              <a:rPr lang="en-GB" sz="1200" dirty="0"/>
              <a:t>	- The Deep Blue Sea</a:t>
            </a:r>
          </a:p>
          <a:p>
            <a:pPr algn="ctr"/>
            <a:r>
              <a:rPr lang="en-GB" sz="1200" u="sng" dirty="0"/>
              <a:t>Poem</a:t>
            </a:r>
          </a:p>
          <a:p>
            <a:pPr algn="ctr"/>
            <a:r>
              <a:rPr lang="en-GB" sz="1200" dirty="0"/>
              <a:t>Summer Breeze</a:t>
            </a:r>
          </a:p>
          <a:p>
            <a:r>
              <a:rPr lang="en-GB" sz="1400" u="sng" dirty="0"/>
              <a:t>Music</a:t>
            </a:r>
          </a:p>
          <a:p>
            <a:r>
              <a:rPr lang="en-GB" sz="12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We will be getting ready for our end of year performance, listening to songs by Andrew Lloyd Webber and learning songs about transport.</a:t>
            </a:r>
            <a:endParaRPr lang="en-GB" sz="1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1AFC73-8953-4389-B038-090065F0B916}"/>
              </a:ext>
            </a:extLst>
          </p:cNvPr>
          <p:cNvSpPr txBox="1"/>
          <p:nvPr/>
        </p:nvSpPr>
        <p:spPr>
          <a:xfrm>
            <a:off x="4539294" y="4480873"/>
            <a:ext cx="7563727" cy="23870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tx2"/>
                </a:solidFill>
              </a:rPr>
              <a:t>Understanding the World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200" dirty="0"/>
              <a:t>Learn about holidays in the past and look at differences between then and now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200" dirty="0"/>
              <a:t>Learn about how people used to travel on holiday and how that has changed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200" dirty="0"/>
              <a:t>Explore how shadows are made and have fun making our own.</a:t>
            </a:r>
            <a:endParaRPr lang="en-US" sz="12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200" dirty="0"/>
              <a:t>Think about our own historical journey looking back at what we have done throughout the year.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200" dirty="0"/>
              <a:t>Learn about Amelia Airhart using non-fiction books to develop our understanding of past events.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200" dirty="0"/>
              <a:t>Look at similarities and differences between life in this country and life in other countries.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200" dirty="0"/>
              <a:t>Find countries on our world map and share information about their own heritage.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200" dirty="0"/>
              <a:t>Recognise some environments that are different to the one in which they live and relates this to packing for a holiday.</a:t>
            </a:r>
          </a:p>
          <a:p>
            <a:pPr marL="286385" marR="64135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GB" sz="1200" dirty="0"/>
              <a:t>Understand some important processes and changes in the natural world around them. Including the seasons and changing state.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1EBB71D-9E99-4ED1-AA64-0190B5F44610}"/>
              </a:ext>
            </a:extLst>
          </p:cNvPr>
          <p:cNvSpPr txBox="1"/>
          <p:nvPr/>
        </p:nvSpPr>
        <p:spPr>
          <a:xfrm>
            <a:off x="50941" y="5582072"/>
            <a:ext cx="4325116" cy="123110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b="1" u="sng" dirty="0">
                <a:solidFill>
                  <a:schemeClr val="accent1">
                    <a:lumMod val="50000"/>
                  </a:schemeClr>
                </a:solidFill>
              </a:rPr>
              <a:t>Computing</a:t>
            </a:r>
          </a:p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n-GB" sz="1200" dirty="0">
                <a:solidFill>
                  <a:schemeClr val="tx1"/>
                </a:solidFill>
              </a:rPr>
              <a:t>Children will be able to make a beebot travel in a direction </a:t>
            </a:r>
          </a:p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n-GB" sz="1200" dirty="0">
                <a:solidFill>
                  <a:schemeClr val="tx1"/>
                </a:solidFill>
              </a:rPr>
              <a:t>Children will understand that when they press a button the beebot will move in that direction </a:t>
            </a:r>
          </a:p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n-GB" sz="1200" dirty="0">
                <a:solidFill>
                  <a:schemeClr val="tx1"/>
                </a:solidFill>
              </a:rPr>
              <a:t> Children will be able to use directional arrows to think about a route a beebot will need to take.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1B32A1-607F-421F-B483-F6B787DA8131}"/>
              </a:ext>
            </a:extLst>
          </p:cNvPr>
          <p:cNvSpPr txBox="1"/>
          <p:nvPr/>
        </p:nvSpPr>
        <p:spPr>
          <a:xfrm flipH="1">
            <a:off x="8502718" y="1227602"/>
            <a:ext cx="3638341" cy="3139321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solidFill>
                  <a:schemeClr val="accent1">
                    <a:lumMod val="50000"/>
                  </a:schemeClr>
                </a:solidFill>
              </a:rPr>
              <a:t>Maths</a:t>
            </a:r>
          </a:p>
          <a:p>
            <a:r>
              <a:rPr lang="en-GB" sz="1200" b="1" dirty="0"/>
              <a:t>We will be: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Learning about numbers to 10, including the composition of each number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Automatically recall number bonds to 5 and some number bonds to 10, including double facts.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Comparing quantities up to 10 in different contexts, recognising when one quantity is greater than, less than or the same as the other quantity.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Count on and back from a given number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Counting in 10’s up to 100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Find one more and one less from a number up to 20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Explore and represent patterns with numbers up to 10, including evens and odds, double facts and how quantities can be distributed equally.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dirty="0"/>
              <a:t>Compare length, weight and capacity.</a:t>
            </a: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0B739C6-C43E-44C7-96F1-4C12DC2F84A5}"/>
              </a:ext>
            </a:extLst>
          </p:cNvPr>
          <p:cNvSpPr txBox="1"/>
          <p:nvPr/>
        </p:nvSpPr>
        <p:spPr>
          <a:xfrm>
            <a:off x="4500180" y="852722"/>
            <a:ext cx="3878415" cy="318093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Literacy</a:t>
            </a:r>
          </a:p>
          <a:p>
            <a:pPr>
              <a:lnSpc>
                <a:spcPct val="119000"/>
              </a:lnSpc>
            </a:pPr>
            <a:r>
              <a:rPr lang="en-GB" sz="1200" b="1" dirty="0"/>
              <a:t>We will:</a:t>
            </a:r>
          </a:p>
          <a:p>
            <a:pPr marL="171450" indent="-171450">
              <a:lnSpc>
                <a:spcPct val="119000"/>
              </a:lnSpc>
              <a:buFont typeface="Wingdings" panose="05000000000000000000" pitchFamily="2" charset="2"/>
              <a:buChar char="v"/>
            </a:pPr>
            <a:r>
              <a:rPr lang="en-GB" sz="1200" dirty="0"/>
              <a:t>Use our phonic knowledge to write independently with confidence and stamina</a:t>
            </a:r>
          </a:p>
          <a:p>
            <a:pPr marL="171450" indent="-171450">
              <a:lnSpc>
                <a:spcPct val="119000"/>
              </a:lnSpc>
              <a:buFont typeface="Wingdings" panose="05000000000000000000" pitchFamily="2" charset="2"/>
              <a:buChar char="v"/>
            </a:pPr>
            <a:r>
              <a:rPr lang="en-GB" sz="1200" dirty="0"/>
              <a:t>Use our sentence structure strips to help us when writing to remember to use capital letters, finger spaces and full stops.</a:t>
            </a:r>
          </a:p>
          <a:p>
            <a:pPr marL="171450" indent="-171450">
              <a:lnSpc>
                <a:spcPct val="119000"/>
              </a:lnSpc>
              <a:buFont typeface="Wingdings" panose="05000000000000000000" pitchFamily="2" charset="2"/>
              <a:buChar char="v"/>
            </a:pPr>
            <a:r>
              <a:rPr lang="en-GB" sz="1200" dirty="0"/>
              <a:t>Practice rereading what we wrote to make sure it makes sense.</a:t>
            </a:r>
          </a:p>
          <a:p>
            <a:pPr marL="171450" indent="-171450">
              <a:lnSpc>
                <a:spcPct val="119000"/>
              </a:lnSpc>
              <a:buFont typeface="Wingdings" panose="05000000000000000000" pitchFamily="2" charset="2"/>
              <a:buChar char="v"/>
            </a:pPr>
            <a:r>
              <a:rPr lang="en-GB" sz="1200" dirty="0"/>
              <a:t>Write facts about countries we learn about</a:t>
            </a:r>
          </a:p>
          <a:p>
            <a:pPr marL="171450" indent="-171450">
              <a:lnSpc>
                <a:spcPct val="119000"/>
              </a:lnSpc>
              <a:buFont typeface="Wingdings" panose="05000000000000000000" pitchFamily="2" charset="2"/>
              <a:buChar char="v"/>
            </a:pPr>
            <a:r>
              <a:rPr lang="en-GB" sz="1200" dirty="0"/>
              <a:t>Write a letter to our new teacher telling them all about ourselves.</a:t>
            </a:r>
          </a:p>
          <a:p>
            <a:pPr marL="171450" indent="-171450">
              <a:lnSpc>
                <a:spcPct val="119000"/>
              </a:lnSpc>
              <a:buFont typeface="Wingdings" panose="05000000000000000000" pitchFamily="2" charset="2"/>
              <a:buChar char="v"/>
            </a:pPr>
            <a:r>
              <a:rPr lang="en-GB" sz="1200" dirty="0"/>
              <a:t>Write about stories we are learning about in the class.</a:t>
            </a:r>
          </a:p>
          <a:p>
            <a:pPr marL="171450" indent="-171450">
              <a:lnSpc>
                <a:spcPct val="119000"/>
              </a:lnSpc>
              <a:buFont typeface="Wingdings" panose="05000000000000000000" pitchFamily="2" charset="2"/>
              <a:buChar char="v"/>
            </a:pPr>
            <a:endParaRPr lang="en-GB" sz="12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0FCB79D-2A3B-4DC6-80AD-C817473BD64D}"/>
              </a:ext>
            </a:extLst>
          </p:cNvPr>
          <p:cNvSpPr txBox="1"/>
          <p:nvPr/>
        </p:nvSpPr>
        <p:spPr>
          <a:xfrm>
            <a:off x="9154429" y="128768"/>
            <a:ext cx="2765040" cy="98488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accent1">
                    <a:lumMod val="50000"/>
                  </a:schemeClr>
                </a:solidFill>
              </a:rPr>
              <a:t>Experiences/celebrations</a:t>
            </a:r>
          </a:p>
          <a:p>
            <a:pPr algn="ctr"/>
            <a:r>
              <a:rPr lang="en-US" sz="1400" dirty="0">
                <a:solidFill>
                  <a:schemeClr val="accent1">
                    <a:lumMod val="50000"/>
                  </a:schemeClr>
                </a:solidFill>
              </a:rPr>
              <a:t>Library visit</a:t>
            </a:r>
          </a:p>
          <a:p>
            <a:pPr algn="ctr"/>
            <a:r>
              <a:rPr lang="en-US" sz="1400" dirty="0">
                <a:solidFill>
                  <a:schemeClr val="accent1">
                    <a:lumMod val="50000"/>
                  </a:schemeClr>
                </a:solidFill>
              </a:rPr>
              <a:t>Music performance</a:t>
            </a:r>
          </a:p>
          <a:p>
            <a:pPr algn="ctr"/>
            <a:r>
              <a:rPr lang="en-US" sz="1400" dirty="0">
                <a:solidFill>
                  <a:schemeClr val="accent1">
                    <a:lumMod val="50000"/>
                  </a:schemeClr>
                </a:solidFill>
              </a:rPr>
              <a:t>Father’s Day</a:t>
            </a:r>
          </a:p>
        </p:txBody>
      </p:sp>
    </p:spTree>
    <p:extLst>
      <p:ext uri="{BB962C8B-B14F-4D97-AF65-F5344CB8AC3E}">
        <p14:creationId xmlns:p14="http://schemas.microsoft.com/office/powerpoint/2010/main" val="9332221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85ecd743-22df-4a6f-92d7-8131207d9a1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A303ECD121F14D8F2A2AB886360BD3" ma:contentTypeVersion="12" ma:contentTypeDescription="Create a new document." ma:contentTypeScope="" ma:versionID="b1f31db8b828c20932a11933ef03d9e8">
  <xsd:schema xmlns:xsd="http://www.w3.org/2001/XMLSchema" xmlns:xs="http://www.w3.org/2001/XMLSchema" xmlns:p="http://schemas.microsoft.com/office/2006/metadata/properties" xmlns:ns3="85ecd743-22df-4a6f-92d7-8131207d9a1e" targetNamespace="http://schemas.microsoft.com/office/2006/metadata/properties" ma:root="true" ma:fieldsID="9b8db290ead7d3686b5561598a3b216d" ns3:_="">
    <xsd:import namespace="85ecd743-22df-4a6f-92d7-8131207d9a1e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ecd743-22df-4a6f-92d7-8131207d9a1e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  <xsd:element name="MediaServiceSystemTags" ma:index="1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C630D9A-48FD-41B9-B167-BC8497F54959}">
  <ds:schemaRefs>
    <ds:schemaRef ds:uri="http://schemas.microsoft.com/office/2006/metadata/properties"/>
    <ds:schemaRef ds:uri="http://purl.org/dc/elements/1.1/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85ecd743-22df-4a6f-92d7-8131207d9a1e"/>
    <ds:schemaRef ds:uri="http://www.w3.org/XML/1998/namespace"/>
    <ds:schemaRef ds:uri="http://schemas.microsoft.com/office/infopath/2007/PartnerControl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E44D586-BA57-4D7E-8722-FBB1B6D8A91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450019B-F025-42B4-B6EA-12AB1D42C0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5ecd743-22df-4a6f-92d7-8131207d9a1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171364</TotalTime>
  <Words>1166</Words>
  <Application>Microsoft Office PowerPoint</Application>
  <PresentationFormat>Widescreen</PresentationFormat>
  <Paragraphs>112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 Seaborn</dc:creator>
  <cp:lastModifiedBy>Mrs R Lowe (MBMC)</cp:lastModifiedBy>
  <cp:revision>238</cp:revision>
  <cp:lastPrinted>2022-05-18T08:55:18Z</cp:lastPrinted>
  <dcterms:created xsi:type="dcterms:W3CDTF">2022-04-27T12:35:30Z</dcterms:created>
  <dcterms:modified xsi:type="dcterms:W3CDTF">2026-07-21T08:08:20Z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0x01010075A303ECD121F14D8F2A2AB886360BD3</vt:lpwstr>
  </property>
</Properties>
</file>