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65" r:id="rId5"/>
    <p:sldId id="266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79" autoAdjust="0"/>
    <p:restoredTop sz="94364" autoAdjust="0"/>
  </p:normalViewPr>
  <p:slideViewPr>
    <p:cSldViewPr snapToGrid="0">
      <p:cViewPr>
        <p:scale>
          <a:sx n="75" d="100"/>
          <a:sy n="75" d="100"/>
        </p:scale>
        <p:origin x="516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kah Lowe" userId="88ca790c-8b61-46a9-9b09-b89da8664634" providerId="ADAL" clId="{0200CC7F-033D-45C8-ACB9-5AF95BEC93AB}"/>
    <pc:docChg chg="modSld">
      <pc:chgData name="Rebekah Lowe" userId="88ca790c-8b61-46a9-9b09-b89da8664634" providerId="ADAL" clId="{0200CC7F-033D-45C8-ACB9-5AF95BEC93AB}" dt="2025-07-16T15:03:51.648" v="41" actId="113"/>
      <pc:docMkLst>
        <pc:docMk/>
      </pc:docMkLst>
      <pc:sldChg chg="modSp">
        <pc:chgData name="Rebekah Lowe" userId="88ca790c-8b61-46a9-9b09-b89da8664634" providerId="ADAL" clId="{0200CC7F-033D-45C8-ACB9-5AF95BEC93AB}" dt="2025-07-16T15:03:51.648" v="41" actId="113"/>
        <pc:sldMkLst>
          <pc:docMk/>
          <pc:sldMk cId="2629041467" sldId="266"/>
        </pc:sldMkLst>
        <pc:spChg chg="mod">
          <ac:chgData name="Rebekah Lowe" userId="88ca790c-8b61-46a9-9b09-b89da8664634" providerId="ADAL" clId="{0200CC7F-033D-45C8-ACB9-5AF95BEC93AB}" dt="2025-07-16T15:03:51.648" v="41" actId="113"/>
          <ac:spMkLst>
            <pc:docMk/>
            <pc:sldMk cId="2629041467" sldId="266"/>
            <ac:spMk id="9" creationId="{00000000-0000-0000-0000-000000000000}"/>
          </ac:spMkLst>
        </pc:spChg>
      </pc:sldChg>
    </pc:docChg>
  </pc:docChgLst>
  <pc:docChgLst>
    <pc:chgData name="Mrs R Lowe (MBMC)" userId="8a87ec38-6990-465f-97dc-1a8c367e510e" providerId="ADAL" clId="{E5BF6FD2-24AA-4C61-A0D4-6EE82576CEB8}"/>
    <pc:docChg chg="undo modSld">
      <pc:chgData name="Mrs R Lowe (MBMC)" userId="8a87ec38-6990-465f-97dc-1a8c367e510e" providerId="ADAL" clId="{E5BF6FD2-24AA-4C61-A0D4-6EE82576CEB8}" dt="2026-07-21T08:07:26.007" v="117" actId="14100"/>
      <pc:docMkLst>
        <pc:docMk/>
      </pc:docMkLst>
      <pc:sldChg chg="modSp">
        <pc:chgData name="Mrs R Lowe (MBMC)" userId="8a87ec38-6990-465f-97dc-1a8c367e510e" providerId="ADAL" clId="{E5BF6FD2-24AA-4C61-A0D4-6EE82576CEB8}" dt="2026-07-21T08:07:26.007" v="117" actId="14100"/>
        <pc:sldMkLst>
          <pc:docMk/>
          <pc:sldMk cId="224045861" sldId="265"/>
        </pc:sldMkLst>
        <pc:spChg chg="mod">
          <ac:chgData name="Mrs R Lowe (MBMC)" userId="8a87ec38-6990-465f-97dc-1a8c367e510e" providerId="ADAL" clId="{E5BF6FD2-24AA-4C61-A0D4-6EE82576CEB8}" dt="2026-07-21T08:07:26.007" v="117" actId="14100"/>
          <ac:spMkLst>
            <pc:docMk/>
            <pc:sldMk cId="224045861" sldId="265"/>
            <ac:spMk id="5" creationId="{00000000-0000-0000-0000-000000000000}"/>
          </ac:spMkLst>
        </pc:spChg>
        <pc:spChg chg="mod">
          <ac:chgData name="Mrs R Lowe (MBMC)" userId="8a87ec38-6990-465f-97dc-1a8c367e510e" providerId="ADAL" clId="{E5BF6FD2-24AA-4C61-A0D4-6EE82576CEB8}" dt="2026-07-21T08:07:12.579" v="113" actId="1076"/>
          <ac:spMkLst>
            <pc:docMk/>
            <pc:sldMk cId="224045861" sldId="265"/>
            <ac:spMk id="10" creationId="{00000000-0000-0000-0000-000000000000}"/>
          </ac:spMkLst>
        </pc:spChg>
      </pc:sldChg>
    </pc:docChg>
  </pc:docChgLst>
  <pc:docChgLst>
    <pc:chgData name="Rebekah Lowe" userId="88ca790c-8b61-46a9-9b09-b89da8664634" providerId="ADAL" clId="{C4795306-0784-49B9-8892-2C7296A144A5}"/>
    <pc:docChg chg="modSld">
      <pc:chgData name="Rebekah Lowe" userId="88ca790c-8b61-46a9-9b09-b89da8664634" providerId="ADAL" clId="{C4795306-0784-49B9-8892-2C7296A144A5}" dt="2025-04-24T06:45:14.392" v="1" actId="20577"/>
      <pc:docMkLst>
        <pc:docMk/>
      </pc:docMkLst>
      <pc:sldChg chg="modSp">
        <pc:chgData name="Rebekah Lowe" userId="88ca790c-8b61-46a9-9b09-b89da8664634" providerId="ADAL" clId="{C4795306-0784-49B9-8892-2C7296A144A5}" dt="2025-04-24T06:45:14.392" v="1" actId="20577"/>
        <pc:sldMkLst>
          <pc:docMk/>
          <pc:sldMk cId="224045861" sldId="265"/>
        </pc:sldMkLst>
        <pc:spChg chg="mod">
          <ac:chgData name="Rebekah Lowe" userId="88ca790c-8b61-46a9-9b09-b89da8664634" providerId="ADAL" clId="{C4795306-0784-49B9-8892-2C7296A144A5}" dt="2025-04-24T06:45:14.392" v="1" actId="20577"/>
          <ac:spMkLst>
            <pc:docMk/>
            <pc:sldMk cId="224045861" sldId="265"/>
            <ac:spMk id="9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80A322-75A0-4F08-A11A-88804547618F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38F4AB-FAED-4C3B-BB5C-AF89D6311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08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17" indent="0" algn="ctr">
              <a:buNone/>
              <a:defRPr sz="2000"/>
            </a:lvl2pPr>
            <a:lvl3pPr marL="914435" indent="0" algn="ctr">
              <a:buNone/>
              <a:defRPr sz="1800"/>
            </a:lvl3pPr>
            <a:lvl4pPr marL="1371653" indent="0" algn="ctr">
              <a:buNone/>
              <a:defRPr sz="1600"/>
            </a:lvl4pPr>
            <a:lvl5pPr marL="1828871" indent="0" algn="ctr">
              <a:buNone/>
              <a:defRPr sz="1600"/>
            </a:lvl5pPr>
            <a:lvl6pPr marL="2286088" indent="0" algn="ctr">
              <a:buNone/>
              <a:defRPr sz="1600"/>
            </a:lvl6pPr>
            <a:lvl7pPr marL="2743306" indent="0" algn="ctr">
              <a:buNone/>
              <a:defRPr sz="1600"/>
            </a:lvl7pPr>
            <a:lvl8pPr marL="3200524" indent="0" algn="ctr">
              <a:buNone/>
              <a:defRPr sz="1600"/>
            </a:lvl8pPr>
            <a:lvl9pPr marL="3657741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861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13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1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3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5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7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30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5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74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160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076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7" indent="0">
              <a:buNone/>
              <a:defRPr sz="2000" b="1"/>
            </a:lvl2pPr>
            <a:lvl3pPr marL="914435" indent="0">
              <a:buNone/>
              <a:defRPr sz="1800" b="1"/>
            </a:lvl3pPr>
            <a:lvl4pPr marL="1371653" indent="0">
              <a:buNone/>
              <a:defRPr sz="1600" b="1"/>
            </a:lvl4pPr>
            <a:lvl5pPr marL="1828871" indent="0">
              <a:buNone/>
              <a:defRPr sz="1600" b="1"/>
            </a:lvl5pPr>
            <a:lvl6pPr marL="2286088" indent="0">
              <a:buNone/>
              <a:defRPr sz="1600" b="1"/>
            </a:lvl6pPr>
            <a:lvl7pPr marL="2743306" indent="0">
              <a:buNone/>
              <a:defRPr sz="1600" b="1"/>
            </a:lvl7pPr>
            <a:lvl8pPr marL="3200524" indent="0">
              <a:buNone/>
              <a:defRPr sz="1600" b="1"/>
            </a:lvl8pPr>
            <a:lvl9pPr marL="3657741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7" indent="0">
              <a:buNone/>
              <a:defRPr sz="2000" b="1"/>
            </a:lvl2pPr>
            <a:lvl3pPr marL="914435" indent="0">
              <a:buNone/>
              <a:defRPr sz="1800" b="1"/>
            </a:lvl3pPr>
            <a:lvl4pPr marL="1371653" indent="0">
              <a:buNone/>
              <a:defRPr sz="1600" b="1"/>
            </a:lvl4pPr>
            <a:lvl5pPr marL="1828871" indent="0">
              <a:buNone/>
              <a:defRPr sz="1600" b="1"/>
            </a:lvl5pPr>
            <a:lvl6pPr marL="2286088" indent="0">
              <a:buNone/>
              <a:defRPr sz="1600" b="1"/>
            </a:lvl6pPr>
            <a:lvl7pPr marL="2743306" indent="0">
              <a:buNone/>
              <a:defRPr sz="1600" b="1"/>
            </a:lvl7pPr>
            <a:lvl8pPr marL="3200524" indent="0">
              <a:buNone/>
              <a:defRPr sz="1600" b="1"/>
            </a:lvl8pPr>
            <a:lvl9pPr marL="3657741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237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938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782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17" indent="0">
              <a:buNone/>
              <a:defRPr sz="1400"/>
            </a:lvl2pPr>
            <a:lvl3pPr marL="914435" indent="0">
              <a:buNone/>
              <a:defRPr sz="1200"/>
            </a:lvl3pPr>
            <a:lvl4pPr marL="1371653" indent="0">
              <a:buNone/>
              <a:defRPr sz="1000"/>
            </a:lvl4pPr>
            <a:lvl5pPr marL="1828871" indent="0">
              <a:buNone/>
              <a:defRPr sz="1000"/>
            </a:lvl5pPr>
            <a:lvl6pPr marL="2286088" indent="0">
              <a:buNone/>
              <a:defRPr sz="1000"/>
            </a:lvl6pPr>
            <a:lvl7pPr marL="2743306" indent="0">
              <a:buNone/>
              <a:defRPr sz="1000"/>
            </a:lvl7pPr>
            <a:lvl8pPr marL="3200524" indent="0">
              <a:buNone/>
              <a:defRPr sz="1000"/>
            </a:lvl8pPr>
            <a:lvl9pPr marL="3657741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16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17" indent="0">
              <a:buNone/>
              <a:defRPr sz="2800"/>
            </a:lvl2pPr>
            <a:lvl3pPr marL="914435" indent="0">
              <a:buNone/>
              <a:defRPr sz="2400"/>
            </a:lvl3pPr>
            <a:lvl4pPr marL="1371653" indent="0">
              <a:buNone/>
              <a:defRPr sz="2000"/>
            </a:lvl4pPr>
            <a:lvl5pPr marL="1828871" indent="0">
              <a:buNone/>
              <a:defRPr sz="2000"/>
            </a:lvl5pPr>
            <a:lvl6pPr marL="2286088" indent="0">
              <a:buNone/>
              <a:defRPr sz="2000"/>
            </a:lvl6pPr>
            <a:lvl7pPr marL="2743306" indent="0">
              <a:buNone/>
              <a:defRPr sz="2000"/>
            </a:lvl7pPr>
            <a:lvl8pPr marL="3200524" indent="0">
              <a:buNone/>
              <a:defRPr sz="2000"/>
            </a:lvl8pPr>
            <a:lvl9pPr marL="3657741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17" indent="0">
              <a:buNone/>
              <a:defRPr sz="1400"/>
            </a:lvl2pPr>
            <a:lvl3pPr marL="914435" indent="0">
              <a:buNone/>
              <a:defRPr sz="1200"/>
            </a:lvl3pPr>
            <a:lvl4pPr marL="1371653" indent="0">
              <a:buNone/>
              <a:defRPr sz="1000"/>
            </a:lvl4pPr>
            <a:lvl5pPr marL="1828871" indent="0">
              <a:buNone/>
              <a:defRPr sz="1000"/>
            </a:lvl5pPr>
            <a:lvl6pPr marL="2286088" indent="0">
              <a:buNone/>
              <a:defRPr sz="1000"/>
            </a:lvl6pPr>
            <a:lvl7pPr marL="2743306" indent="0">
              <a:buNone/>
              <a:defRPr sz="1000"/>
            </a:lvl7pPr>
            <a:lvl8pPr marL="3200524" indent="0">
              <a:buNone/>
              <a:defRPr sz="1000"/>
            </a:lvl8pPr>
            <a:lvl9pPr marL="3657741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881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047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013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754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3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9" indent="-228609" algn="l" defTabSz="91443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27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44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61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80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97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915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132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350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7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35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3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1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88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6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4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1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" y="126707"/>
            <a:ext cx="3990601" cy="29238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tx2"/>
                </a:solidFill>
              </a:rPr>
              <a:t>Personal, Social and Emotional </a:t>
            </a:r>
          </a:p>
          <a:p>
            <a:r>
              <a:rPr lang="en-US" sz="1200" b="1" dirty="0"/>
              <a:t>We will: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Continue to show an understanding of their own feeling and those others.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Through daily activities children will develop the ability to follow instructions involving several ideas and actions.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Continue to complete weekly challenges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Continue to manage our own personal need by continuing to get changed for P.E lessons.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Explain the reasons for rules, know right from wrong and behave accordingly. (Linked to PE sessions)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Show resilience and perseverance when faced with a challenge (PE session link)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Show an ability to follow instructions involving several ideas or actions. (PE session link)</a:t>
            </a:r>
            <a:endParaRPr lang="en-US" sz="1200" dirty="0"/>
          </a:p>
        </p:txBody>
      </p:sp>
      <p:sp>
        <p:nvSpPr>
          <p:cNvPr id="5" name="Title 4"/>
          <p:cNvSpPr txBox="1">
            <a:spLocks noGrp="1"/>
          </p:cNvSpPr>
          <p:nvPr>
            <p:ph type="ctrTitle"/>
          </p:nvPr>
        </p:nvSpPr>
        <p:spPr>
          <a:xfrm>
            <a:off x="4331087" y="734869"/>
            <a:ext cx="3870315" cy="164352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b="1" u="sng" dirty="0">
                <a:solidFill>
                  <a:schemeClr val="tx2"/>
                </a:solidFill>
              </a:rPr>
              <a:t>Theme: Space</a:t>
            </a:r>
            <a:br>
              <a:rPr lang="en-US" sz="1200" b="1" u="sng" dirty="0">
                <a:solidFill>
                  <a:schemeClr val="tx2"/>
                </a:solidFill>
              </a:rPr>
            </a:br>
            <a:r>
              <a:rPr lang="en-US" sz="1200" b="1" u="sng" dirty="0">
                <a:solidFill>
                  <a:schemeClr val="tx2"/>
                </a:solidFill>
              </a:rPr>
              <a:t>Key Texts</a:t>
            </a:r>
            <a:r>
              <a:rPr lang="en-US" sz="1200" b="1" dirty="0">
                <a:solidFill>
                  <a:schemeClr val="tx2"/>
                </a:solidFill>
              </a:rPr>
              <a:t>              </a:t>
            </a:r>
            <a:r>
              <a:rPr lang="en-US" sz="1200" b="1" u="sng" dirty="0">
                <a:solidFill>
                  <a:schemeClr val="tx2"/>
                </a:solidFill>
              </a:rPr>
              <a:t> Supplementary Texts</a:t>
            </a:r>
            <a:br>
              <a:rPr lang="en-US" sz="1200" b="1" u="sng" dirty="0">
                <a:solidFill>
                  <a:schemeClr val="tx2"/>
                </a:solidFill>
              </a:rPr>
            </a:br>
            <a:r>
              <a:rPr lang="en-GB" sz="1200" dirty="0"/>
              <a:t>                                                      </a:t>
            </a:r>
            <a:r>
              <a:rPr lang="en-GB" sz="1200" dirty="0" err="1"/>
              <a:t>Beegu</a:t>
            </a:r>
            <a:br>
              <a:rPr lang="en-GB" sz="1200" dirty="0"/>
            </a:br>
            <a:r>
              <a:rPr lang="en-GB" sz="1200" dirty="0"/>
              <a:t>		      How to catch a star   </a:t>
            </a:r>
            <a:br>
              <a:rPr lang="en-GB" sz="1200" dirty="0"/>
            </a:br>
            <a:r>
              <a:rPr lang="en-GB" sz="1200" dirty="0"/>
              <a:t>		The </a:t>
            </a:r>
            <a:r>
              <a:rPr lang="en-GB" sz="1200" dirty="0" err="1"/>
              <a:t>Smed’s</a:t>
            </a:r>
            <a:r>
              <a:rPr lang="en-GB" sz="1200" dirty="0"/>
              <a:t> and the </a:t>
            </a:r>
            <a:r>
              <a:rPr lang="en-GB" sz="1200" dirty="0" err="1"/>
              <a:t>Smoo’s</a:t>
            </a:r>
            <a:br>
              <a:rPr lang="en-GB" sz="1200" dirty="0"/>
            </a:br>
            <a:r>
              <a:rPr lang="en-GB" sz="1200" dirty="0"/>
              <a:t>		      Look Up!</a:t>
            </a:r>
            <a:br>
              <a:rPr lang="en-GB" sz="1200" dirty="0"/>
            </a:br>
            <a:r>
              <a:rPr lang="en-GB" sz="1200" dirty="0"/>
              <a:t>                                                          Aliens Love Underpants</a:t>
            </a:r>
            <a:br>
              <a:rPr lang="en-GB" sz="1200" dirty="0"/>
            </a:br>
            <a:r>
              <a:rPr lang="en-GB" sz="1200" dirty="0"/>
              <a:t>       	</a:t>
            </a:r>
            <a:br>
              <a:rPr lang="en-GB" sz="1200" dirty="0"/>
            </a:br>
            <a:endParaRPr lang="en-GB" sz="1200" dirty="0"/>
          </a:p>
          <a:p>
            <a:endParaRPr lang="en-US" sz="100" b="1" u="sng" dirty="0">
              <a:solidFill>
                <a:schemeClr val="tx2"/>
              </a:solidFill>
            </a:endParaRPr>
          </a:p>
          <a:p>
            <a:pPr algn="ctr"/>
            <a:endParaRPr lang="en-US" sz="100" b="1" u="sng" dirty="0">
              <a:solidFill>
                <a:schemeClr val="tx2"/>
              </a:solidFill>
            </a:endParaRPr>
          </a:p>
          <a:p>
            <a:pPr algn="ctr"/>
            <a:endParaRPr lang="en-US" sz="100" b="1" u="sng" dirty="0">
              <a:solidFill>
                <a:schemeClr val="tx2"/>
              </a:solidFill>
            </a:endParaRPr>
          </a:p>
          <a:p>
            <a:endParaRPr lang="en-US" sz="100" b="1" u="sng" dirty="0">
              <a:solidFill>
                <a:schemeClr val="tx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30099" y="94899"/>
            <a:ext cx="3718631" cy="223138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u="sng" dirty="0">
                <a:solidFill>
                  <a:schemeClr val="tx2"/>
                </a:solidFill>
              </a:rPr>
              <a:t>Phonics</a:t>
            </a:r>
          </a:p>
          <a:p>
            <a:r>
              <a:rPr lang="en-US" sz="1100" dirty="0">
                <a:solidFill>
                  <a:schemeClr val="tx1"/>
                </a:solidFill>
              </a:rPr>
              <a:t>We will be learning the following sounds:</a:t>
            </a:r>
          </a:p>
          <a:p>
            <a:r>
              <a:rPr lang="en-US" sz="1100" b="1" dirty="0">
                <a:solidFill>
                  <a:schemeClr val="tx1"/>
                </a:solidFill>
              </a:rPr>
              <a:t>Week 1-  </a:t>
            </a:r>
            <a:r>
              <a:rPr lang="en-US" sz="1100" dirty="0">
                <a:solidFill>
                  <a:schemeClr val="tx1"/>
                </a:solidFill>
              </a:rPr>
              <a:t>short vowels  CVCC    </a:t>
            </a:r>
            <a:r>
              <a:rPr lang="en-US" sz="1100" b="1" dirty="0">
                <a:solidFill>
                  <a:schemeClr val="tx1"/>
                </a:solidFill>
              </a:rPr>
              <a:t>Tricky words-  </a:t>
            </a:r>
            <a:r>
              <a:rPr lang="en-US" sz="1100" dirty="0">
                <a:solidFill>
                  <a:schemeClr val="tx1"/>
                </a:solidFill>
              </a:rPr>
              <a:t>said so have like</a:t>
            </a:r>
          </a:p>
          <a:p>
            <a:r>
              <a:rPr lang="en-US" sz="1100" b="1" dirty="0">
                <a:solidFill>
                  <a:schemeClr val="tx1"/>
                </a:solidFill>
              </a:rPr>
              <a:t>Week 2- </a:t>
            </a:r>
            <a:r>
              <a:rPr lang="en-US" sz="1100" dirty="0">
                <a:solidFill>
                  <a:schemeClr val="tx1"/>
                </a:solidFill>
              </a:rPr>
              <a:t>short vowels CVCC CCVC  </a:t>
            </a:r>
            <a:r>
              <a:rPr lang="en-US" sz="1100" b="1" dirty="0">
                <a:solidFill>
                  <a:schemeClr val="tx1"/>
                </a:solidFill>
              </a:rPr>
              <a:t>Tricky words </a:t>
            </a:r>
            <a:r>
              <a:rPr lang="en-US" sz="1100" dirty="0">
                <a:solidFill>
                  <a:schemeClr val="tx1"/>
                </a:solidFill>
              </a:rPr>
              <a:t>- some come love do</a:t>
            </a:r>
          </a:p>
          <a:p>
            <a:r>
              <a:rPr lang="en-US" sz="1100" b="1" dirty="0">
                <a:solidFill>
                  <a:schemeClr val="tx1"/>
                </a:solidFill>
              </a:rPr>
              <a:t>Week 3- </a:t>
            </a:r>
            <a:r>
              <a:rPr lang="en-US" sz="1100" dirty="0">
                <a:solidFill>
                  <a:schemeClr val="tx1"/>
                </a:solidFill>
              </a:rPr>
              <a:t>short vowels CCVCC CCCVC CCCVCC  longer words  </a:t>
            </a:r>
            <a:r>
              <a:rPr lang="en-US" sz="1100" b="1" dirty="0">
                <a:solidFill>
                  <a:schemeClr val="tx1"/>
                </a:solidFill>
              </a:rPr>
              <a:t>Tricky words- </a:t>
            </a:r>
          </a:p>
          <a:p>
            <a:r>
              <a:rPr lang="en-US" sz="1100" dirty="0">
                <a:solidFill>
                  <a:schemeClr val="tx1"/>
                </a:solidFill>
              </a:rPr>
              <a:t>were here little says</a:t>
            </a:r>
          </a:p>
          <a:p>
            <a:r>
              <a:rPr lang="en-US" sz="1100" b="1" dirty="0">
                <a:solidFill>
                  <a:schemeClr val="tx1"/>
                </a:solidFill>
              </a:rPr>
              <a:t>Week 4- </a:t>
            </a:r>
            <a:r>
              <a:rPr lang="en-US" sz="1100" dirty="0">
                <a:solidFill>
                  <a:schemeClr val="tx1"/>
                </a:solidFill>
              </a:rPr>
              <a:t>longer words compound words </a:t>
            </a:r>
            <a:r>
              <a:rPr lang="en-US" sz="1100" b="1" dirty="0">
                <a:solidFill>
                  <a:schemeClr val="tx1"/>
                </a:solidFill>
              </a:rPr>
              <a:t>Tricky words- </a:t>
            </a:r>
            <a:r>
              <a:rPr lang="en-US" sz="1100" dirty="0">
                <a:solidFill>
                  <a:schemeClr val="tx1"/>
                </a:solidFill>
              </a:rPr>
              <a:t>when what one there</a:t>
            </a:r>
          </a:p>
          <a:p>
            <a:r>
              <a:rPr lang="en-US" sz="1100" b="1" dirty="0">
                <a:solidFill>
                  <a:schemeClr val="tx1"/>
                </a:solidFill>
              </a:rPr>
              <a:t>Week 5- </a:t>
            </a:r>
            <a:r>
              <a:rPr lang="en-US" sz="1100" dirty="0">
                <a:solidFill>
                  <a:schemeClr val="tx1"/>
                </a:solidFill>
              </a:rPr>
              <a:t>root words ending in:  –</a:t>
            </a:r>
            <a:r>
              <a:rPr lang="en-US" sz="1100" dirty="0" err="1">
                <a:solidFill>
                  <a:schemeClr val="tx1"/>
                </a:solidFill>
              </a:rPr>
              <a:t>ing</a:t>
            </a:r>
            <a:r>
              <a:rPr lang="en-US" sz="1100" dirty="0">
                <a:solidFill>
                  <a:schemeClr val="tx1"/>
                </a:solidFill>
              </a:rPr>
              <a:t>, –</a:t>
            </a:r>
            <a:r>
              <a:rPr lang="en-US" sz="1100" dirty="0" err="1">
                <a:solidFill>
                  <a:schemeClr val="tx1"/>
                </a:solidFill>
              </a:rPr>
              <a:t>ed</a:t>
            </a:r>
            <a:r>
              <a:rPr lang="en-US" sz="1100" dirty="0">
                <a:solidFill>
                  <a:schemeClr val="tx1"/>
                </a:solidFill>
              </a:rPr>
              <a:t> /t/, –</a:t>
            </a:r>
            <a:r>
              <a:rPr lang="en-US" sz="1100" dirty="0" err="1">
                <a:solidFill>
                  <a:schemeClr val="tx1"/>
                </a:solidFill>
              </a:rPr>
              <a:t>ed</a:t>
            </a:r>
            <a:r>
              <a:rPr lang="en-US" sz="1100" dirty="0">
                <a:solidFill>
                  <a:schemeClr val="tx1"/>
                </a:solidFill>
              </a:rPr>
              <a:t> /id/ /</a:t>
            </a:r>
            <a:r>
              <a:rPr lang="en-US" sz="1100" dirty="0" err="1">
                <a:solidFill>
                  <a:schemeClr val="tx1"/>
                </a:solidFill>
              </a:rPr>
              <a:t>ed</a:t>
            </a:r>
            <a:r>
              <a:rPr lang="en-US" sz="1100" dirty="0">
                <a:solidFill>
                  <a:schemeClr val="tx1"/>
                </a:solidFill>
              </a:rPr>
              <a:t>/ –</a:t>
            </a:r>
            <a:r>
              <a:rPr lang="en-US" sz="1100" dirty="0" err="1">
                <a:solidFill>
                  <a:schemeClr val="tx1"/>
                </a:solidFill>
              </a:rPr>
              <a:t>est</a:t>
            </a:r>
            <a:r>
              <a:rPr lang="en-US" sz="1100" dirty="0">
                <a:solidFill>
                  <a:schemeClr val="tx1"/>
                </a:solidFill>
              </a:rPr>
              <a:t>  </a:t>
            </a:r>
            <a:r>
              <a:rPr lang="en-US" sz="1100" b="1" dirty="0">
                <a:solidFill>
                  <a:schemeClr val="tx1"/>
                </a:solidFill>
              </a:rPr>
              <a:t>Tricky words </a:t>
            </a:r>
            <a:r>
              <a:rPr lang="en-US" sz="1100" dirty="0">
                <a:solidFill>
                  <a:schemeClr val="tx1"/>
                </a:solidFill>
              </a:rPr>
              <a:t>– out, today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58790" y="2414692"/>
            <a:ext cx="2272375" cy="421653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accent1">
                    <a:lumMod val="50000"/>
                  </a:schemeClr>
                </a:solidFill>
              </a:rPr>
              <a:t>Maths</a:t>
            </a:r>
          </a:p>
          <a:p>
            <a:r>
              <a:rPr lang="en-US" sz="1200" b="1" dirty="0">
                <a:solidFill>
                  <a:schemeClr val="tx1"/>
                </a:solidFill>
              </a:rPr>
              <a:t>We will be: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>
                <a:solidFill>
                  <a:schemeClr val="tx1"/>
                </a:solidFill>
              </a:rPr>
              <a:t>Looking at patterns and how to continue a pattern.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>
                <a:solidFill>
                  <a:schemeClr val="tx1"/>
                </a:solidFill>
              </a:rPr>
              <a:t>Learning and discussing the properties of 2d shapes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>
                <a:solidFill>
                  <a:schemeClr val="tx1"/>
                </a:solidFill>
              </a:rPr>
              <a:t>Counting in 2s, 5s and 10s looking at patterns on a 100 square.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>
                <a:solidFill>
                  <a:schemeClr val="tx1"/>
                </a:solidFill>
              </a:rPr>
              <a:t>Counting on from a given number up to 10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>
                <a:solidFill>
                  <a:schemeClr val="tx1"/>
                </a:solidFill>
              </a:rPr>
              <a:t>Explore and represent patterns within numbers up to 10, including evens and odds, double facts and how quantities can be distributed equally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>
                <a:solidFill>
                  <a:schemeClr val="tx1"/>
                </a:solidFill>
              </a:rPr>
              <a:t>Compare numbers 1-10 +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>
                <a:solidFill>
                  <a:schemeClr val="tx1"/>
                </a:solidFill>
              </a:rPr>
              <a:t>Explore the composition of numbers to 10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>
                <a:solidFill>
                  <a:schemeClr val="tx1"/>
                </a:solidFill>
              </a:rPr>
              <a:t>Automatically recall number bonds for numbers 0-10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602" y="3235250"/>
            <a:ext cx="4109093" cy="3416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b="1" u="sng" dirty="0">
                <a:solidFill>
                  <a:schemeClr val="accent1">
                    <a:lumMod val="50000"/>
                  </a:schemeClr>
                </a:solidFill>
              </a:rPr>
              <a:t>Literacy</a:t>
            </a:r>
            <a:endParaRPr lang="en-GB" sz="1200" b="1" u="sng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US" sz="1200" b="1" u="sng" dirty="0">
                <a:solidFill>
                  <a:schemeClr val="accent1">
                    <a:lumMod val="50000"/>
                  </a:schemeClr>
                </a:solidFill>
              </a:rPr>
              <a:t>Comprehension</a:t>
            </a:r>
          </a:p>
          <a:p>
            <a:r>
              <a:rPr lang="en-GB" sz="1200" dirty="0"/>
              <a:t>We will re-read books to build up our confidence in word reading, our fluency and our understanding and enjoyment. </a:t>
            </a:r>
          </a:p>
          <a:p>
            <a:r>
              <a:rPr lang="en-GB" sz="1200" dirty="0"/>
              <a:t>-Favourite 5 </a:t>
            </a:r>
          </a:p>
          <a:p>
            <a:r>
              <a:rPr lang="en-GB" sz="1200" dirty="0"/>
              <a:t>-Guided reading sessions </a:t>
            </a:r>
          </a:p>
          <a:p>
            <a:r>
              <a:rPr lang="en-GB" sz="1200" dirty="0"/>
              <a:t>-Whole class shared reading </a:t>
            </a:r>
          </a:p>
          <a:p>
            <a:pPr lvl="0" fontAlgn="base"/>
            <a:r>
              <a:rPr lang="en-GB" sz="1200" dirty="0"/>
              <a:t>-Children to be able to retell at least three familiar stories </a:t>
            </a:r>
          </a:p>
          <a:p>
            <a:r>
              <a:rPr lang="en-US" sz="1200" b="1" u="sng" dirty="0">
                <a:solidFill>
                  <a:schemeClr val="accent1">
                    <a:lumMod val="50000"/>
                  </a:schemeClr>
                </a:solidFill>
              </a:rPr>
              <a:t>Writing</a:t>
            </a:r>
            <a:br>
              <a:rPr lang="en-US" sz="1200" u="sng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GB" sz="1200" dirty="0"/>
              <a:t>-Use Phase 3 letters and sounds to support what is being written.  </a:t>
            </a:r>
          </a:p>
          <a:p>
            <a:pPr lvl="0" fontAlgn="base"/>
            <a:r>
              <a:rPr lang="en-GB" sz="1200" dirty="0"/>
              <a:t>Retell Whatever Next using story language and time connectives </a:t>
            </a:r>
          </a:p>
          <a:p>
            <a:r>
              <a:rPr lang="en-GB" sz="1200" dirty="0" err="1"/>
              <a:t>e.g</a:t>
            </a:r>
            <a:r>
              <a:rPr lang="en-GB" sz="1200" dirty="0"/>
              <a:t> “First, Next, Then, After that, Finally” </a:t>
            </a:r>
          </a:p>
          <a:p>
            <a:r>
              <a:rPr lang="en-GB" sz="1200" dirty="0"/>
              <a:t>-Label  planet diagrams using phase 2/3 sounds. </a:t>
            </a:r>
          </a:p>
          <a:p>
            <a:r>
              <a:rPr lang="en-GB" sz="1200" dirty="0"/>
              <a:t>-Write speech bubbles for characters from our story Whatever Next</a:t>
            </a:r>
          </a:p>
          <a:p>
            <a:r>
              <a:rPr lang="en-GB" sz="1200" dirty="0"/>
              <a:t>-Explore writing opportunities both inside and outside.</a:t>
            </a:r>
            <a:endParaRPr lang="en-US" sz="12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85574" y="2408063"/>
            <a:ext cx="5483934" cy="435503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b="1" u="sng" dirty="0">
                <a:solidFill>
                  <a:schemeClr val="accent1">
                    <a:lumMod val="50000"/>
                  </a:schemeClr>
                </a:solidFill>
              </a:rPr>
              <a:t>Communication and Language </a:t>
            </a:r>
            <a:endParaRPr lang="en-US" sz="1200" b="1" dirty="0"/>
          </a:p>
          <a:p>
            <a:r>
              <a:rPr lang="en-US" sz="1200" b="1" dirty="0"/>
              <a:t>We will :</a:t>
            </a:r>
          </a:p>
          <a:p>
            <a:r>
              <a:rPr lang="en-US" sz="1200" b="1" u="sng" dirty="0"/>
              <a:t>Listening, attention and Understanding</a:t>
            </a:r>
          </a:p>
          <a:p>
            <a:pPr lvl="0" fontAlgn="base"/>
            <a:r>
              <a:rPr lang="en-GB" sz="1200" dirty="0"/>
              <a:t>Hold conversation when engaged in back-and-forth exchanges with their teacher and peers.  </a:t>
            </a:r>
          </a:p>
          <a:p>
            <a:pPr lvl="0" fontAlgn="base"/>
            <a:r>
              <a:rPr lang="en-GB" sz="1200" dirty="0"/>
              <a:t>Listen carefully to and learn rhymes, poems and songs </a:t>
            </a:r>
          </a:p>
          <a:p>
            <a:pPr lvl="0" fontAlgn="base"/>
            <a:r>
              <a:rPr lang="en-GB" sz="1200" dirty="0"/>
              <a:t>Listen to and talk about stories to build familiarity and understanding- Whatever Next.</a:t>
            </a:r>
          </a:p>
          <a:p>
            <a:pPr lvl="0" fontAlgn="base"/>
            <a:r>
              <a:rPr lang="en-GB" sz="1200" dirty="0"/>
              <a:t>Begin to listen to and talk about non-fiction books, developing a familiarity with new knowledge and vocabulary – space.</a:t>
            </a:r>
          </a:p>
          <a:p>
            <a:pPr lvl="0" fontAlgn="base"/>
            <a:r>
              <a:rPr lang="en-GB" sz="1200" dirty="0"/>
              <a:t>Begin to understand humour e.g. nonsense rhymes / jokes  </a:t>
            </a:r>
            <a:endParaRPr lang="en-US" sz="1200" b="1" u="sng" dirty="0"/>
          </a:p>
          <a:p>
            <a:r>
              <a:rPr lang="en-GB" sz="1200" b="1" u="sng" dirty="0"/>
              <a:t>Speaking</a:t>
            </a:r>
          </a:p>
          <a:p>
            <a:pPr lvl="0" fontAlgn="base"/>
            <a:r>
              <a:rPr lang="en-GB" sz="1200" dirty="0"/>
              <a:t>-Use new vocabulary in different contexts  </a:t>
            </a:r>
          </a:p>
          <a:p>
            <a:pPr lvl="0" fontAlgn="base"/>
            <a:r>
              <a:rPr lang="en-GB" sz="1200" dirty="0"/>
              <a:t> -Ask questions to find out more and to check they understand what has been said to them through talk partners.</a:t>
            </a:r>
          </a:p>
          <a:p>
            <a:pPr lvl="0" fontAlgn="base"/>
            <a:r>
              <a:rPr lang="en-GB" sz="1200" dirty="0"/>
              <a:t>-Articulate their ideas &amp; thoughts in well-formed sentence  </a:t>
            </a:r>
          </a:p>
          <a:p>
            <a:pPr lvl="0" fontAlgn="base"/>
            <a:r>
              <a:rPr lang="en-GB" sz="1200" dirty="0"/>
              <a:t>-Connect one idea or action to another using a range of connectives  </a:t>
            </a:r>
          </a:p>
          <a:p>
            <a:pPr lvl="0" fontAlgn="base"/>
            <a:r>
              <a:rPr lang="en-GB" sz="1200" dirty="0"/>
              <a:t>-Describe events in some detail- Moon landing, </a:t>
            </a:r>
          </a:p>
          <a:p>
            <a:pPr lvl="0" fontAlgn="base"/>
            <a:r>
              <a:rPr lang="en-GB" sz="1200" dirty="0"/>
              <a:t>-Use talk to help work out problems, organise thinking &amp; activities explain how things work/why things happen- How are stars made (Link to </a:t>
            </a:r>
            <a:r>
              <a:rPr lang="en-GB" sz="1200" dirty="0" err="1"/>
              <a:t>UtW</a:t>
            </a:r>
            <a:r>
              <a:rPr lang="en-GB" sz="1200" dirty="0"/>
              <a:t>)  </a:t>
            </a:r>
          </a:p>
          <a:p>
            <a:pPr lvl="0" fontAlgn="base"/>
            <a:r>
              <a:rPr lang="en-GB" sz="1200" dirty="0"/>
              <a:t>-Develop and use social phrases with confidence </a:t>
            </a:r>
          </a:p>
          <a:p>
            <a:pPr lvl="0" fontAlgn="base"/>
            <a:r>
              <a:rPr lang="en-GB" sz="1200" dirty="0"/>
              <a:t>- Retell a simple story, once they have developed a deep familiarity with the text</a:t>
            </a:r>
            <a:r>
              <a:rPr lang="en-GB" sz="1200" b="1" dirty="0"/>
              <a:t>- </a:t>
            </a:r>
            <a:r>
              <a:rPr lang="en-GB" sz="1200" dirty="0"/>
              <a:t>Whatever Next.</a:t>
            </a:r>
          </a:p>
          <a:p>
            <a:r>
              <a:rPr lang="en-US" sz="100" dirty="0"/>
              <a:t>T#</a:t>
            </a:r>
            <a:endParaRPr lang="en-US" sz="1200" b="1" dirty="0"/>
          </a:p>
        </p:txBody>
      </p:sp>
      <p:sp>
        <p:nvSpPr>
          <p:cNvPr id="10" name="Title 7"/>
          <p:cNvSpPr txBox="1">
            <a:spLocks/>
          </p:cNvSpPr>
          <p:nvPr/>
        </p:nvSpPr>
        <p:spPr>
          <a:xfrm>
            <a:off x="4445849" y="52243"/>
            <a:ext cx="3429000" cy="646331"/>
          </a:xfrm>
          <a:prstGeom prst="rect">
            <a:avLst/>
          </a:prstGeom>
          <a:ln w="28575" cap="flat" cmpd="sng" algn="ctr">
            <a:solidFill>
              <a:schemeClr val="accent5"/>
            </a:solidFill>
            <a:prstDash val="solid"/>
            <a:miter lim="800000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rtlCol="0" anchor="b">
            <a:spAutoFit/>
          </a:bodyPr>
          <a:lstStyle>
            <a:lvl1pPr algn="ctr" defTabSz="91443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Reception –Summer Term 1</a:t>
            </a:r>
          </a:p>
          <a:p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Curriculum Information</a:t>
            </a:r>
            <a:endParaRPr lang="en-GB" sz="2000" b="1" dirty="0"/>
          </a:p>
        </p:txBody>
      </p:sp>
      <p:pic>
        <p:nvPicPr>
          <p:cNvPr id="11" name="Picture 4" descr="Whatever Next! (A Bear Family Book, 2)">
            <a:extLst>
              <a:ext uri="{FF2B5EF4-FFF2-40B4-BE49-F238E27FC236}">
                <a16:creationId xmlns:a16="http://schemas.microsoft.com/office/drawing/2014/main" id="{A2A63329-2D1E-4E46-A80F-18B83FD012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5095" y="1289821"/>
            <a:ext cx="767164" cy="946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045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068147" y="185542"/>
            <a:ext cx="5022065" cy="329320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tx2"/>
                </a:solidFill>
              </a:rPr>
              <a:t>Expressive Arts and Design</a:t>
            </a:r>
          </a:p>
          <a:p>
            <a:r>
              <a:rPr lang="en-GB" sz="1200" b="1" dirty="0"/>
              <a:t> We will: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Safely use and explore a variety of materials, tools </a:t>
            </a:r>
          </a:p>
          <a:p>
            <a:r>
              <a:rPr lang="en-GB" sz="1200" dirty="0"/>
              <a:t>and techniques, experimenting with colour, design, texture, form and function when making junk model rockets.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Share their creations, explaining the process they have used.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Make use of props and materials when role playing characters in narratives and stories. 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Explore different textures when making summer collage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Follow a set of instructions to paint a picture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Invent, adapt and recount narratives and stories with peers and their teacher. </a:t>
            </a:r>
          </a:p>
          <a:p>
            <a:pPr marL="171450" lvl="0" indent="-171450" fontAlgn="base">
              <a:buFont typeface="Wingdings" panose="05000000000000000000" pitchFamily="2" charset="2"/>
              <a:buChar char="v"/>
            </a:pPr>
            <a:r>
              <a:rPr lang="en-GB" sz="1200" dirty="0"/>
              <a:t>Explore and engage in music making and dance, performing solo or in groups -Five little men in a flying saucer, Zoom </a:t>
            </a:r>
            <a:r>
              <a:rPr lang="en-GB" sz="1200" dirty="0" err="1"/>
              <a:t>Zoom</a:t>
            </a:r>
            <a:r>
              <a:rPr lang="en-GB" sz="1200" dirty="0"/>
              <a:t> </a:t>
            </a:r>
            <a:r>
              <a:rPr lang="en-GB" sz="1200" dirty="0" err="1"/>
              <a:t>Zoom</a:t>
            </a:r>
            <a:r>
              <a:rPr lang="en-GB" sz="1200" dirty="0"/>
              <a:t>! and Planet song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Perform songs, rhymes, poems and stories with others, and – when appropriate – try to move in time with music.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64242" y="3563915"/>
            <a:ext cx="4629874" cy="310854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tx2"/>
                </a:solidFill>
              </a:rPr>
              <a:t>Physical Development</a:t>
            </a:r>
          </a:p>
          <a:p>
            <a:r>
              <a:rPr lang="en-GB" sz="1200" b="1" dirty="0"/>
              <a:t>We will: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Explore basic movements, creating shapes, balances, and jumps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Show an awareness of space and how to use it safely and perform basic skills on both floor and apparatus.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Begin to understand using levels and directions when traveling and balancing.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Negotiate space and obstacles safely, with consideration for themselves and others.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Develop overall body strength, co-ordination, balance and agility needed to engage successfully in physical education sessions</a:t>
            </a:r>
          </a:p>
          <a:p>
            <a:r>
              <a:rPr lang="en-GB" sz="1200" dirty="0"/>
              <a:t>Fine Motor Skills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Continue to practise using a pencil effectively in preparation fro more fluent writing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Begin to show accuracy and care when drawing and painting animals.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518830" y="1324314"/>
            <a:ext cx="2179669" cy="10156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tx2"/>
                </a:solidFill>
              </a:rPr>
              <a:t>SRE</a:t>
            </a:r>
          </a:p>
          <a:p>
            <a:pPr algn="ctr"/>
            <a:r>
              <a:rPr lang="en-GB" sz="1100" b="1" u="sng" dirty="0">
                <a:solidFill>
                  <a:schemeClr val="tx1"/>
                </a:solidFill>
              </a:rPr>
              <a:t>People Who Help Us</a:t>
            </a:r>
          </a:p>
          <a:p>
            <a:pPr algn="ctr"/>
            <a:r>
              <a:rPr lang="en-GB" sz="1100" b="1" u="sng" dirty="0"/>
              <a:t>Religious Understanding </a:t>
            </a:r>
            <a:endParaRPr lang="en-GB" sz="1100" dirty="0"/>
          </a:p>
          <a:p>
            <a:pPr algn="ctr"/>
            <a:r>
              <a:rPr lang="en-GB" sz="1100" b="1" u="sng" dirty="0"/>
              <a:t>God is Love</a:t>
            </a:r>
            <a:endParaRPr lang="en-GB" sz="1100" u="sng" dirty="0"/>
          </a:p>
          <a:p>
            <a:pPr algn="ctr"/>
            <a:r>
              <a:rPr lang="en-GB" sz="1100" b="1" u="sng" dirty="0"/>
              <a:t>Loving God, Loving Others</a:t>
            </a:r>
            <a:endParaRPr lang="en-GB" sz="1100" u="sng" dirty="0"/>
          </a:p>
        </p:txBody>
      </p:sp>
      <p:sp>
        <p:nvSpPr>
          <p:cNvPr id="8" name="Title 7"/>
          <p:cNvSpPr txBox="1">
            <a:spLocks noGrp="1"/>
          </p:cNvSpPr>
          <p:nvPr>
            <p:ph type="title"/>
          </p:nvPr>
        </p:nvSpPr>
        <p:spPr>
          <a:xfrm>
            <a:off x="325683" y="185542"/>
            <a:ext cx="3429000" cy="646331"/>
          </a:xfrm>
          <a:prstGeom prst="rect">
            <a:avLst/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Reception – Summer Term 1</a:t>
            </a:r>
          </a:p>
          <a:p>
            <a:pPr algn="ctr"/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Curriculum Information</a:t>
            </a:r>
            <a:endParaRPr lang="en-GB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9226145" y="2603019"/>
            <a:ext cx="2765040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tx2"/>
                </a:solidFill>
              </a:rPr>
              <a:t>Religious Education</a:t>
            </a:r>
            <a:endParaRPr lang="en-GB" sz="1200" b="1" u="sng" dirty="0"/>
          </a:p>
          <a:p>
            <a:pPr algn="ctr"/>
            <a:r>
              <a:rPr lang="en-GB" sz="1200" dirty="0"/>
              <a:t>To the ends of the Earth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226147" y="23675"/>
            <a:ext cx="2765040" cy="10772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accent1">
                    <a:lumMod val="50000"/>
                  </a:schemeClr>
                </a:solidFill>
              </a:rPr>
              <a:t>Experiences</a:t>
            </a:r>
          </a:p>
          <a:p>
            <a:pPr algn="ctr"/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Spring walk-looking for signs of Spring/Summer</a:t>
            </a:r>
          </a:p>
          <a:p>
            <a:pPr algn="ctr"/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Library visit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00AAFA8-66A2-4565-B54B-804CBA248374}"/>
              </a:ext>
            </a:extLst>
          </p:cNvPr>
          <p:cNvSpPr txBox="1"/>
          <p:nvPr/>
        </p:nvSpPr>
        <p:spPr>
          <a:xfrm>
            <a:off x="1" y="978619"/>
            <a:ext cx="3932212" cy="58169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b="1" u="sng" dirty="0">
                <a:solidFill>
                  <a:schemeClr val="tx2"/>
                </a:solidFill>
              </a:rPr>
              <a:t>Understanding the World</a:t>
            </a:r>
          </a:p>
          <a:p>
            <a:r>
              <a:rPr lang="en-US" sz="1200" b="1" dirty="0">
                <a:solidFill>
                  <a:schemeClr val="tx1"/>
                </a:solidFill>
              </a:rPr>
              <a:t>We will: </a:t>
            </a:r>
          </a:p>
          <a:p>
            <a:r>
              <a:rPr lang="en-GB" sz="1200" u="sng" dirty="0"/>
              <a:t>Past and Present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 Comment on images of familiar situations in the past e.g. The moon landing.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Beginning to use historical based language.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Developing a sense of historical enquiry when learning about the moon landing.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Comparison and contrast, similarity and differences, Variety. How did people watch the moon landing? Black and white T.V no internet. </a:t>
            </a:r>
          </a:p>
          <a:p>
            <a:r>
              <a:rPr lang="en-GB" sz="1200" dirty="0"/>
              <a:t> </a:t>
            </a:r>
            <a:r>
              <a:rPr lang="en-GB" sz="1200" u="sng" dirty="0"/>
              <a:t>People culture and</a:t>
            </a:r>
            <a:r>
              <a:rPr lang="en-GB" sz="1200" dirty="0"/>
              <a:t> </a:t>
            </a:r>
            <a:r>
              <a:rPr lang="en-GB" sz="1200" u="sng" dirty="0"/>
              <a:t>Communities</a:t>
            </a:r>
            <a:r>
              <a:rPr lang="en-GB" sz="1200" dirty="0"/>
              <a:t> 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Understand that some places are special to members of their community. </a:t>
            </a:r>
          </a:p>
          <a:p>
            <a:pPr marL="171450" lvl="0" indent="-171450" algn="just" fontAlgn="base">
              <a:buFont typeface="Wingdings" panose="05000000000000000000" pitchFamily="2" charset="2"/>
              <a:buChar char="v"/>
            </a:pPr>
            <a:r>
              <a:rPr lang="en-GB" sz="1200" dirty="0"/>
              <a:t>Recognise that people have different beliefs and celebrate special times in different ways. Lent, Easter, Judaism.</a:t>
            </a:r>
          </a:p>
          <a:p>
            <a:pPr lvl="0" fontAlgn="base"/>
            <a:r>
              <a:rPr lang="en-GB" sz="1200" u="sng" dirty="0"/>
              <a:t>The Natural World</a:t>
            </a:r>
            <a:r>
              <a:rPr lang="en-GB" sz="1200" dirty="0"/>
              <a:t> </a:t>
            </a:r>
          </a:p>
          <a:p>
            <a:pPr marL="171450" lvl="0" indent="-171450" fontAlgn="base">
              <a:buFont typeface="Wingdings" panose="05000000000000000000" pitchFamily="2" charset="2"/>
              <a:buChar char="v"/>
            </a:pPr>
            <a:r>
              <a:rPr lang="en-GB" sz="1200" dirty="0"/>
              <a:t>Explore the natural world around them looking for signs of Spring.</a:t>
            </a:r>
            <a:endParaRPr lang="en-GB" sz="1200" u="sng" dirty="0"/>
          </a:p>
          <a:p>
            <a:pPr marL="171450" lvl="0" indent="-171450" fontAlgn="base">
              <a:buFont typeface="Wingdings" panose="05000000000000000000" pitchFamily="2" charset="2"/>
              <a:buChar char="v"/>
            </a:pPr>
            <a:r>
              <a:rPr lang="en-GB" sz="1200" dirty="0"/>
              <a:t>Describe what they see, hear and feel whilst outside  </a:t>
            </a:r>
          </a:p>
          <a:p>
            <a:pPr marL="171450" lvl="0" indent="-171450" fontAlgn="base">
              <a:buFont typeface="Wingdings" panose="05000000000000000000" pitchFamily="2" charset="2"/>
              <a:buChar char="v"/>
            </a:pPr>
            <a:r>
              <a:rPr lang="en-GB" sz="1200" dirty="0"/>
              <a:t>Understand the effect of changing seasons on the natural world around them - look closely at similarities, differences patterns and change. </a:t>
            </a:r>
          </a:p>
          <a:p>
            <a:pPr marL="171450" lvl="0" indent="-171450" fontAlgn="base">
              <a:buFont typeface="Wingdings" panose="05000000000000000000" pitchFamily="2" charset="2"/>
              <a:buChar char="v"/>
            </a:pPr>
            <a:r>
              <a:rPr lang="en-GB" sz="1200" dirty="0"/>
              <a:t>Develop an understanding of growth, decay and changes over time. </a:t>
            </a:r>
          </a:p>
          <a:p>
            <a:pPr marL="171450" lvl="0" indent="-171450" fontAlgn="base">
              <a:buFont typeface="Wingdings" panose="05000000000000000000" pitchFamily="2" charset="2"/>
              <a:buChar char="v"/>
            </a:pPr>
            <a:r>
              <a:rPr lang="en-GB" sz="1200" dirty="0"/>
              <a:t>Show care and concern for living things and the environment. </a:t>
            </a:r>
          </a:p>
          <a:p>
            <a:pPr marL="171450" lvl="0" indent="-171450" fontAlgn="base">
              <a:buFont typeface="Wingdings" panose="05000000000000000000" pitchFamily="2" charset="2"/>
              <a:buChar char="v"/>
            </a:pPr>
            <a:r>
              <a:rPr lang="en-GB" sz="1200" dirty="0"/>
              <a:t>Learn about the solar system and the planets and their order from the sun.</a:t>
            </a:r>
          </a:p>
          <a:p>
            <a:pPr marL="171450" lvl="0" indent="-171450" fontAlgn="base">
              <a:buFont typeface="Wingdings" panose="05000000000000000000" pitchFamily="2" charset="2"/>
              <a:buChar char="v"/>
            </a:pPr>
            <a:r>
              <a:rPr lang="en-GB" sz="1200" dirty="0"/>
              <a:t>Find out about stars and how they are made.</a:t>
            </a:r>
            <a:endParaRPr lang="en-US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0414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A303ECD121F14D8F2A2AB886360BD3" ma:contentTypeVersion="12" ma:contentTypeDescription="Create a new document." ma:contentTypeScope="" ma:versionID="b1f31db8b828c20932a11933ef03d9e8">
  <xsd:schema xmlns:xsd="http://www.w3.org/2001/XMLSchema" xmlns:xs="http://www.w3.org/2001/XMLSchema" xmlns:p="http://schemas.microsoft.com/office/2006/metadata/properties" xmlns:ns3="85ecd743-22df-4a6f-92d7-8131207d9a1e" targetNamespace="http://schemas.microsoft.com/office/2006/metadata/properties" ma:root="true" ma:fieldsID="9b8db290ead7d3686b5561598a3b216d" ns3:_="">
    <xsd:import namespace="85ecd743-22df-4a6f-92d7-8131207d9a1e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ecd743-22df-4a6f-92d7-8131207d9a1e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  <xsd:element name="MediaServiceSystemTags" ma:index="1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85ecd743-22df-4a6f-92d7-8131207d9a1e" xsi:nil="true"/>
  </documentManagement>
</p:properties>
</file>

<file path=customXml/itemProps1.xml><?xml version="1.0" encoding="utf-8"?>
<ds:datastoreItem xmlns:ds="http://schemas.openxmlformats.org/officeDocument/2006/customXml" ds:itemID="{9450019B-F025-42B4-B6EA-12AB1D42C0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5ecd743-22df-4a6f-92d7-8131207d9a1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E44D586-BA57-4D7E-8722-FBB1B6D8A91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C630D9A-48FD-41B9-B167-BC8497F54959}">
  <ds:schemaRefs>
    <ds:schemaRef ds:uri="http://purl.org/dc/elements/1.1/"/>
    <ds:schemaRef ds:uri="http://schemas.microsoft.com/office/2006/documentManagement/types"/>
    <ds:schemaRef ds:uri="http://purl.org/dc/terms/"/>
    <ds:schemaRef ds:uri="http://purl.org/dc/dcmitype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85ecd743-22df-4a6f-92d7-8131207d9a1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171366</TotalTime>
  <Words>1166</Words>
  <Application>Microsoft Office PowerPoint</Application>
  <PresentationFormat>Widescreen</PresentationFormat>
  <Paragraphs>114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Wingdings</vt:lpstr>
      <vt:lpstr>Office Theme</vt:lpstr>
      <vt:lpstr>Theme: Space Key Texts               Supplementary Texts                                                       Beegu         How to catch a star      The Smed’s and the Smoo’s         Look Up!                                                           Aliens Love Underpants              </vt:lpstr>
      <vt:lpstr>Reception – Summer Term 1 Curriculum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 Seaborn</dc:creator>
  <cp:lastModifiedBy>Mrs R Lowe (MBMC)</cp:lastModifiedBy>
  <cp:revision>239</cp:revision>
  <cp:lastPrinted>2022-05-18T08:55:18Z</cp:lastPrinted>
  <dcterms:created xsi:type="dcterms:W3CDTF">2022-04-27T12:35:30Z</dcterms:created>
  <dcterms:modified xsi:type="dcterms:W3CDTF">2026-07-21T08:07:27Z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0x01010075A303ECD121F14D8F2A2AB886360BD3</vt:lpwstr>
  </property>
</Properties>
</file>