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7"/>
  </p:notesMasterIdLst>
  <p:sldIdLst>
    <p:sldId id="259" r:id="rId5"/>
    <p:sldId id="260" r:id="rId6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979" autoAdjust="0"/>
    <p:restoredTop sz="94364" autoAdjust="0"/>
  </p:normalViewPr>
  <p:slideViewPr>
    <p:cSldViewPr snapToGrid="0">
      <p:cViewPr varScale="1">
        <p:scale>
          <a:sx n="42" d="100"/>
          <a:sy n="42" d="100"/>
        </p:scale>
        <p:origin x="36" y="8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R Lowe (MBMC)" userId="8a87ec38-6990-465f-97dc-1a8c367e510e" providerId="ADAL" clId="{A770F6CA-C6F8-46B9-98EF-C9D5D861F59E}"/>
    <pc:docChg chg="undo modSld">
      <pc:chgData name="Mrs R Lowe (MBMC)" userId="8a87ec38-6990-465f-97dc-1a8c367e510e" providerId="ADAL" clId="{A770F6CA-C6F8-46B9-98EF-C9D5D861F59E}" dt="2026-07-21T08:02:26.940" v="402" actId="1076"/>
      <pc:docMkLst>
        <pc:docMk/>
      </pc:docMkLst>
      <pc:sldChg chg="modSp">
        <pc:chgData name="Mrs R Lowe (MBMC)" userId="8a87ec38-6990-465f-97dc-1a8c367e510e" providerId="ADAL" clId="{A770F6CA-C6F8-46B9-98EF-C9D5D861F59E}" dt="2026-07-21T08:02:26.940" v="402" actId="1076"/>
        <pc:sldMkLst>
          <pc:docMk/>
          <pc:sldMk cId="948780031" sldId="259"/>
        </pc:sldMkLst>
        <pc:spChg chg="mod">
          <ac:chgData name="Mrs R Lowe (MBMC)" userId="8a87ec38-6990-465f-97dc-1a8c367e510e" providerId="ADAL" clId="{A770F6CA-C6F8-46B9-98EF-C9D5D861F59E}" dt="2026-07-21T08:02:26.940" v="402" actId="1076"/>
          <ac:spMkLst>
            <pc:docMk/>
            <pc:sldMk cId="948780031" sldId="259"/>
            <ac:spMk id="9" creationId="{00000000-0000-0000-0000-000000000000}"/>
          </ac:spMkLst>
        </pc:spChg>
        <pc:spChg chg="mod">
          <ac:chgData name="Mrs R Lowe (MBMC)" userId="8a87ec38-6990-465f-97dc-1a8c367e510e" providerId="ADAL" clId="{A770F6CA-C6F8-46B9-98EF-C9D5D861F59E}" dt="2026-07-21T08:02:13.629" v="400" actId="14100"/>
          <ac:spMkLst>
            <pc:docMk/>
            <pc:sldMk cId="948780031" sldId="259"/>
            <ac:spMk id="13" creationId="{00000000-0000-0000-0000-000000000000}"/>
          </ac:spMkLst>
        </pc:spChg>
        <pc:spChg chg="mod">
          <ac:chgData name="Mrs R Lowe (MBMC)" userId="8a87ec38-6990-465f-97dc-1a8c367e510e" providerId="ADAL" clId="{A770F6CA-C6F8-46B9-98EF-C9D5D861F59E}" dt="2026-07-21T08:02:21.358" v="401" actId="1076"/>
          <ac:spMkLst>
            <pc:docMk/>
            <pc:sldMk cId="948780031" sldId="259"/>
            <ac:spMk id="16" creationId="{00000000-0000-0000-0000-000000000000}"/>
          </ac:spMkLst>
        </pc:spChg>
        <pc:picChg chg="mod">
          <ac:chgData name="Mrs R Lowe (MBMC)" userId="8a87ec38-6990-465f-97dc-1a8c367e510e" providerId="ADAL" clId="{A770F6CA-C6F8-46B9-98EF-C9D5D861F59E}" dt="2026-07-21T08:01:56.696" v="385" actId="14100"/>
          <ac:picMkLst>
            <pc:docMk/>
            <pc:sldMk cId="948780031" sldId="259"/>
            <ac:picMk id="21" creationId="{00000000-0000-0000-0000-000000000000}"/>
          </ac:picMkLst>
        </pc:picChg>
      </pc:sldChg>
    </pc:docChg>
  </pc:docChgLst>
  <pc:docChgLst>
    <pc:chgData name="Rebekah Lowe" userId="88ca790c-8b61-46a9-9b09-b89da8664634" providerId="ADAL" clId="{43B93D6F-E4B2-4CCA-89BB-3AFFE46D2255}"/>
    <pc:docChg chg="modSld">
      <pc:chgData name="Rebekah Lowe" userId="88ca790c-8b61-46a9-9b09-b89da8664634" providerId="ADAL" clId="{43B93D6F-E4B2-4CCA-89BB-3AFFE46D2255}" dt="2025-07-16T15:01:56.584" v="29" actId="20577"/>
      <pc:docMkLst>
        <pc:docMk/>
      </pc:docMkLst>
      <pc:sldChg chg="modSp">
        <pc:chgData name="Rebekah Lowe" userId="88ca790c-8b61-46a9-9b09-b89da8664634" providerId="ADAL" clId="{43B93D6F-E4B2-4CCA-89BB-3AFFE46D2255}" dt="2025-07-16T15:01:56.584" v="29" actId="20577"/>
        <pc:sldMkLst>
          <pc:docMk/>
          <pc:sldMk cId="948780031" sldId="259"/>
        </pc:sldMkLst>
        <pc:spChg chg="mod">
          <ac:chgData name="Rebekah Lowe" userId="88ca790c-8b61-46a9-9b09-b89da8664634" providerId="ADAL" clId="{43B93D6F-E4B2-4CCA-89BB-3AFFE46D2255}" dt="2025-07-16T15:01:56.584" v="29" actId="20577"/>
          <ac:spMkLst>
            <pc:docMk/>
            <pc:sldMk cId="948780031" sldId="259"/>
            <ac:spMk id="19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80A322-75A0-4F08-A11A-88804547618F}" type="datetimeFigureOut">
              <a:rPr lang="en-GB" smtClean="0"/>
              <a:t>21/07/2026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38F4AB-FAED-4C3B-BB5C-AF89D6311E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60888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38F4AB-FAED-4C3B-BB5C-AF89D6311E2E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41552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17" indent="0" algn="ctr">
              <a:buNone/>
              <a:defRPr sz="2000"/>
            </a:lvl2pPr>
            <a:lvl3pPr marL="914435" indent="0" algn="ctr">
              <a:buNone/>
              <a:defRPr sz="1800"/>
            </a:lvl3pPr>
            <a:lvl4pPr marL="1371653" indent="0" algn="ctr">
              <a:buNone/>
              <a:defRPr sz="1600"/>
            </a:lvl4pPr>
            <a:lvl5pPr marL="1828871" indent="0" algn="ctr">
              <a:buNone/>
              <a:defRPr sz="1600"/>
            </a:lvl5pPr>
            <a:lvl6pPr marL="2286088" indent="0" algn="ctr">
              <a:buNone/>
              <a:defRPr sz="1600"/>
            </a:lvl6pPr>
            <a:lvl7pPr marL="2743306" indent="0" algn="ctr">
              <a:buNone/>
              <a:defRPr sz="1600"/>
            </a:lvl7pPr>
            <a:lvl8pPr marL="3200524" indent="0" algn="ctr">
              <a:buNone/>
              <a:defRPr sz="1600"/>
            </a:lvl8pPr>
            <a:lvl9pPr marL="3657741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AD2CB0-5CCC-47DA-9638-14A2A231CA90}" type="datetimeFigureOut">
              <a:rPr lang="en-GB" smtClean="0"/>
              <a:t>21/07/2026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BFD1B-35E7-48BE-972D-99B21201A5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18618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AD2CB0-5CCC-47DA-9638-14A2A231CA90}" type="datetimeFigureOut">
              <a:rPr lang="en-GB" smtClean="0"/>
              <a:t>21/07/2026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BFD1B-35E7-48BE-972D-99B21201A5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2131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17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3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5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7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8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30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52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74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AD2CB0-5CCC-47DA-9638-14A2A231CA90}" type="datetimeFigureOut">
              <a:rPr lang="en-GB" smtClean="0"/>
              <a:t>21/07/2026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BFD1B-35E7-48BE-972D-99B21201A5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81604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AD2CB0-5CCC-47DA-9638-14A2A231CA90}" type="datetimeFigureOut">
              <a:rPr lang="en-GB" smtClean="0"/>
              <a:t>21/07/2026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BFD1B-35E7-48BE-972D-99B21201A5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70768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17" indent="0">
              <a:buNone/>
              <a:defRPr sz="2000" b="1"/>
            </a:lvl2pPr>
            <a:lvl3pPr marL="914435" indent="0">
              <a:buNone/>
              <a:defRPr sz="1800" b="1"/>
            </a:lvl3pPr>
            <a:lvl4pPr marL="1371653" indent="0">
              <a:buNone/>
              <a:defRPr sz="1600" b="1"/>
            </a:lvl4pPr>
            <a:lvl5pPr marL="1828871" indent="0">
              <a:buNone/>
              <a:defRPr sz="1600" b="1"/>
            </a:lvl5pPr>
            <a:lvl6pPr marL="2286088" indent="0">
              <a:buNone/>
              <a:defRPr sz="1600" b="1"/>
            </a:lvl6pPr>
            <a:lvl7pPr marL="2743306" indent="0">
              <a:buNone/>
              <a:defRPr sz="1600" b="1"/>
            </a:lvl7pPr>
            <a:lvl8pPr marL="3200524" indent="0">
              <a:buNone/>
              <a:defRPr sz="1600" b="1"/>
            </a:lvl8pPr>
            <a:lvl9pPr marL="3657741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17" indent="0">
              <a:buNone/>
              <a:defRPr sz="2000" b="1"/>
            </a:lvl2pPr>
            <a:lvl3pPr marL="914435" indent="0">
              <a:buNone/>
              <a:defRPr sz="1800" b="1"/>
            </a:lvl3pPr>
            <a:lvl4pPr marL="1371653" indent="0">
              <a:buNone/>
              <a:defRPr sz="1600" b="1"/>
            </a:lvl4pPr>
            <a:lvl5pPr marL="1828871" indent="0">
              <a:buNone/>
              <a:defRPr sz="1600" b="1"/>
            </a:lvl5pPr>
            <a:lvl6pPr marL="2286088" indent="0">
              <a:buNone/>
              <a:defRPr sz="1600" b="1"/>
            </a:lvl6pPr>
            <a:lvl7pPr marL="2743306" indent="0">
              <a:buNone/>
              <a:defRPr sz="1600" b="1"/>
            </a:lvl7pPr>
            <a:lvl8pPr marL="3200524" indent="0">
              <a:buNone/>
              <a:defRPr sz="1600" b="1"/>
            </a:lvl8pPr>
            <a:lvl9pPr marL="3657741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AD2CB0-5CCC-47DA-9638-14A2A231CA90}" type="datetimeFigureOut">
              <a:rPr lang="en-GB" smtClean="0"/>
              <a:t>21/07/2026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BFD1B-35E7-48BE-972D-99B21201A5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92372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AD2CB0-5CCC-47DA-9638-14A2A231CA90}" type="datetimeFigureOut">
              <a:rPr lang="en-GB" smtClean="0"/>
              <a:t>21/07/2026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BFD1B-35E7-48BE-972D-99B21201A5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69387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AD2CB0-5CCC-47DA-9638-14A2A231CA90}" type="datetimeFigureOut">
              <a:rPr lang="en-GB" smtClean="0"/>
              <a:t>21/07/2026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BFD1B-35E7-48BE-972D-99B21201A5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37826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17" indent="0">
              <a:buNone/>
              <a:defRPr sz="1400"/>
            </a:lvl2pPr>
            <a:lvl3pPr marL="914435" indent="0">
              <a:buNone/>
              <a:defRPr sz="1200"/>
            </a:lvl3pPr>
            <a:lvl4pPr marL="1371653" indent="0">
              <a:buNone/>
              <a:defRPr sz="1000"/>
            </a:lvl4pPr>
            <a:lvl5pPr marL="1828871" indent="0">
              <a:buNone/>
              <a:defRPr sz="1000"/>
            </a:lvl5pPr>
            <a:lvl6pPr marL="2286088" indent="0">
              <a:buNone/>
              <a:defRPr sz="1000"/>
            </a:lvl6pPr>
            <a:lvl7pPr marL="2743306" indent="0">
              <a:buNone/>
              <a:defRPr sz="1000"/>
            </a:lvl7pPr>
            <a:lvl8pPr marL="3200524" indent="0">
              <a:buNone/>
              <a:defRPr sz="1000"/>
            </a:lvl8pPr>
            <a:lvl9pPr marL="3657741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AD2CB0-5CCC-47DA-9638-14A2A231CA90}" type="datetimeFigureOut">
              <a:rPr lang="en-GB" smtClean="0"/>
              <a:t>21/07/2026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BFD1B-35E7-48BE-972D-99B21201A5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2168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17" indent="0">
              <a:buNone/>
              <a:defRPr sz="2800"/>
            </a:lvl2pPr>
            <a:lvl3pPr marL="914435" indent="0">
              <a:buNone/>
              <a:defRPr sz="2400"/>
            </a:lvl3pPr>
            <a:lvl4pPr marL="1371653" indent="0">
              <a:buNone/>
              <a:defRPr sz="2000"/>
            </a:lvl4pPr>
            <a:lvl5pPr marL="1828871" indent="0">
              <a:buNone/>
              <a:defRPr sz="2000"/>
            </a:lvl5pPr>
            <a:lvl6pPr marL="2286088" indent="0">
              <a:buNone/>
              <a:defRPr sz="2000"/>
            </a:lvl6pPr>
            <a:lvl7pPr marL="2743306" indent="0">
              <a:buNone/>
              <a:defRPr sz="2000"/>
            </a:lvl7pPr>
            <a:lvl8pPr marL="3200524" indent="0">
              <a:buNone/>
              <a:defRPr sz="2000"/>
            </a:lvl8pPr>
            <a:lvl9pPr marL="3657741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17" indent="0">
              <a:buNone/>
              <a:defRPr sz="1400"/>
            </a:lvl2pPr>
            <a:lvl3pPr marL="914435" indent="0">
              <a:buNone/>
              <a:defRPr sz="1200"/>
            </a:lvl3pPr>
            <a:lvl4pPr marL="1371653" indent="0">
              <a:buNone/>
              <a:defRPr sz="1000"/>
            </a:lvl4pPr>
            <a:lvl5pPr marL="1828871" indent="0">
              <a:buNone/>
              <a:defRPr sz="1000"/>
            </a:lvl5pPr>
            <a:lvl6pPr marL="2286088" indent="0">
              <a:buNone/>
              <a:defRPr sz="1000"/>
            </a:lvl6pPr>
            <a:lvl7pPr marL="2743306" indent="0">
              <a:buNone/>
              <a:defRPr sz="1000"/>
            </a:lvl7pPr>
            <a:lvl8pPr marL="3200524" indent="0">
              <a:buNone/>
              <a:defRPr sz="1000"/>
            </a:lvl8pPr>
            <a:lvl9pPr marL="3657741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AD2CB0-5CCC-47DA-9638-14A2A231CA90}" type="datetimeFigureOut">
              <a:rPr lang="en-GB" smtClean="0"/>
              <a:t>21/07/2026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BFD1B-35E7-48BE-972D-99B21201A5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98811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AD2CB0-5CCC-47DA-9638-14A2A231CA90}" type="datetimeFigureOut">
              <a:rPr lang="en-GB" smtClean="0"/>
              <a:t>21/07/2026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BFD1B-35E7-48BE-972D-99B21201A5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70476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AD2CB0-5CCC-47DA-9638-14A2A231CA90}" type="datetimeFigureOut">
              <a:rPr lang="en-GB" smtClean="0"/>
              <a:t>21/07/2026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BFD1B-35E7-48BE-972D-99B21201A5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50139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1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AD2CB0-5CCC-47DA-9638-14A2A231CA90}" type="datetimeFigureOut">
              <a:rPr lang="en-GB" smtClean="0"/>
              <a:t>21/07/2026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1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EBFD1B-35E7-48BE-972D-99B21201A5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77548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35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9" indent="-228609" algn="l" defTabSz="914435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27" indent="-228609" algn="l" defTabSz="91443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44" indent="-228609" algn="l" defTabSz="91443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61" indent="-228609" algn="l" defTabSz="91443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80" indent="-228609" algn="l" defTabSz="91443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97" indent="-228609" algn="l" defTabSz="91443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915" indent="-228609" algn="l" defTabSz="91443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132" indent="-228609" algn="l" defTabSz="91443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350" indent="-228609" algn="l" defTabSz="91443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3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17" algn="l" defTabSz="91443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35" algn="l" defTabSz="91443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53" algn="l" defTabSz="91443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71" algn="l" defTabSz="91443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88" algn="l" defTabSz="91443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306" algn="l" defTabSz="91443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524" algn="l" defTabSz="91443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741" algn="l" defTabSz="91443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4423129" y="1924291"/>
            <a:ext cx="3226360" cy="707886"/>
          </a:xfrm>
          <a:prstGeom prst="rect">
            <a:avLst/>
          </a:prstGeom>
          <a:ln w="28575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accent1">
                    <a:lumMod val="50000"/>
                  </a:schemeClr>
                </a:solidFill>
              </a:rPr>
              <a:t>Reception – Autumn Term 2</a:t>
            </a:r>
          </a:p>
          <a:p>
            <a:pPr algn="ctr"/>
            <a:r>
              <a:rPr lang="en-US" sz="2000" b="1" dirty="0">
                <a:solidFill>
                  <a:schemeClr val="accent1">
                    <a:lumMod val="50000"/>
                  </a:schemeClr>
                </a:solidFill>
              </a:rPr>
              <a:t>Curriculum Information</a:t>
            </a:r>
            <a:endParaRPr lang="en-GB" sz="20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189125" y="3583098"/>
            <a:ext cx="3521544" cy="2923877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600" b="1" u="sng" dirty="0">
                <a:solidFill>
                  <a:schemeClr val="accent1">
                    <a:lumMod val="50000"/>
                  </a:schemeClr>
                </a:solidFill>
              </a:rPr>
              <a:t>Maths</a:t>
            </a:r>
          </a:p>
          <a:p>
            <a:r>
              <a:rPr lang="en-US" sz="1200" b="1" dirty="0">
                <a:solidFill>
                  <a:schemeClr val="tx1"/>
                </a:solidFill>
              </a:rPr>
              <a:t>We will be: 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GB" sz="1200" dirty="0"/>
              <a:t>Exploring length and height using the language of comparison and measurement. 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GB" sz="1200" dirty="0"/>
              <a:t>Using the correct terminology to explore and compare capacities. 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GB" sz="1200" dirty="0"/>
              <a:t>Counting 10 items into a set. 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GB" sz="1200" dirty="0"/>
              <a:t>Begin to compare and order numbers to 10 and write numbers to 10. Counting on and back from  numbers up to 10. 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GB" sz="1200" dirty="0"/>
              <a:t>Begin to use appropriate language to describe 2D shapes. 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GB" sz="1200" dirty="0"/>
              <a:t>Learn the months of the year and the seasons. 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GB" sz="1200" dirty="0"/>
              <a:t>Begin to recognise 1p and 10p coins and know  the value of the coins.</a:t>
            </a:r>
            <a:endParaRPr lang="en-US" sz="1200" b="1" dirty="0">
              <a:solidFill>
                <a:schemeClr val="tx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870729" y="109857"/>
            <a:ext cx="4395668" cy="167738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600" b="1" u="sng" dirty="0">
                <a:solidFill>
                  <a:schemeClr val="tx2"/>
                </a:solidFill>
              </a:rPr>
              <a:t>Theme: Sparkle and Shine!</a:t>
            </a:r>
          </a:p>
          <a:p>
            <a:r>
              <a:rPr lang="en-US" b="1" u="sng" dirty="0">
                <a:solidFill>
                  <a:schemeClr val="tx2"/>
                </a:solidFill>
              </a:rPr>
              <a:t>Key Texts</a:t>
            </a:r>
            <a:r>
              <a:rPr lang="en-US" b="1" dirty="0">
                <a:solidFill>
                  <a:schemeClr val="tx2"/>
                </a:solidFill>
              </a:rPr>
              <a:t>                            </a:t>
            </a:r>
            <a:r>
              <a:rPr lang="en-US" sz="1600" b="1" u="sng" dirty="0">
                <a:solidFill>
                  <a:schemeClr val="tx2"/>
                </a:solidFill>
              </a:rPr>
              <a:t>Supplementary Texts</a:t>
            </a:r>
            <a:endParaRPr lang="en-US" sz="2000" b="1" u="sng" dirty="0">
              <a:solidFill>
                <a:schemeClr val="tx2"/>
              </a:solidFill>
            </a:endParaRPr>
          </a:p>
          <a:p>
            <a:pPr algn="ctr"/>
            <a:r>
              <a:rPr lang="en-GB" dirty="0"/>
              <a:t>                                     </a:t>
            </a:r>
            <a:r>
              <a:rPr lang="en-GB" sz="1200" dirty="0"/>
              <a:t>The best Christmas Present EVER</a:t>
            </a:r>
          </a:p>
          <a:p>
            <a:pPr algn="ctr"/>
            <a:r>
              <a:rPr lang="en-GB" sz="1200" dirty="0"/>
              <a:t>                                                My Hair</a:t>
            </a:r>
          </a:p>
          <a:p>
            <a:pPr algn="ctr"/>
            <a:r>
              <a:rPr lang="en-GB" sz="1200" dirty="0"/>
              <a:t>                                                 Chapatti Moon</a:t>
            </a:r>
          </a:p>
          <a:p>
            <a:pPr algn="ctr"/>
            <a:r>
              <a:rPr lang="en-GB" sz="1200" dirty="0"/>
              <a:t>                                                          The Elves and the Shoe Maker</a:t>
            </a:r>
          </a:p>
          <a:p>
            <a:pPr algn="ctr"/>
            <a:r>
              <a:rPr lang="en-GB" sz="1200" dirty="0"/>
              <a:t>                                                Rumpelstiltskin                                                </a:t>
            </a:r>
            <a:endParaRPr lang="en-US" sz="100" b="1" u="sng" dirty="0">
              <a:solidFill>
                <a:schemeClr val="tx2"/>
              </a:solidFill>
            </a:endParaRPr>
          </a:p>
          <a:p>
            <a:pPr algn="ctr"/>
            <a:endParaRPr lang="en-US" sz="100" b="1" u="sng" dirty="0">
              <a:solidFill>
                <a:schemeClr val="tx2"/>
              </a:solidFill>
            </a:endParaRPr>
          </a:p>
          <a:p>
            <a:pPr algn="ctr"/>
            <a:endParaRPr lang="en-US" sz="100" b="1" u="sng" dirty="0">
              <a:solidFill>
                <a:schemeClr val="tx2"/>
              </a:solidFill>
            </a:endParaRPr>
          </a:p>
          <a:p>
            <a:endParaRPr lang="en-US" sz="100" b="1" u="sng" dirty="0">
              <a:solidFill>
                <a:schemeClr val="tx2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330099" y="94899"/>
            <a:ext cx="3718631" cy="4062651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b="1" u="sng" dirty="0">
                <a:solidFill>
                  <a:schemeClr val="tx2"/>
                </a:solidFill>
              </a:rPr>
              <a:t>Phonics</a:t>
            </a:r>
          </a:p>
          <a:p>
            <a:r>
              <a:rPr lang="en-US" sz="1200" dirty="0">
                <a:solidFill>
                  <a:schemeClr val="tx1"/>
                </a:solidFill>
              </a:rPr>
              <a:t>We will be learning the following sounds:</a:t>
            </a:r>
          </a:p>
          <a:p>
            <a:r>
              <a:rPr lang="en-US" sz="1200" b="1" dirty="0">
                <a:solidFill>
                  <a:srgbClr val="000000"/>
                </a:solidFill>
              </a:rPr>
              <a:t>Week 1 </a:t>
            </a:r>
            <a:r>
              <a:rPr lang="en-US" sz="1200" dirty="0">
                <a:solidFill>
                  <a:srgbClr val="000000"/>
                </a:solidFill>
              </a:rPr>
              <a:t>-  </a:t>
            </a:r>
            <a:r>
              <a:rPr lang="en-US" sz="1200" dirty="0" err="1">
                <a:solidFill>
                  <a:srgbClr val="000000"/>
                </a:solidFill>
              </a:rPr>
              <a:t>ff</a:t>
            </a:r>
            <a:r>
              <a:rPr lang="en-US" sz="1200" dirty="0">
                <a:solidFill>
                  <a:srgbClr val="000000"/>
                </a:solidFill>
              </a:rPr>
              <a:t> </a:t>
            </a:r>
            <a:r>
              <a:rPr lang="en-US" sz="1200" dirty="0" err="1">
                <a:solidFill>
                  <a:srgbClr val="000000"/>
                </a:solidFill>
              </a:rPr>
              <a:t>ll</a:t>
            </a:r>
            <a:r>
              <a:rPr lang="en-US" sz="1200" dirty="0">
                <a:solidFill>
                  <a:srgbClr val="000000"/>
                </a:solidFill>
              </a:rPr>
              <a:t> </a:t>
            </a:r>
            <a:r>
              <a:rPr lang="en-US" sz="1200" dirty="0" err="1">
                <a:solidFill>
                  <a:srgbClr val="000000"/>
                </a:solidFill>
              </a:rPr>
              <a:t>ss</a:t>
            </a:r>
            <a:r>
              <a:rPr lang="en-US" sz="1200" dirty="0">
                <a:solidFill>
                  <a:srgbClr val="000000"/>
                </a:solidFill>
              </a:rPr>
              <a:t> j                    tricky words- as</a:t>
            </a:r>
          </a:p>
          <a:p>
            <a:r>
              <a:rPr lang="en-US" sz="1200" b="1" dirty="0">
                <a:solidFill>
                  <a:srgbClr val="000000"/>
                </a:solidFill>
              </a:rPr>
              <a:t>Week 2- </a:t>
            </a:r>
            <a:r>
              <a:rPr lang="en-US" sz="1200" dirty="0">
                <a:solidFill>
                  <a:srgbClr val="000000"/>
                </a:solidFill>
              </a:rPr>
              <a:t>v w x y                       tricky words- has his her</a:t>
            </a:r>
          </a:p>
          <a:p>
            <a:r>
              <a:rPr lang="en-US" sz="1200" b="1" dirty="0">
                <a:solidFill>
                  <a:srgbClr val="000000"/>
                </a:solidFill>
              </a:rPr>
              <a:t>Week 3- </a:t>
            </a:r>
            <a:r>
              <a:rPr lang="en-US" sz="1200" dirty="0">
                <a:solidFill>
                  <a:srgbClr val="000000"/>
                </a:solidFill>
              </a:rPr>
              <a:t>z </a:t>
            </a:r>
            <a:r>
              <a:rPr lang="en-US" sz="1200" dirty="0" err="1">
                <a:solidFill>
                  <a:srgbClr val="000000"/>
                </a:solidFill>
              </a:rPr>
              <a:t>zz</a:t>
            </a:r>
            <a:r>
              <a:rPr lang="en-US" sz="1200" dirty="0">
                <a:solidFill>
                  <a:srgbClr val="000000"/>
                </a:solidFill>
              </a:rPr>
              <a:t> </a:t>
            </a:r>
            <a:r>
              <a:rPr lang="en-US" sz="1200" dirty="0" err="1">
                <a:solidFill>
                  <a:srgbClr val="000000"/>
                </a:solidFill>
              </a:rPr>
              <a:t>qu</a:t>
            </a:r>
            <a:r>
              <a:rPr lang="en-US" sz="1200" dirty="0">
                <a:solidFill>
                  <a:srgbClr val="000000"/>
                </a:solidFill>
              </a:rPr>
              <a:t> </a:t>
            </a:r>
            <a:r>
              <a:rPr lang="en-US" sz="1200" dirty="0" err="1">
                <a:solidFill>
                  <a:srgbClr val="000000"/>
                </a:solidFill>
              </a:rPr>
              <a:t>ch</a:t>
            </a:r>
            <a:r>
              <a:rPr lang="en-US" sz="1200" dirty="0">
                <a:solidFill>
                  <a:srgbClr val="000000"/>
                </a:solidFill>
              </a:rPr>
              <a:t>  and  words with s /s/ added at the end (hats sits)                         tricky words- go no to into</a:t>
            </a:r>
          </a:p>
          <a:p>
            <a:r>
              <a:rPr lang="en-US" sz="1200" b="1" dirty="0">
                <a:solidFill>
                  <a:srgbClr val="000000"/>
                </a:solidFill>
              </a:rPr>
              <a:t>Week 4 </a:t>
            </a:r>
            <a:r>
              <a:rPr lang="en-US" sz="1200" dirty="0">
                <a:solidFill>
                  <a:srgbClr val="000000"/>
                </a:solidFill>
              </a:rPr>
              <a:t>-</a:t>
            </a:r>
            <a:r>
              <a:rPr lang="en-US" sz="1200" dirty="0" err="1">
                <a:solidFill>
                  <a:srgbClr val="000000"/>
                </a:solidFill>
              </a:rPr>
              <a:t>sh</a:t>
            </a:r>
            <a:r>
              <a:rPr lang="en-US" sz="1200" dirty="0">
                <a:solidFill>
                  <a:srgbClr val="000000"/>
                </a:solidFill>
              </a:rPr>
              <a:t> </a:t>
            </a:r>
            <a:r>
              <a:rPr lang="en-US" sz="1200" dirty="0" err="1">
                <a:solidFill>
                  <a:srgbClr val="000000"/>
                </a:solidFill>
              </a:rPr>
              <a:t>th</a:t>
            </a:r>
            <a:r>
              <a:rPr lang="en-US" sz="1200" dirty="0">
                <a:solidFill>
                  <a:srgbClr val="000000"/>
                </a:solidFill>
              </a:rPr>
              <a:t> ng </a:t>
            </a:r>
            <a:r>
              <a:rPr lang="en-US" sz="1200" dirty="0" err="1">
                <a:solidFill>
                  <a:srgbClr val="000000"/>
                </a:solidFill>
              </a:rPr>
              <a:t>nk</a:t>
            </a:r>
            <a:r>
              <a:rPr lang="en-US" sz="1200" dirty="0">
                <a:solidFill>
                  <a:srgbClr val="000000"/>
                </a:solidFill>
              </a:rPr>
              <a:t> she  tricky words he of</a:t>
            </a:r>
          </a:p>
          <a:p>
            <a:r>
              <a:rPr lang="en-US" sz="1200" b="1" dirty="0">
                <a:solidFill>
                  <a:srgbClr val="000000"/>
                </a:solidFill>
              </a:rPr>
              <a:t>Week 5 </a:t>
            </a:r>
            <a:r>
              <a:rPr lang="en-US" sz="1200" dirty="0">
                <a:solidFill>
                  <a:srgbClr val="000000"/>
                </a:solidFill>
              </a:rPr>
              <a:t>-words with s /s/ added at the end (hats sits)words ending s /z/ (his) and with s /z/ added at the end (bags) he me be</a:t>
            </a:r>
          </a:p>
          <a:p>
            <a:r>
              <a:rPr lang="en-US" sz="1200" u="sng" dirty="0">
                <a:solidFill>
                  <a:srgbClr val="000000"/>
                </a:solidFill>
              </a:rPr>
              <a:t>Word reading</a:t>
            </a:r>
          </a:p>
          <a:p>
            <a:r>
              <a:rPr lang="en-GB" sz="1200" dirty="0"/>
              <a:t>Read book and develop knowledge by;</a:t>
            </a:r>
          </a:p>
          <a:p>
            <a:r>
              <a:rPr lang="en-GB" sz="1200" dirty="0"/>
              <a:t>-Locating title</a:t>
            </a:r>
          </a:p>
          <a:p>
            <a:r>
              <a:rPr lang="en-GB" sz="1200" dirty="0"/>
              <a:t>-Understanding print is read from left to write</a:t>
            </a:r>
          </a:p>
          <a:p>
            <a:r>
              <a:rPr lang="en-GB" sz="1200" dirty="0"/>
              <a:t>-Left page is comes before the right page</a:t>
            </a:r>
          </a:p>
          <a:p>
            <a:r>
              <a:rPr lang="en-GB" sz="1200" dirty="0"/>
              <a:t>-Turn pages appropriately</a:t>
            </a:r>
          </a:p>
          <a:p>
            <a:r>
              <a:rPr lang="en-GB" sz="1200" dirty="0"/>
              <a:t>- Start to match spoken word to printed word (one to one correspondence)</a:t>
            </a:r>
          </a:p>
          <a:p>
            <a:r>
              <a:rPr lang="en-GB" sz="1200" dirty="0"/>
              <a:t>-Work out the storyline from the illustrations and repeat language patterns</a:t>
            </a:r>
          </a:p>
          <a:p>
            <a:endParaRPr lang="en-US" sz="1200" u="sng" dirty="0">
              <a:solidFill>
                <a:srgbClr val="00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57274" y="1033391"/>
            <a:ext cx="3585246" cy="236988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600" b="1" u="sng" dirty="0">
                <a:solidFill>
                  <a:schemeClr val="tx2"/>
                </a:solidFill>
              </a:rPr>
              <a:t>Personal, Social and Emotional </a:t>
            </a:r>
          </a:p>
          <a:p>
            <a:r>
              <a:rPr lang="en-US" sz="1200" b="1" dirty="0"/>
              <a:t>We will: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US" sz="1200" dirty="0"/>
              <a:t>To identify and name emotions spending time in our reflection corner to share our feelings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US" sz="1200" dirty="0"/>
              <a:t>Complete weekly star challenges learning resilience and preference.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US" sz="1200" dirty="0"/>
              <a:t>Access our snack table managing our own self-care needs.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GB" sz="1200" dirty="0"/>
              <a:t>Talk about importance of daily exercise and healthy eating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GB" sz="1200" dirty="0"/>
              <a:t>Continue to build constructive and respectful relationships.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112010" y="2769230"/>
            <a:ext cx="3913105" cy="389876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600" b="1" u="sng" dirty="0">
                <a:solidFill>
                  <a:schemeClr val="accent1">
                    <a:lumMod val="50000"/>
                  </a:schemeClr>
                </a:solidFill>
              </a:rPr>
              <a:t>Literacy</a:t>
            </a:r>
            <a:endParaRPr lang="en-US" sz="1600" u="sng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lnSpc>
                <a:spcPct val="119000"/>
              </a:lnSpc>
            </a:pPr>
            <a:r>
              <a:rPr lang="en-GB" sz="1200" dirty="0"/>
              <a:t>We will:</a:t>
            </a:r>
          </a:p>
          <a:p>
            <a:pPr marL="171450" indent="-171450">
              <a:lnSpc>
                <a:spcPct val="119000"/>
              </a:lnSpc>
              <a:buFont typeface="Wingdings" panose="05000000000000000000" pitchFamily="2" charset="2"/>
              <a:buChar char="v"/>
            </a:pPr>
            <a:r>
              <a:rPr lang="en-GB" sz="1200" kern="1400" dirty="0">
                <a:solidFill>
                  <a:srgbClr val="000000"/>
                </a:solidFill>
                <a:latin typeface="Calibri" panose="020F0502020204030204" pitchFamily="34" charset="0"/>
              </a:rPr>
              <a:t>Continue to write our own  name daily.</a:t>
            </a:r>
            <a:endParaRPr lang="en-GB" sz="1600" kern="14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171450" indent="-171450">
              <a:lnSpc>
                <a:spcPct val="119000"/>
              </a:lnSpc>
              <a:buFont typeface="Wingdings" panose="05000000000000000000" pitchFamily="2" charset="2"/>
              <a:buChar char="v"/>
            </a:pPr>
            <a:r>
              <a:rPr lang="en-GB" sz="1200" kern="1400" dirty="0">
                <a:solidFill>
                  <a:srgbClr val="000000"/>
                </a:solidFill>
                <a:latin typeface="Calibri" panose="020F0502020204030204" pitchFamily="34" charset="0"/>
              </a:rPr>
              <a:t>Label pictures of scarecrows using dominant sounds.</a:t>
            </a:r>
            <a:endParaRPr lang="en-GB" sz="1600" kern="14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171450" indent="-171450">
              <a:lnSpc>
                <a:spcPct val="119000"/>
              </a:lnSpc>
              <a:buFont typeface="Wingdings" panose="05000000000000000000" pitchFamily="2" charset="2"/>
              <a:buChar char="v"/>
            </a:pPr>
            <a:r>
              <a:rPr lang="en-GB" sz="1200" kern="1400" dirty="0">
                <a:solidFill>
                  <a:srgbClr val="000000"/>
                </a:solidFill>
                <a:latin typeface="Calibri" panose="020F0502020204030204" pitchFamily="34" charset="0"/>
              </a:rPr>
              <a:t>Write speech bubbles for the characters in the story using their phonic knowledge.</a:t>
            </a:r>
            <a:endParaRPr lang="en-GB" sz="1600" kern="14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171450" indent="-171450">
              <a:lnSpc>
                <a:spcPct val="119000"/>
              </a:lnSpc>
              <a:buFont typeface="Wingdings" panose="05000000000000000000" pitchFamily="2" charset="2"/>
              <a:buChar char="v"/>
            </a:pPr>
            <a:r>
              <a:rPr lang="en-GB" sz="1200" kern="1400" dirty="0">
                <a:solidFill>
                  <a:srgbClr val="000000"/>
                </a:solidFill>
                <a:latin typeface="Calibri" panose="020F0502020204030204" pitchFamily="34" charset="0"/>
              </a:rPr>
              <a:t>To write simple words using dominant sounds when writing a Christmas list.</a:t>
            </a:r>
            <a:endParaRPr lang="en-GB" sz="1600" kern="14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171450" indent="-171450">
              <a:lnSpc>
                <a:spcPct val="119000"/>
              </a:lnSpc>
              <a:buFont typeface="Wingdings" panose="05000000000000000000" pitchFamily="2" charset="2"/>
              <a:buChar char="v"/>
            </a:pPr>
            <a:r>
              <a:rPr lang="en-GB" sz="1200" kern="1400" dirty="0">
                <a:solidFill>
                  <a:srgbClr val="000000"/>
                </a:solidFill>
                <a:latin typeface="Calibri" panose="020F0502020204030204" pitchFamily="34" charset="0"/>
              </a:rPr>
              <a:t>To embed their phonic knowledge writing simple CVC  words.</a:t>
            </a:r>
            <a:endParaRPr lang="en-GB" sz="1600" kern="14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171450" indent="-171450">
              <a:lnSpc>
                <a:spcPct val="119000"/>
              </a:lnSpc>
              <a:buFont typeface="Wingdings" panose="05000000000000000000" pitchFamily="2" charset="2"/>
              <a:buChar char="v"/>
            </a:pPr>
            <a:r>
              <a:rPr lang="en-GB" sz="1200" kern="1400" dirty="0">
                <a:solidFill>
                  <a:srgbClr val="000000"/>
                </a:solidFill>
                <a:latin typeface="Calibri" panose="020F0502020204030204" pitchFamily="34" charset="0"/>
              </a:rPr>
              <a:t>Label maps of a farm (Linked to KUW)</a:t>
            </a:r>
            <a:endParaRPr lang="en-GB" sz="1600" kern="14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171450" indent="-171450">
              <a:lnSpc>
                <a:spcPct val="119000"/>
              </a:lnSpc>
              <a:buFont typeface="Wingdings" panose="05000000000000000000" pitchFamily="2" charset="2"/>
              <a:buChar char="v"/>
            </a:pPr>
            <a:r>
              <a:rPr lang="en-GB" sz="1200" kern="1400" dirty="0">
                <a:solidFill>
                  <a:srgbClr val="000000"/>
                </a:solidFill>
                <a:latin typeface="Calibri" panose="020F0502020204030204" pitchFamily="34" charset="0"/>
              </a:rPr>
              <a:t>To begin to write a simple sentence about the story of Rama and </a:t>
            </a:r>
            <a:r>
              <a:rPr lang="en-GB" sz="1200" kern="1400" dirty="0" err="1">
                <a:solidFill>
                  <a:srgbClr val="000000"/>
                </a:solidFill>
                <a:latin typeface="Calibri" panose="020F0502020204030204" pitchFamily="34" charset="0"/>
              </a:rPr>
              <a:t>Sita</a:t>
            </a:r>
            <a:r>
              <a:rPr lang="en-GB" sz="1200" kern="1400" dirty="0">
                <a:solidFill>
                  <a:srgbClr val="000000"/>
                </a:solidFill>
                <a:latin typeface="Calibri" panose="020F0502020204030204" pitchFamily="34" charset="0"/>
              </a:rPr>
              <a:t>.</a:t>
            </a:r>
            <a:endParaRPr lang="en-GB" sz="1600" kern="14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GB" sz="1200" dirty="0"/>
              <a:t>Re-read books to build up their confidence in word reading, their fluency and their understanding and enjoyment.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GB" sz="1200" dirty="0"/>
              <a:t>Retell stories developing an understanding of beginning, middle and end.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330099" y="4223722"/>
            <a:ext cx="3788439" cy="256993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600" b="1" u="sng" dirty="0">
                <a:solidFill>
                  <a:schemeClr val="accent1">
                    <a:lumMod val="50000"/>
                  </a:schemeClr>
                </a:solidFill>
              </a:rPr>
              <a:t>Communication and Language </a:t>
            </a:r>
          </a:p>
          <a:p>
            <a:r>
              <a:rPr lang="en-US" sz="1200" b="1" dirty="0"/>
              <a:t>We will :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US" sz="1200" dirty="0"/>
              <a:t>Exploring our key texts and begin to talk about stories to build up familiarity and understanding.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US" sz="1200" dirty="0"/>
              <a:t>Understand ‘why’ questions.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US" sz="1200" dirty="0"/>
              <a:t>Learn new vocabulary based around our theme ‘celebrations’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US" sz="1200" dirty="0"/>
              <a:t>Discuss characters, events and settings.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US" sz="1200" dirty="0"/>
              <a:t>Begin to retell our key texts and favourite 5 stories.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US" sz="1200" dirty="0"/>
              <a:t>Begin to describe events in some detail such as Diwali and The Nativity story.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US" sz="1200" dirty="0"/>
              <a:t>Learn new songs for our Nativity performance.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endParaRPr lang="en-US" sz="1200" b="1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" dirty="0"/>
              <a:t>T#</a:t>
            </a:r>
            <a:endParaRPr lang="en-US" sz="1200" b="1" dirty="0"/>
          </a:p>
        </p:txBody>
      </p:sp>
      <p:sp>
        <p:nvSpPr>
          <p:cNvPr id="19" name="TextBox 18"/>
          <p:cNvSpPr txBox="1"/>
          <p:nvPr/>
        </p:nvSpPr>
        <p:spPr>
          <a:xfrm>
            <a:off x="1437695" y="229921"/>
            <a:ext cx="2241123" cy="5232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600" b="1" u="sng">
                <a:solidFill>
                  <a:schemeClr val="tx2"/>
                </a:solidFill>
              </a:rPr>
              <a:t>Religious Education</a:t>
            </a:r>
            <a:endParaRPr lang="en-GB" sz="1200" b="1" dirty="0"/>
          </a:p>
          <a:p>
            <a:pPr algn="ctr"/>
            <a:r>
              <a:rPr lang="en-GB" sz="1200" dirty="0"/>
              <a:t>Prophecy and Promise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3504" y="141734"/>
            <a:ext cx="808957" cy="816053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90798" y="753141"/>
            <a:ext cx="970669" cy="840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87800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07788" y="1377197"/>
            <a:ext cx="3829316" cy="292387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600" b="1" u="sng" dirty="0">
                <a:solidFill>
                  <a:schemeClr val="tx2"/>
                </a:solidFill>
              </a:rPr>
              <a:t>Physical Development</a:t>
            </a:r>
          </a:p>
          <a:p>
            <a:r>
              <a:rPr lang="en-GB" sz="1200" b="1" dirty="0"/>
              <a:t>We will begin to </a:t>
            </a:r>
          </a:p>
          <a:p>
            <a:r>
              <a:rPr lang="en-GB" sz="1200" dirty="0"/>
              <a:t>* Physical: rolling a ball, tracking a ball, throwing at a target, bouncing a ball, dribbling a ball with feet, kicking a ball</a:t>
            </a:r>
          </a:p>
          <a:p>
            <a:r>
              <a:rPr lang="en-GB" sz="1200" dirty="0"/>
              <a:t>* Social: co-operation, sharing and taking turns</a:t>
            </a:r>
          </a:p>
          <a:p>
            <a:r>
              <a:rPr lang="en-GB" sz="1200" dirty="0"/>
              <a:t>* Emotional: determination</a:t>
            </a:r>
          </a:p>
          <a:p>
            <a:r>
              <a:rPr lang="en-GB" sz="1200" dirty="0"/>
              <a:t>* Thinking: using tactics, decision making</a:t>
            </a:r>
            <a:endParaRPr lang="en-GB" u="sng" dirty="0"/>
          </a:p>
          <a:p>
            <a:r>
              <a:rPr lang="en-GB" sz="1200" u="sng" dirty="0"/>
              <a:t>Fine Motor Skills</a:t>
            </a:r>
            <a:endParaRPr lang="en-GB" sz="1200" dirty="0"/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GB" sz="1200" dirty="0"/>
              <a:t>Use a comfortable grip with good control when holding pens and pencils 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GB" sz="1200" dirty="0"/>
              <a:t>Consolidate tripod grip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GB" sz="1200" dirty="0"/>
              <a:t>Continue to develop small motor skills so that they</a:t>
            </a:r>
          </a:p>
          <a:p>
            <a:r>
              <a:rPr lang="en-GB" sz="1200" dirty="0"/>
              <a:t>can use a range of tools competently, safely and  confidently.</a:t>
            </a:r>
            <a:endParaRPr lang="en-GB" sz="1200" b="1" u="sng" dirty="0">
              <a:solidFill>
                <a:schemeClr val="tx2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278192" y="300991"/>
            <a:ext cx="3688942" cy="273921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600" b="1" u="sng" dirty="0">
                <a:solidFill>
                  <a:schemeClr val="tx2"/>
                </a:solidFill>
              </a:rPr>
              <a:t>SRE</a:t>
            </a:r>
          </a:p>
          <a:p>
            <a:endParaRPr lang="en-GB" sz="1200" dirty="0"/>
          </a:p>
          <a:p>
            <a:r>
              <a:rPr lang="en-GB" sz="1200" u="sng" dirty="0"/>
              <a:t>Topic 1- Handmade with Love</a:t>
            </a:r>
            <a:endParaRPr lang="en-GB" sz="1200" dirty="0"/>
          </a:p>
          <a:p>
            <a:r>
              <a:rPr lang="en-GB" sz="1200" dirty="0"/>
              <a:t>*We are created individually by God as part of His creation plan</a:t>
            </a:r>
          </a:p>
          <a:p>
            <a:r>
              <a:rPr lang="en-GB" sz="1200" dirty="0"/>
              <a:t>* We are all God’s children and are special</a:t>
            </a:r>
          </a:p>
          <a:p>
            <a:r>
              <a:rPr lang="en-GB" sz="1200" dirty="0"/>
              <a:t>*Our bodies were created by God and are good</a:t>
            </a:r>
          </a:p>
          <a:p>
            <a:r>
              <a:rPr lang="en-GB" sz="1200" dirty="0"/>
              <a:t>*We can give thanks to God!</a:t>
            </a:r>
          </a:p>
          <a:p>
            <a:endParaRPr lang="en-GB" sz="1200" dirty="0"/>
          </a:p>
          <a:p>
            <a:r>
              <a:rPr lang="en-GB" sz="1200" u="sng" dirty="0"/>
              <a:t>Topic 2- Safe Inside and Out</a:t>
            </a:r>
            <a:endParaRPr lang="en-GB" sz="1200" dirty="0"/>
          </a:p>
          <a:p>
            <a:r>
              <a:rPr lang="en-GB" sz="1200" dirty="0"/>
              <a:t>*About safe and unsafe situations indoors and outdoors, including online.</a:t>
            </a:r>
          </a:p>
          <a:p>
            <a:r>
              <a:rPr lang="en-GB" sz="1200" dirty="0"/>
              <a:t>* That they can ask for help from their special people</a:t>
            </a:r>
          </a:p>
          <a:p>
            <a:endParaRPr lang="en-GB" sz="1200" dirty="0"/>
          </a:p>
        </p:txBody>
      </p:sp>
      <p:sp>
        <p:nvSpPr>
          <p:cNvPr id="6" name="TextBox 5"/>
          <p:cNvSpPr txBox="1"/>
          <p:nvPr/>
        </p:nvSpPr>
        <p:spPr>
          <a:xfrm>
            <a:off x="1137422" y="370817"/>
            <a:ext cx="3226360" cy="707886"/>
          </a:xfrm>
          <a:prstGeom prst="rect">
            <a:avLst/>
          </a:prstGeom>
          <a:ln w="28575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accent1">
                    <a:lumMod val="50000"/>
                  </a:schemeClr>
                </a:solidFill>
              </a:rPr>
              <a:t>Reception – Autumn Term 2</a:t>
            </a:r>
          </a:p>
          <a:p>
            <a:pPr algn="ctr"/>
            <a:r>
              <a:rPr lang="en-US" sz="2000" b="1" dirty="0">
                <a:solidFill>
                  <a:schemeClr val="accent1">
                    <a:lumMod val="50000"/>
                  </a:schemeClr>
                </a:solidFill>
              </a:rPr>
              <a:t>Curriculum Information</a:t>
            </a:r>
            <a:endParaRPr lang="en-GB" sz="20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4489822" y="4272633"/>
            <a:ext cx="7477312" cy="255454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600" b="1" u="sng" dirty="0">
                <a:solidFill>
                  <a:schemeClr val="tx2"/>
                </a:solidFill>
              </a:rPr>
              <a:t>Expressive Arts and Design</a:t>
            </a:r>
          </a:p>
          <a:p>
            <a:r>
              <a:rPr lang="en-GB" sz="1200" b="1" dirty="0"/>
              <a:t>We will: </a:t>
            </a:r>
            <a:endParaRPr lang="en-GB" dirty="0"/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GB" sz="1200" dirty="0"/>
              <a:t>Make Christmas decorations using clay, sculpting patterns.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GB" sz="1200" dirty="0"/>
              <a:t> Making hats for the Scarecrows’ Wedding learning ways to join materials together.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GB" sz="1200" dirty="0"/>
              <a:t>Make calendars and decorate using a range of  media and encourage children to think about pattern. (link to maths)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GB" sz="1200" dirty="0"/>
              <a:t>Make Diwali lanterns developing our cutting skills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GB" sz="1200" dirty="0"/>
              <a:t>Experiment with chalk to make bonfire pictures.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GB" sz="1200" dirty="0"/>
              <a:t>Listen and move to </a:t>
            </a:r>
            <a:r>
              <a:rPr lang="en-GB" sz="1200" dirty="0" err="1"/>
              <a:t>diwali</a:t>
            </a:r>
            <a:r>
              <a:rPr lang="en-GB" sz="1200" dirty="0"/>
              <a:t> music-How does the music  make you  feel?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GB" sz="1200" dirty="0"/>
              <a:t>Act out the Christmas story using ‘Now Press Play‘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GB" sz="1200" dirty="0"/>
              <a:t>Learn a range of songs such as Dingle dangle scarecrow and Christmas songs, </a:t>
            </a:r>
            <a:r>
              <a:rPr lang="en-GB" sz="1200" u="sng" dirty="0"/>
              <a:t>-</a:t>
            </a:r>
            <a:r>
              <a:rPr lang="en-GB" sz="1200" dirty="0"/>
              <a:t>Develop storylines in our pretend play when acting out The Scarecrows wedding and Rama and </a:t>
            </a:r>
            <a:r>
              <a:rPr lang="en-GB" sz="1200" dirty="0" err="1"/>
              <a:t>Sita</a:t>
            </a:r>
            <a:endParaRPr lang="en-GB" dirty="0"/>
          </a:p>
          <a:p>
            <a:endParaRPr lang="en-GB" sz="1200" b="1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070" y="133524"/>
            <a:ext cx="878230" cy="885934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4511904" y="133524"/>
            <a:ext cx="3518739" cy="384720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600" b="1" u="sng" dirty="0">
                <a:solidFill>
                  <a:schemeClr val="tx2"/>
                </a:solidFill>
              </a:rPr>
              <a:t>Understanding the World</a:t>
            </a:r>
          </a:p>
          <a:p>
            <a:r>
              <a:rPr lang="en-US" sz="1200" b="1" dirty="0">
                <a:solidFill>
                  <a:schemeClr val="tx1"/>
                </a:solidFill>
              </a:rPr>
              <a:t>We will: </a:t>
            </a:r>
          </a:p>
          <a:p>
            <a:r>
              <a:rPr lang="en-US" sz="1200" dirty="0">
                <a:solidFill>
                  <a:schemeClr val="tx1"/>
                </a:solidFill>
              </a:rPr>
              <a:t>*</a:t>
            </a:r>
            <a:r>
              <a:rPr lang="en-GB" sz="1200" dirty="0">
                <a:solidFill>
                  <a:schemeClr val="tx1"/>
                </a:solidFill>
              </a:rPr>
              <a:t>Look at toys and how they have changed from the past.</a:t>
            </a:r>
          </a:p>
          <a:p>
            <a:r>
              <a:rPr lang="en-GB" sz="1200" dirty="0">
                <a:solidFill>
                  <a:schemeClr val="tx1"/>
                </a:solidFill>
              </a:rPr>
              <a:t>*Look at special places in our community such as Mount Carmel church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GB" sz="1200" dirty="0"/>
              <a:t>Begin to recognise that people have different beliefs and celebrate special times in different ways-weddings, Diwali, Christmas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GB" sz="1200" dirty="0"/>
              <a:t>Compare weddings in a catholic church to a Hindu wedding. Look at brides dresses etc.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GB" sz="1200" dirty="0"/>
              <a:t>Develop a knowledge and awareness of other festivals... Diwali, Christmas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GB" sz="1200" dirty="0"/>
              <a:t>Draw information from a simple map– What would you find on a farm? Make a map of a farm and label.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GB" sz="1200" dirty="0"/>
              <a:t>Continue to understand the effect of the changing seasons on the natural world.</a:t>
            </a:r>
          </a:p>
          <a:p>
            <a:endParaRPr lang="en-US" sz="1200" dirty="0">
              <a:solidFill>
                <a:schemeClr val="tx1"/>
              </a:solidFill>
            </a:endParaRPr>
          </a:p>
          <a:p>
            <a:endParaRPr lang="en-US" sz="1200" b="1" u="sng" dirty="0">
              <a:solidFill>
                <a:schemeClr val="tx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07788" y="5549905"/>
            <a:ext cx="3829316" cy="118494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600" b="1" u="sng" dirty="0">
                <a:solidFill>
                  <a:schemeClr val="accent1">
                    <a:lumMod val="50000"/>
                  </a:schemeClr>
                </a:solidFill>
              </a:rPr>
              <a:t>Experiences</a:t>
            </a:r>
            <a:r>
              <a:rPr lang="en-US" sz="1200" dirty="0">
                <a:solidFill>
                  <a:schemeClr val="tx1"/>
                </a:solidFill>
              </a:rPr>
              <a:t> </a:t>
            </a:r>
          </a:p>
          <a:p>
            <a:r>
              <a:rPr lang="en-GB" sz="1100" dirty="0"/>
              <a:t>Breakfast with Santa</a:t>
            </a:r>
          </a:p>
          <a:p>
            <a:r>
              <a:rPr lang="en-GB" sz="1100" dirty="0"/>
              <a:t>Christmas Party Day</a:t>
            </a:r>
          </a:p>
          <a:p>
            <a:r>
              <a:rPr lang="en-GB" sz="1100" dirty="0"/>
              <a:t>Nativity</a:t>
            </a:r>
          </a:p>
          <a:p>
            <a:r>
              <a:rPr lang="en-GB" sz="1100" dirty="0"/>
              <a:t>Autumn walk</a:t>
            </a:r>
          </a:p>
          <a:p>
            <a:r>
              <a:rPr lang="en-GB" sz="1100" dirty="0"/>
              <a:t>Advent</a:t>
            </a:r>
          </a:p>
        </p:txBody>
      </p:sp>
    </p:spTree>
    <p:extLst>
      <p:ext uri="{BB962C8B-B14F-4D97-AF65-F5344CB8AC3E}">
        <p14:creationId xmlns:p14="http://schemas.microsoft.com/office/powerpoint/2010/main" val="18048007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85ecd743-22df-4a6f-92d7-8131207d9a1e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5A303ECD121F14D8F2A2AB886360BD3" ma:contentTypeVersion="12" ma:contentTypeDescription="Create a new document." ma:contentTypeScope="" ma:versionID="b1f31db8b828c20932a11933ef03d9e8">
  <xsd:schema xmlns:xsd="http://www.w3.org/2001/XMLSchema" xmlns:xs="http://www.w3.org/2001/XMLSchema" xmlns:p="http://schemas.microsoft.com/office/2006/metadata/properties" xmlns:ns3="85ecd743-22df-4a6f-92d7-8131207d9a1e" targetNamespace="http://schemas.microsoft.com/office/2006/metadata/properties" ma:root="true" ma:fieldsID="9b8db290ead7d3686b5561598a3b216d" ns3:_="">
    <xsd:import namespace="85ecd743-22df-4a6f-92d7-8131207d9a1e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SystemTags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OCR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ecd743-22df-4a6f-92d7-8131207d9a1e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3" nillable="true" ma:displayName="_activity" ma:hidden="true" ma:internalName="_activity">
      <xsd:simpleType>
        <xsd:restriction base="dms:Note"/>
      </xsd:simpleType>
    </xsd:element>
    <xsd:element name="MediaServiceSystemTags" ma:index="14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dexed="true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C630D9A-48FD-41B9-B167-BC8497F54959}">
  <ds:schemaRefs>
    <ds:schemaRef ds:uri="http://schemas.microsoft.com/office/2006/documentManagement/types"/>
    <ds:schemaRef ds:uri="http://purl.org/dc/elements/1.1/"/>
    <ds:schemaRef ds:uri="85ecd743-22df-4a6f-92d7-8131207d9a1e"/>
    <ds:schemaRef ds:uri="http://schemas.openxmlformats.org/package/2006/metadata/core-properties"/>
    <ds:schemaRef ds:uri="http://schemas.microsoft.com/office/2006/metadata/properties"/>
    <ds:schemaRef ds:uri="http://purl.org/dc/terms/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8E44D586-BA57-4D7E-8722-FBB1B6D8A91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450019B-F025-42B4-B6EA-12AB1D42C09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5ecd743-22df-4a6f-92d7-8131207d9a1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171385</TotalTime>
  <Words>994</Words>
  <Application>Microsoft Office PowerPoint</Application>
  <PresentationFormat>Widescreen</PresentationFormat>
  <Paragraphs>115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Wingdings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 Seaborn</dc:creator>
  <cp:lastModifiedBy>Mrs R Lowe (MBMC)</cp:lastModifiedBy>
  <cp:revision>240</cp:revision>
  <cp:lastPrinted>2022-05-18T08:55:18Z</cp:lastPrinted>
  <dcterms:created xsi:type="dcterms:W3CDTF">2022-04-27T12:35:30Z</dcterms:created>
  <dcterms:modified xsi:type="dcterms:W3CDTF">2026-07-21T08:02:37Z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0x01010075A303ECD121F14D8F2A2AB886360BD3</vt:lpwstr>
  </property>
</Properties>
</file>