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61" r:id="rId5"/>
    <p:sldId id="264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79" autoAdjust="0"/>
    <p:restoredTop sz="94364" autoAdjust="0"/>
  </p:normalViewPr>
  <p:slideViewPr>
    <p:cSldViewPr snapToGrid="0">
      <p:cViewPr varScale="1">
        <p:scale>
          <a:sx n="42" d="100"/>
          <a:sy n="42" d="100"/>
        </p:scale>
        <p:origin x="36" y="8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kah Lowe" userId="88ca790c-8b61-46a9-9b09-b89da8664634" providerId="ADAL" clId="{83B0B90E-B225-42BA-82D0-F8638BCC2EC4}"/>
    <pc:docChg chg="modSld">
      <pc:chgData name="Rebekah Lowe" userId="88ca790c-8b61-46a9-9b09-b89da8664634" providerId="ADAL" clId="{83B0B90E-B225-42BA-82D0-F8638BCC2EC4}" dt="2025-07-16T15:02:27.062" v="50" actId="20577"/>
      <pc:docMkLst>
        <pc:docMk/>
      </pc:docMkLst>
      <pc:sldChg chg="modSp">
        <pc:chgData name="Rebekah Lowe" userId="88ca790c-8b61-46a9-9b09-b89da8664634" providerId="ADAL" clId="{83B0B90E-B225-42BA-82D0-F8638BCC2EC4}" dt="2025-07-16T15:02:27.062" v="50" actId="20577"/>
        <pc:sldMkLst>
          <pc:docMk/>
          <pc:sldMk cId="1988612387" sldId="264"/>
        </pc:sldMkLst>
        <pc:spChg chg="mod">
          <ac:chgData name="Rebekah Lowe" userId="88ca790c-8b61-46a9-9b09-b89da8664634" providerId="ADAL" clId="{83B0B90E-B225-42BA-82D0-F8638BCC2EC4}" dt="2025-07-16T15:02:27.062" v="50" actId="20577"/>
          <ac:spMkLst>
            <pc:docMk/>
            <pc:sldMk cId="1988612387" sldId="264"/>
            <ac:spMk id="12" creationId="{00000000-0000-0000-0000-000000000000}"/>
          </ac:spMkLst>
        </pc:spChg>
      </pc:sldChg>
    </pc:docChg>
  </pc:docChgLst>
  <pc:docChgLst>
    <pc:chgData name="Mrs R Lowe (MBMC)" userId="8a87ec38-6990-465f-97dc-1a8c367e510e" providerId="ADAL" clId="{7FAB3CC8-CB70-429F-99DB-394133D91DC5}"/>
    <pc:docChg chg="modSld">
      <pc:chgData name="Mrs R Lowe (MBMC)" userId="8a87ec38-6990-465f-97dc-1a8c367e510e" providerId="ADAL" clId="{7FAB3CC8-CB70-429F-99DB-394133D91DC5}" dt="2026-07-21T08:04:43.515" v="355" actId="207"/>
      <pc:docMkLst>
        <pc:docMk/>
      </pc:docMkLst>
      <pc:sldChg chg="modSp">
        <pc:chgData name="Mrs R Lowe (MBMC)" userId="8a87ec38-6990-465f-97dc-1a8c367e510e" providerId="ADAL" clId="{7FAB3CC8-CB70-429F-99DB-394133D91DC5}" dt="2026-07-21T08:04:43.515" v="355" actId="207"/>
        <pc:sldMkLst>
          <pc:docMk/>
          <pc:sldMk cId="2394697965" sldId="261"/>
        </pc:sldMkLst>
        <pc:spChg chg="mod">
          <ac:chgData name="Mrs R Lowe (MBMC)" userId="8a87ec38-6990-465f-97dc-1a8c367e510e" providerId="ADAL" clId="{7FAB3CC8-CB70-429F-99DB-394133D91DC5}" dt="2026-07-21T08:04:43.515" v="355" actId="207"/>
          <ac:spMkLst>
            <pc:docMk/>
            <pc:sldMk cId="2394697965" sldId="261"/>
            <ac:spMk id="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80A322-75A0-4F08-A11A-88804547618F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38F4AB-FAED-4C3B-BB5C-AF89D6311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08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17" indent="0" algn="ctr">
              <a:buNone/>
              <a:defRPr sz="2000"/>
            </a:lvl2pPr>
            <a:lvl3pPr marL="914435" indent="0" algn="ctr">
              <a:buNone/>
              <a:defRPr sz="1800"/>
            </a:lvl3pPr>
            <a:lvl4pPr marL="1371653" indent="0" algn="ctr">
              <a:buNone/>
              <a:defRPr sz="1600"/>
            </a:lvl4pPr>
            <a:lvl5pPr marL="1828871" indent="0" algn="ctr">
              <a:buNone/>
              <a:defRPr sz="1600"/>
            </a:lvl5pPr>
            <a:lvl6pPr marL="2286088" indent="0" algn="ctr">
              <a:buNone/>
              <a:defRPr sz="1600"/>
            </a:lvl6pPr>
            <a:lvl7pPr marL="2743306" indent="0" algn="ctr">
              <a:buNone/>
              <a:defRPr sz="1600"/>
            </a:lvl7pPr>
            <a:lvl8pPr marL="3200524" indent="0" algn="ctr">
              <a:buNone/>
              <a:defRPr sz="1600"/>
            </a:lvl8pPr>
            <a:lvl9pPr marL="3657741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861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13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1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5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7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30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5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7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160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076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7" indent="0">
              <a:buNone/>
              <a:defRPr sz="2000" b="1"/>
            </a:lvl2pPr>
            <a:lvl3pPr marL="914435" indent="0">
              <a:buNone/>
              <a:defRPr sz="1800" b="1"/>
            </a:lvl3pPr>
            <a:lvl4pPr marL="1371653" indent="0">
              <a:buNone/>
              <a:defRPr sz="1600" b="1"/>
            </a:lvl4pPr>
            <a:lvl5pPr marL="1828871" indent="0">
              <a:buNone/>
              <a:defRPr sz="1600" b="1"/>
            </a:lvl5pPr>
            <a:lvl6pPr marL="2286088" indent="0">
              <a:buNone/>
              <a:defRPr sz="1600" b="1"/>
            </a:lvl6pPr>
            <a:lvl7pPr marL="2743306" indent="0">
              <a:buNone/>
              <a:defRPr sz="1600" b="1"/>
            </a:lvl7pPr>
            <a:lvl8pPr marL="3200524" indent="0">
              <a:buNone/>
              <a:defRPr sz="1600" b="1"/>
            </a:lvl8pPr>
            <a:lvl9pPr marL="3657741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7" indent="0">
              <a:buNone/>
              <a:defRPr sz="2000" b="1"/>
            </a:lvl2pPr>
            <a:lvl3pPr marL="914435" indent="0">
              <a:buNone/>
              <a:defRPr sz="1800" b="1"/>
            </a:lvl3pPr>
            <a:lvl4pPr marL="1371653" indent="0">
              <a:buNone/>
              <a:defRPr sz="1600" b="1"/>
            </a:lvl4pPr>
            <a:lvl5pPr marL="1828871" indent="0">
              <a:buNone/>
              <a:defRPr sz="1600" b="1"/>
            </a:lvl5pPr>
            <a:lvl6pPr marL="2286088" indent="0">
              <a:buNone/>
              <a:defRPr sz="1600" b="1"/>
            </a:lvl6pPr>
            <a:lvl7pPr marL="2743306" indent="0">
              <a:buNone/>
              <a:defRPr sz="1600" b="1"/>
            </a:lvl7pPr>
            <a:lvl8pPr marL="3200524" indent="0">
              <a:buNone/>
              <a:defRPr sz="1600" b="1"/>
            </a:lvl8pPr>
            <a:lvl9pPr marL="3657741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237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938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782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7" indent="0">
              <a:buNone/>
              <a:defRPr sz="1400"/>
            </a:lvl2pPr>
            <a:lvl3pPr marL="914435" indent="0">
              <a:buNone/>
              <a:defRPr sz="1200"/>
            </a:lvl3pPr>
            <a:lvl4pPr marL="1371653" indent="0">
              <a:buNone/>
              <a:defRPr sz="1000"/>
            </a:lvl4pPr>
            <a:lvl5pPr marL="1828871" indent="0">
              <a:buNone/>
              <a:defRPr sz="1000"/>
            </a:lvl5pPr>
            <a:lvl6pPr marL="2286088" indent="0">
              <a:buNone/>
              <a:defRPr sz="1000"/>
            </a:lvl6pPr>
            <a:lvl7pPr marL="2743306" indent="0">
              <a:buNone/>
              <a:defRPr sz="1000"/>
            </a:lvl7pPr>
            <a:lvl8pPr marL="3200524" indent="0">
              <a:buNone/>
              <a:defRPr sz="1000"/>
            </a:lvl8pPr>
            <a:lvl9pPr marL="3657741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16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17" indent="0">
              <a:buNone/>
              <a:defRPr sz="2800"/>
            </a:lvl2pPr>
            <a:lvl3pPr marL="914435" indent="0">
              <a:buNone/>
              <a:defRPr sz="2400"/>
            </a:lvl3pPr>
            <a:lvl4pPr marL="1371653" indent="0">
              <a:buNone/>
              <a:defRPr sz="2000"/>
            </a:lvl4pPr>
            <a:lvl5pPr marL="1828871" indent="0">
              <a:buNone/>
              <a:defRPr sz="2000"/>
            </a:lvl5pPr>
            <a:lvl6pPr marL="2286088" indent="0">
              <a:buNone/>
              <a:defRPr sz="2000"/>
            </a:lvl6pPr>
            <a:lvl7pPr marL="2743306" indent="0">
              <a:buNone/>
              <a:defRPr sz="2000"/>
            </a:lvl7pPr>
            <a:lvl8pPr marL="3200524" indent="0">
              <a:buNone/>
              <a:defRPr sz="2000"/>
            </a:lvl8pPr>
            <a:lvl9pPr marL="3657741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7" indent="0">
              <a:buNone/>
              <a:defRPr sz="1400"/>
            </a:lvl2pPr>
            <a:lvl3pPr marL="914435" indent="0">
              <a:buNone/>
              <a:defRPr sz="1200"/>
            </a:lvl3pPr>
            <a:lvl4pPr marL="1371653" indent="0">
              <a:buNone/>
              <a:defRPr sz="1000"/>
            </a:lvl4pPr>
            <a:lvl5pPr marL="1828871" indent="0">
              <a:buNone/>
              <a:defRPr sz="1000"/>
            </a:lvl5pPr>
            <a:lvl6pPr marL="2286088" indent="0">
              <a:buNone/>
              <a:defRPr sz="1000"/>
            </a:lvl6pPr>
            <a:lvl7pPr marL="2743306" indent="0">
              <a:buNone/>
              <a:defRPr sz="1000"/>
            </a:lvl7pPr>
            <a:lvl8pPr marL="3200524" indent="0">
              <a:buNone/>
              <a:defRPr sz="1000"/>
            </a:lvl8pPr>
            <a:lvl9pPr marL="3657741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881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047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01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754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3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9" indent="-228609" algn="l" defTabSz="91443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27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44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61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80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97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915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132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350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7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35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3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1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88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6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4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1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70730" y="126791"/>
            <a:ext cx="4306620" cy="18928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u="sng" dirty="0">
                <a:solidFill>
                  <a:schemeClr val="tx2"/>
                </a:solidFill>
              </a:rPr>
              <a:t>Theme: Traditional Tales</a:t>
            </a:r>
          </a:p>
          <a:p>
            <a:pPr algn="ctr"/>
            <a:r>
              <a:rPr lang="en-US" sz="1400" b="1" u="sng" dirty="0">
                <a:solidFill>
                  <a:schemeClr val="tx2"/>
                </a:solidFill>
              </a:rPr>
              <a:t>Key Texts</a:t>
            </a:r>
            <a:r>
              <a:rPr lang="en-US" sz="1400" b="1" dirty="0">
                <a:solidFill>
                  <a:schemeClr val="tx2"/>
                </a:solidFill>
              </a:rPr>
              <a:t>              </a:t>
            </a:r>
            <a:r>
              <a:rPr lang="en-US" sz="1400" b="1" u="sng" dirty="0">
                <a:solidFill>
                  <a:schemeClr val="tx2"/>
                </a:solidFill>
              </a:rPr>
              <a:t> Supplementary Texts</a:t>
            </a:r>
          </a:p>
          <a:p>
            <a:r>
              <a:rPr lang="en-GB" sz="1400" dirty="0"/>
              <a:t>                                                    -</a:t>
            </a:r>
            <a:r>
              <a:rPr lang="en-GB" sz="1400" dirty="0">
                <a:solidFill>
                  <a:schemeClr val="tx1"/>
                </a:solidFill>
              </a:rPr>
              <a:t>Rapunzel</a:t>
            </a:r>
          </a:p>
          <a:p>
            <a:r>
              <a:rPr lang="en-GB" sz="1400" dirty="0">
                <a:solidFill>
                  <a:schemeClr val="tx1"/>
                </a:solidFill>
              </a:rPr>
              <a:t>                                                    - Jack and the Beanstalk</a:t>
            </a:r>
          </a:p>
          <a:p>
            <a:r>
              <a:rPr lang="en-GB" sz="1400" dirty="0">
                <a:solidFill>
                  <a:schemeClr val="tx1"/>
                </a:solidFill>
              </a:rPr>
              <a:t>                                                    - The Three Billy Goats Gruff</a:t>
            </a:r>
          </a:p>
          <a:p>
            <a:r>
              <a:rPr lang="en-GB" sz="1400" dirty="0">
                <a:solidFill>
                  <a:schemeClr val="tx1"/>
                </a:solidFill>
              </a:rPr>
              <a:t>                                                    - Cinderella</a:t>
            </a:r>
          </a:p>
          <a:p>
            <a:r>
              <a:rPr lang="en-GB" sz="1400" dirty="0">
                <a:solidFill>
                  <a:schemeClr val="tx1"/>
                </a:solidFill>
              </a:rPr>
              <a:t>                                                    - The Magic Paintbrush</a:t>
            </a:r>
            <a:endParaRPr lang="en-US" sz="100" b="1" u="sng" dirty="0">
              <a:solidFill>
                <a:schemeClr val="tx1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214" y="2966446"/>
            <a:ext cx="4908412" cy="38164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solidFill>
                  <a:schemeClr val="tx2"/>
                </a:solidFill>
              </a:rPr>
              <a:t>Personal, Social and Emotional </a:t>
            </a:r>
            <a:endParaRPr lang="en-US" sz="1100" b="1" dirty="0"/>
          </a:p>
          <a:p>
            <a:r>
              <a:rPr lang="en-GB" sz="1100" b="1" u="sng" dirty="0"/>
              <a:t>Self-Regulation</a:t>
            </a:r>
            <a:endParaRPr lang="en-GB" sz="1100" dirty="0"/>
          </a:p>
          <a:p>
            <a:r>
              <a:rPr lang="en-GB" sz="1100" dirty="0"/>
              <a:t>· Express feelings and consider the feelings of others.</a:t>
            </a:r>
          </a:p>
          <a:p>
            <a:r>
              <a:rPr lang="en-GB" sz="1100" dirty="0"/>
              <a:t>· Set own goals and show resilience and perseverance in the face of challenge; making houses using construction materials. (link to EAD)</a:t>
            </a:r>
          </a:p>
          <a:p>
            <a:r>
              <a:rPr lang="en-GB" sz="1100" dirty="0"/>
              <a:t>· Identify and moderate own feelings socially and emotionally; circle time, role play, construction, small world.</a:t>
            </a:r>
          </a:p>
          <a:p>
            <a:r>
              <a:rPr lang="en-GB" sz="1100" dirty="0"/>
              <a:t>· Think about the perspectives of others; Circle time discussions sharing interests, feelings and opinions.</a:t>
            </a:r>
          </a:p>
          <a:p>
            <a:r>
              <a:rPr lang="en-GB" sz="1100" dirty="0"/>
              <a:t>· Working together and sharing resources, ideas to achieve a goal. </a:t>
            </a:r>
          </a:p>
          <a:p>
            <a:r>
              <a:rPr lang="en-GB" sz="1100" b="1" u="sng" dirty="0"/>
              <a:t>Managing Self</a:t>
            </a:r>
            <a:endParaRPr lang="en-GB" sz="1100" dirty="0"/>
          </a:p>
          <a:p>
            <a:r>
              <a:rPr lang="en-GB" sz="1100" dirty="0"/>
              <a:t>· Manage own self-care needs </a:t>
            </a:r>
          </a:p>
          <a:p>
            <a:r>
              <a:rPr lang="en-GB" sz="1100" dirty="0"/>
              <a:t>· Know and talk about the different factors that support their overall health and wellbeing: </a:t>
            </a:r>
          </a:p>
          <a:p>
            <a:r>
              <a:rPr lang="en-GB" sz="1100" dirty="0"/>
              <a:t>   -sensible amounts of ‘screen time’ ( Internet safety day linked to computing)</a:t>
            </a:r>
          </a:p>
          <a:p>
            <a:r>
              <a:rPr lang="en-GB" sz="1100" dirty="0"/>
              <a:t>   -having a good sleep routine </a:t>
            </a:r>
          </a:p>
          <a:p>
            <a:r>
              <a:rPr lang="en-GB" sz="1100" dirty="0"/>
              <a:t>   -being a safe pedestrian ( walk of local area)</a:t>
            </a:r>
          </a:p>
          <a:p>
            <a:r>
              <a:rPr lang="en-GB" sz="1100" b="1" u="sng" dirty="0"/>
              <a:t>Building Relationships</a:t>
            </a:r>
            <a:endParaRPr lang="en-GB" sz="1100" dirty="0"/>
          </a:p>
          <a:p>
            <a:r>
              <a:rPr lang="en-GB" sz="1100" dirty="0"/>
              <a:t>· See self as a valuable individual; shared achievements during carpet sessions.</a:t>
            </a:r>
          </a:p>
          <a:p>
            <a:r>
              <a:rPr lang="en-GB" sz="1100" dirty="0"/>
              <a:t>·  Build constructive and respectful relationships; circle time, role play, construction, small world. Encourage children to work together and take into account their peers ideas.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28248" y="2249555"/>
            <a:ext cx="3226360" cy="707886"/>
          </a:xfrm>
          <a:prstGeom prst="rec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Reception – Spring Term 1</a:t>
            </a:r>
          </a:p>
          <a:p>
            <a:pPr algn="ctr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Curriculum Information</a:t>
            </a:r>
            <a:endParaRPr lang="en-GB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8330099" y="94899"/>
            <a:ext cx="3718631" cy="290848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100" b="1" u="sng" dirty="0">
                <a:solidFill>
                  <a:schemeClr val="tx2"/>
                </a:solidFill>
              </a:rPr>
              <a:t>Phonics</a:t>
            </a:r>
          </a:p>
          <a:p>
            <a:r>
              <a:rPr lang="en-US" sz="1100" dirty="0">
                <a:solidFill>
                  <a:schemeClr val="tx1"/>
                </a:solidFill>
              </a:rPr>
              <a:t>We will be learning the following sounds:</a:t>
            </a:r>
          </a:p>
          <a:p>
            <a:r>
              <a:rPr lang="en-US" sz="1100" b="1" dirty="0">
                <a:solidFill>
                  <a:schemeClr val="tx1"/>
                </a:solidFill>
              </a:rPr>
              <a:t>Week 1- </a:t>
            </a:r>
            <a:r>
              <a:rPr lang="en-US" sz="1100" dirty="0" err="1">
                <a:solidFill>
                  <a:schemeClr val="tx1"/>
                </a:solidFill>
              </a:rPr>
              <a:t>ai</a:t>
            </a:r>
            <a:r>
              <a:rPr lang="en-US" sz="1100" dirty="0">
                <a:solidFill>
                  <a:schemeClr val="tx1"/>
                </a:solidFill>
              </a:rPr>
              <a:t> </a:t>
            </a:r>
            <a:r>
              <a:rPr lang="en-US" sz="1100" dirty="0" err="1">
                <a:solidFill>
                  <a:schemeClr val="tx1"/>
                </a:solidFill>
              </a:rPr>
              <a:t>ee</a:t>
            </a:r>
            <a:r>
              <a:rPr lang="en-US" sz="1100" dirty="0">
                <a:solidFill>
                  <a:schemeClr val="tx1"/>
                </a:solidFill>
              </a:rPr>
              <a:t> </a:t>
            </a:r>
            <a:r>
              <a:rPr lang="en-US" sz="1100" dirty="0" err="1">
                <a:solidFill>
                  <a:schemeClr val="tx1"/>
                </a:solidFill>
              </a:rPr>
              <a:t>igh</a:t>
            </a:r>
            <a:r>
              <a:rPr lang="en-US" sz="1100" dirty="0">
                <a:solidFill>
                  <a:schemeClr val="tx1"/>
                </a:solidFill>
              </a:rPr>
              <a:t> </a:t>
            </a:r>
            <a:r>
              <a:rPr lang="en-US" sz="1100" dirty="0" err="1">
                <a:solidFill>
                  <a:schemeClr val="tx1"/>
                </a:solidFill>
              </a:rPr>
              <a:t>oa</a:t>
            </a:r>
            <a:endParaRPr lang="en-US" sz="1100" dirty="0">
              <a:solidFill>
                <a:schemeClr val="tx1"/>
              </a:solidFill>
            </a:endParaRPr>
          </a:p>
          <a:p>
            <a:r>
              <a:rPr lang="en-US" sz="1100" b="1" dirty="0">
                <a:solidFill>
                  <a:schemeClr val="tx1"/>
                </a:solidFill>
              </a:rPr>
              <a:t>Week 2 - </a:t>
            </a:r>
            <a:r>
              <a:rPr lang="en-US" sz="1100" dirty="0" err="1">
                <a:solidFill>
                  <a:schemeClr val="tx1"/>
                </a:solidFill>
              </a:rPr>
              <a:t>oo</a:t>
            </a:r>
            <a:r>
              <a:rPr lang="en-US" sz="1100" dirty="0">
                <a:solidFill>
                  <a:schemeClr val="tx1"/>
                </a:solidFill>
              </a:rPr>
              <a:t> </a:t>
            </a:r>
            <a:r>
              <a:rPr lang="en-US" sz="1100" dirty="0" err="1">
                <a:solidFill>
                  <a:schemeClr val="tx1"/>
                </a:solidFill>
              </a:rPr>
              <a:t>oo</a:t>
            </a:r>
            <a:r>
              <a:rPr lang="en-US" sz="1100" dirty="0">
                <a:solidFill>
                  <a:schemeClr val="tx1"/>
                </a:solidFill>
              </a:rPr>
              <a:t> </a:t>
            </a:r>
            <a:r>
              <a:rPr lang="en-US" sz="1100" dirty="0" err="1">
                <a:solidFill>
                  <a:schemeClr val="tx1"/>
                </a:solidFill>
              </a:rPr>
              <a:t>ar</a:t>
            </a:r>
            <a:r>
              <a:rPr lang="en-US" sz="1100" dirty="0">
                <a:solidFill>
                  <a:schemeClr val="tx1"/>
                </a:solidFill>
              </a:rPr>
              <a:t> or                  </a:t>
            </a:r>
            <a:r>
              <a:rPr lang="en-US" sz="1100" b="1" dirty="0">
                <a:solidFill>
                  <a:schemeClr val="tx1"/>
                </a:solidFill>
              </a:rPr>
              <a:t>tricky words- </a:t>
            </a:r>
            <a:r>
              <a:rPr lang="en-US" sz="1100" dirty="0">
                <a:solidFill>
                  <a:schemeClr val="tx1"/>
                </a:solidFill>
              </a:rPr>
              <a:t>was you they</a:t>
            </a:r>
          </a:p>
          <a:p>
            <a:r>
              <a:rPr lang="en-US" sz="1100" b="1" dirty="0">
                <a:solidFill>
                  <a:schemeClr val="tx1"/>
                </a:solidFill>
              </a:rPr>
              <a:t>Week 3- </a:t>
            </a:r>
            <a:r>
              <a:rPr lang="en-US" sz="1100" dirty="0" err="1">
                <a:solidFill>
                  <a:schemeClr val="tx1"/>
                </a:solidFill>
              </a:rPr>
              <a:t>ur</a:t>
            </a:r>
            <a:r>
              <a:rPr lang="en-US" sz="1100" dirty="0">
                <a:solidFill>
                  <a:schemeClr val="tx1"/>
                </a:solidFill>
              </a:rPr>
              <a:t> ow oi ear                 </a:t>
            </a:r>
            <a:r>
              <a:rPr lang="en-US" sz="1100" b="1" dirty="0">
                <a:solidFill>
                  <a:schemeClr val="tx1"/>
                </a:solidFill>
              </a:rPr>
              <a:t>tricky words- </a:t>
            </a:r>
            <a:r>
              <a:rPr lang="en-US" sz="1100" dirty="0">
                <a:solidFill>
                  <a:schemeClr val="tx1"/>
                </a:solidFill>
              </a:rPr>
              <a:t>my by all          </a:t>
            </a:r>
          </a:p>
          <a:p>
            <a:r>
              <a:rPr lang="en-US" sz="1100" b="1" dirty="0">
                <a:solidFill>
                  <a:schemeClr val="tx1"/>
                </a:solidFill>
              </a:rPr>
              <a:t>Week 4- </a:t>
            </a:r>
            <a:r>
              <a:rPr lang="en-US" sz="1100" dirty="0">
                <a:solidFill>
                  <a:schemeClr val="tx1"/>
                </a:solidFill>
              </a:rPr>
              <a:t>air </a:t>
            </a:r>
            <a:r>
              <a:rPr lang="en-US" sz="1100" dirty="0" err="1">
                <a:solidFill>
                  <a:schemeClr val="tx1"/>
                </a:solidFill>
              </a:rPr>
              <a:t>er</a:t>
            </a:r>
            <a:r>
              <a:rPr lang="en-US" sz="1100" dirty="0">
                <a:solidFill>
                  <a:schemeClr val="tx1"/>
                </a:solidFill>
              </a:rPr>
              <a:t>  words with double letters: </a:t>
            </a:r>
            <a:r>
              <a:rPr lang="en-US" sz="1100" dirty="0" err="1">
                <a:solidFill>
                  <a:schemeClr val="tx1"/>
                </a:solidFill>
              </a:rPr>
              <a:t>dd</a:t>
            </a:r>
            <a:r>
              <a:rPr lang="en-US" sz="1100" dirty="0">
                <a:solidFill>
                  <a:schemeClr val="tx1"/>
                </a:solidFill>
              </a:rPr>
              <a:t> mm </a:t>
            </a:r>
            <a:r>
              <a:rPr lang="en-US" sz="1100" dirty="0" err="1">
                <a:solidFill>
                  <a:schemeClr val="tx1"/>
                </a:solidFill>
              </a:rPr>
              <a:t>tt</a:t>
            </a:r>
            <a:r>
              <a:rPr lang="en-US" sz="1100" dirty="0">
                <a:solidFill>
                  <a:schemeClr val="tx1"/>
                </a:solidFill>
              </a:rPr>
              <a:t> bb </a:t>
            </a:r>
            <a:r>
              <a:rPr lang="en-US" sz="1100" dirty="0" err="1">
                <a:solidFill>
                  <a:schemeClr val="tx1"/>
                </a:solidFill>
              </a:rPr>
              <a:t>rr</a:t>
            </a:r>
            <a:r>
              <a:rPr lang="en-US" sz="1100" dirty="0">
                <a:solidFill>
                  <a:schemeClr val="tx1"/>
                </a:solidFill>
              </a:rPr>
              <a:t> gg pp </a:t>
            </a:r>
            <a:r>
              <a:rPr lang="en-US" sz="1100" dirty="0" err="1">
                <a:solidFill>
                  <a:schemeClr val="tx1"/>
                </a:solidFill>
              </a:rPr>
              <a:t>ff</a:t>
            </a:r>
            <a:r>
              <a:rPr lang="en-US" sz="1100" dirty="0">
                <a:solidFill>
                  <a:schemeClr val="tx1"/>
                </a:solidFill>
              </a:rPr>
              <a:t>                                              </a:t>
            </a:r>
            <a:r>
              <a:rPr lang="en-US" sz="1100" b="1" dirty="0">
                <a:solidFill>
                  <a:schemeClr val="tx1"/>
                </a:solidFill>
              </a:rPr>
              <a:t>tricky words- </a:t>
            </a:r>
            <a:r>
              <a:rPr lang="en-US" sz="1100" dirty="0">
                <a:solidFill>
                  <a:schemeClr val="tx1"/>
                </a:solidFill>
              </a:rPr>
              <a:t>are sure pure</a:t>
            </a:r>
          </a:p>
          <a:p>
            <a:r>
              <a:rPr lang="en-US" sz="1100" b="1" dirty="0">
                <a:solidFill>
                  <a:schemeClr val="tx1"/>
                </a:solidFill>
              </a:rPr>
              <a:t>Week 5- </a:t>
            </a:r>
            <a:r>
              <a:rPr lang="en-US" sz="1100" dirty="0">
                <a:solidFill>
                  <a:schemeClr val="tx1"/>
                </a:solidFill>
              </a:rPr>
              <a:t>longer word</a:t>
            </a:r>
          </a:p>
          <a:p>
            <a:r>
              <a:rPr lang="en-GB" sz="1100" u="sng" dirty="0"/>
              <a:t>Word Reading</a:t>
            </a:r>
            <a:br>
              <a:rPr lang="en-GB" sz="1100" dirty="0"/>
            </a:br>
            <a:r>
              <a:rPr lang="en-GB" sz="1100" dirty="0"/>
              <a:t>· Continue to recognise and read HFW</a:t>
            </a:r>
            <a:br>
              <a:rPr lang="en-GB" sz="1100" dirty="0"/>
            </a:br>
            <a:r>
              <a:rPr lang="en-GB" sz="1100" dirty="0"/>
              <a:t>· Read CVC sentences</a:t>
            </a:r>
            <a:br>
              <a:rPr lang="en-GB" sz="1100" dirty="0"/>
            </a:br>
            <a:r>
              <a:rPr lang="en-GB" sz="1100" dirty="0"/>
              <a:t>· Use phoneme frames to read phase 2/3 words</a:t>
            </a:r>
            <a:br>
              <a:rPr lang="en-GB" sz="1100" dirty="0"/>
            </a:br>
            <a:r>
              <a:rPr lang="en-GB" sz="1100" dirty="0"/>
              <a:t>· Read some common exception words matched to the school’s phonic programme</a:t>
            </a:r>
            <a:br>
              <a:rPr lang="en-GB" sz="1100" dirty="0"/>
            </a:br>
            <a:r>
              <a:rPr lang="en-GB" sz="1100" dirty="0"/>
              <a:t>· Read red guided reading books aligned to phonic knowledge</a:t>
            </a:r>
            <a:br>
              <a:rPr lang="en-GB" sz="1100" dirty="0"/>
            </a:br>
            <a:endParaRPr lang="en-US" sz="1100" b="1" u="sng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78" y="136016"/>
            <a:ext cx="3521544" cy="270843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solidFill>
                  <a:schemeClr val="accent1">
                    <a:lumMod val="50000"/>
                  </a:schemeClr>
                </a:solidFill>
              </a:rPr>
              <a:t>Maths</a:t>
            </a:r>
          </a:p>
          <a:p>
            <a:pPr algn="ctr"/>
            <a:r>
              <a:rPr lang="en-US" sz="1100" b="1" u="sng" dirty="0">
                <a:solidFill>
                  <a:schemeClr val="tx1"/>
                </a:solidFill>
              </a:rPr>
              <a:t>Number/Numerical Pattern</a:t>
            </a:r>
          </a:p>
          <a:p>
            <a:pPr algn="ctr"/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-Understand</a:t>
            </a:r>
            <a:r>
              <a:rPr lang="en-GB" sz="1100" kern="1400" spc="-3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the</a:t>
            </a:r>
            <a:r>
              <a:rPr lang="en-GB" sz="1100" kern="1400" spc="-2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‘one</a:t>
            </a:r>
            <a:r>
              <a:rPr lang="en-GB" sz="1100" kern="1400" spc="-2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more than/one</a:t>
            </a:r>
            <a:r>
              <a:rPr lang="en-GB" sz="1100" kern="1400" spc="-3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less</a:t>
            </a:r>
            <a:r>
              <a:rPr lang="en-GB" sz="1100" kern="1400" spc="-3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than’</a:t>
            </a:r>
            <a:r>
              <a:rPr lang="en-GB" sz="1100" kern="1400" spc="-4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relationship </a:t>
            </a:r>
            <a:r>
              <a:rPr lang="en-GB" sz="1100" kern="1400" spc="-260" dirty="0">
                <a:solidFill>
                  <a:srgbClr val="000000"/>
                </a:solidFill>
                <a:latin typeface="Calibri" panose="020F0502020204030204" pitchFamily="34" charset="0"/>
              </a:rPr>
              <a:t>  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between</a:t>
            </a:r>
            <a:r>
              <a:rPr lang="en-GB" sz="1100" kern="1400" spc="-2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consecutive</a:t>
            </a:r>
            <a:r>
              <a:rPr lang="en-GB" sz="1100" kern="1400" spc="-1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numbers</a:t>
            </a:r>
            <a:endParaRPr lang="en-GB" sz="1100" kern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-Have a deeper  understanding of the number 10, including the composition of number.</a:t>
            </a:r>
          </a:p>
          <a:p>
            <a:pPr algn="ctr"/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-Begin to identify teen numbers as tens and 1s</a:t>
            </a:r>
            <a:endParaRPr lang="en-GB" sz="1100" kern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-</a:t>
            </a:r>
            <a:r>
              <a:rPr lang="en-GB" sz="1100" kern="1400" dirty="0" err="1">
                <a:solidFill>
                  <a:srgbClr val="000000"/>
                </a:solidFill>
                <a:latin typeface="Calibri" panose="020F0502020204030204" pitchFamily="34" charset="0"/>
              </a:rPr>
              <a:t>Subitise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 (recognise quantities without counting) up to 5.</a:t>
            </a:r>
            <a:endParaRPr lang="en-GB" sz="1100" kern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-Automatically recall of number bonds up to 6 and some</a:t>
            </a:r>
          </a:p>
          <a:p>
            <a:pPr algn="ctr"/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number bonds to 10, including double facts.</a:t>
            </a:r>
            <a:endParaRPr lang="en-GB" sz="1100" kern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96545" marR="0" algn="ctr">
              <a:lnSpc>
                <a:spcPts val="1215"/>
              </a:lnSpc>
              <a:spcBef>
                <a:spcPts val="0"/>
              </a:spcBef>
              <a:spcAft>
                <a:spcPts val="0"/>
              </a:spcAft>
              <a:tabLst>
                <a:tab pos="-1328623200" algn="l"/>
                <a:tab pos="-1323136800" algn="l"/>
              </a:tabLst>
            </a:pPr>
            <a:r>
              <a:rPr lang="en-GB" sz="1100" u="sng" kern="1400" dirty="0">
                <a:solidFill>
                  <a:srgbClr val="000000"/>
                </a:solidFill>
                <a:latin typeface="Calibri" panose="020F0502020204030204" pitchFamily="34" charset="0"/>
              </a:rPr>
              <a:t>Measure, Space and Spatial Thinking</a:t>
            </a:r>
            <a:endParaRPr lang="en-GB" sz="1100" kern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96545" marR="0" algn="ctr">
              <a:lnSpc>
                <a:spcPts val="1215"/>
              </a:lnSpc>
              <a:spcBef>
                <a:spcPts val="0"/>
              </a:spcBef>
              <a:spcAft>
                <a:spcPts val="0"/>
              </a:spcAft>
              <a:tabLst>
                <a:tab pos="-1328623200" algn="l"/>
                <a:tab pos="-1323136800" algn="l"/>
              </a:tabLst>
            </a:pP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-Select,</a:t>
            </a:r>
            <a:r>
              <a:rPr lang="en-GB" sz="1100" kern="1400" spc="-3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rotate</a:t>
            </a:r>
            <a:r>
              <a:rPr lang="en-GB" sz="1100" kern="1400" spc="-2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and</a:t>
            </a:r>
            <a:r>
              <a:rPr lang="en-GB" sz="1100" kern="1400" spc="-2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manipulate</a:t>
            </a:r>
            <a:r>
              <a:rPr lang="en-GB" sz="1100" kern="1400" spc="-26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shapes in order to develop</a:t>
            </a:r>
            <a:r>
              <a:rPr lang="en-GB" sz="1100" kern="1400" spc="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spatial</a:t>
            </a:r>
            <a:r>
              <a:rPr lang="en-GB" sz="1100" kern="1400" spc="-1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reasoning</a:t>
            </a:r>
            <a:r>
              <a:rPr lang="en-GB" sz="1100" kern="1400" spc="-1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skills.</a:t>
            </a:r>
          </a:p>
          <a:p>
            <a:pPr marL="296545" marR="0" algn="ctr">
              <a:lnSpc>
                <a:spcPts val="1215"/>
              </a:lnSpc>
              <a:spcBef>
                <a:spcPts val="0"/>
              </a:spcBef>
              <a:spcAft>
                <a:spcPts val="0"/>
              </a:spcAft>
              <a:tabLst>
                <a:tab pos="-1328623200" algn="l"/>
                <a:tab pos="-1323136800" algn="l"/>
              </a:tabLst>
            </a:pP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-Compose and decompose</a:t>
            </a:r>
            <a:r>
              <a:rPr lang="en-GB" sz="1100" kern="1400" spc="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shapes</a:t>
            </a:r>
            <a:r>
              <a:rPr lang="en-GB" sz="1100" kern="1400" spc="-1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so</a:t>
            </a:r>
            <a:r>
              <a:rPr lang="en-GB" sz="1100" kern="1400" spc="-1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that</a:t>
            </a:r>
            <a:r>
              <a:rPr lang="en-GB" sz="1100" kern="1400" spc="-1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children</a:t>
            </a:r>
            <a:r>
              <a:rPr lang="en-GB" sz="1100" kern="1400" spc="-1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can</a:t>
            </a:r>
            <a:r>
              <a:rPr lang="en-GB" sz="1100" kern="1400" spc="-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have</a:t>
            </a:r>
            <a:r>
              <a:rPr lang="en-GB" sz="1100" kern="1400" spc="-26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 other</a:t>
            </a:r>
            <a:r>
              <a:rPr lang="en-GB" sz="1100" kern="1400" spc="-1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shapes</a:t>
            </a:r>
            <a:r>
              <a:rPr lang="en-GB" sz="1100" kern="1400" spc="-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within it,</a:t>
            </a:r>
            <a:r>
              <a:rPr lang="en-GB" sz="1100" kern="1400" spc="-1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just as numbers</a:t>
            </a:r>
            <a:r>
              <a:rPr lang="en-GB" sz="1100" kern="1400" spc="-1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can.</a:t>
            </a:r>
            <a:endParaRPr lang="en-GB" sz="1100" kern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96545" marR="0" algn="ctr">
              <a:lnSpc>
                <a:spcPts val="1215"/>
              </a:lnSpc>
              <a:spcBef>
                <a:spcPts val="0"/>
              </a:spcBef>
              <a:spcAft>
                <a:spcPts val="0"/>
              </a:spcAft>
              <a:tabLst>
                <a:tab pos="-1328623200" algn="l"/>
                <a:tab pos="-1323136800" algn="l"/>
              </a:tabLst>
            </a:pPr>
            <a:r>
              <a:rPr lang="en-GB" sz="1100" kern="1400" dirty="0">
                <a:solidFill>
                  <a:srgbClr val="000000"/>
                </a:solidFill>
                <a:latin typeface="Arial" panose="020B0604020202020204" pitchFamily="34" charset="0"/>
              </a:rPr>
              <a:t>-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Compare</a:t>
            </a:r>
            <a:r>
              <a:rPr lang="en-GB" sz="1100" kern="1400" spc="-3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length,</a:t>
            </a:r>
            <a:r>
              <a:rPr lang="en-GB" sz="1100" kern="1400" spc="-3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weight</a:t>
            </a:r>
            <a:r>
              <a:rPr lang="en-GB" sz="1100" kern="1400" spc="-2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and </a:t>
            </a:r>
            <a:r>
              <a:rPr lang="en-GB" sz="1100" kern="1400" spc="-265" dirty="0">
                <a:solidFill>
                  <a:srgbClr val="000000"/>
                </a:solidFill>
                <a:latin typeface="Calibri" panose="020F0502020204030204" pitchFamily="34" charset="0"/>
              </a:rPr>
              <a:t>  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capacity.</a:t>
            </a:r>
            <a:endParaRPr lang="en-GB" sz="1100" kern="14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" name="Title 9"/>
          <p:cNvSpPr txBox="1">
            <a:spLocks noGrp="1"/>
          </p:cNvSpPr>
          <p:nvPr>
            <p:ph type="ctrTitle"/>
          </p:nvPr>
        </p:nvSpPr>
        <p:spPr>
          <a:xfrm>
            <a:off x="5094924" y="3322887"/>
            <a:ext cx="2759684" cy="29869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en-US" sz="1100" dirty="0">
                <a:solidFill>
                  <a:schemeClr val="accent1">
                    <a:lumMod val="50000"/>
                  </a:schemeClr>
                </a:solidFill>
              </a:rPr>
              <a:t>                                   </a:t>
            </a:r>
            <a:r>
              <a:rPr lang="en-US" sz="1100" b="1" u="sng" dirty="0">
                <a:solidFill>
                  <a:schemeClr val="accent1">
                    <a:lumMod val="50000"/>
                  </a:schemeClr>
                </a:solidFill>
              </a:rPr>
              <a:t>Writing</a:t>
            </a:r>
            <a:br>
              <a:rPr lang="en-US" sz="1100" u="sng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1100" b="1" dirty="0">
                <a:solidFill>
                  <a:schemeClr val="tx1"/>
                </a:solidFill>
              </a:rPr>
              <a:t>We </a:t>
            </a:r>
            <a:r>
              <a:rPr lang="en-US" sz="1100" b="1" dirty="0" err="1">
                <a:solidFill>
                  <a:schemeClr val="tx1"/>
                </a:solidFill>
              </a:rPr>
              <a:t>wjll</a:t>
            </a:r>
            <a:r>
              <a:rPr lang="en-US" sz="1100" b="1" dirty="0">
                <a:solidFill>
                  <a:schemeClr val="tx1"/>
                </a:solidFill>
              </a:rPr>
              <a:t>:</a:t>
            </a:r>
            <a:br>
              <a:rPr lang="en-GB" sz="1100" dirty="0"/>
            </a:br>
            <a:r>
              <a:rPr lang="en-GB" sz="1100" dirty="0"/>
              <a:t>· Write our own name using the correct letter formation</a:t>
            </a:r>
            <a:br>
              <a:rPr lang="en-GB" sz="1100" dirty="0"/>
            </a:br>
            <a:r>
              <a:rPr lang="en-GB" sz="1100" dirty="0"/>
              <a:t>· Write some initial  and final sounds when writing independently.</a:t>
            </a:r>
            <a:br>
              <a:rPr lang="en-GB" sz="1100" dirty="0"/>
            </a:br>
            <a:r>
              <a:rPr lang="en-GB" sz="1100" dirty="0"/>
              <a:t>· Write simple sentences using VC and CVC words; speech bubbles for character from the three little pigs, holiday news, labelling maps of our local area. (Link to </a:t>
            </a:r>
            <a:r>
              <a:rPr lang="en-GB" sz="1100" dirty="0" err="1"/>
              <a:t>Utw</a:t>
            </a:r>
            <a:r>
              <a:rPr lang="en-GB" sz="1100" dirty="0"/>
              <a:t>)</a:t>
            </a:r>
            <a:br>
              <a:rPr lang="en-GB" sz="1100" dirty="0"/>
            </a:br>
            <a:r>
              <a:rPr lang="en-GB" sz="1100" dirty="0"/>
              <a:t>· Record simple captions and labels using phase 2/3 sounds</a:t>
            </a:r>
            <a:br>
              <a:rPr lang="en-GB" sz="1100" dirty="0"/>
            </a:br>
            <a:r>
              <a:rPr lang="en-GB" sz="1100" dirty="0"/>
              <a:t>· Begin to write for a purpose, sequencing ideas together and recognising key features that need to be included; story writing of the three little pigs, wanted posters for the wolf, lists of different types of buildings in our local area.</a:t>
            </a:r>
            <a:br>
              <a:rPr lang="en-GB" dirty="0"/>
            </a:br>
            <a:endParaRPr lang="en-US" sz="11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60906" y="3095318"/>
            <a:ext cx="4087824" cy="34624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solidFill>
                  <a:schemeClr val="accent1">
                    <a:lumMod val="50000"/>
                  </a:schemeClr>
                </a:solidFill>
              </a:rPr>
              <a:t>Communication and Language </a:t>
            </a:r>
          </a:p>
          <a:p>
            <a:r>
              <a:rPr lang="en-US" sz="1200" b="1" dirty="0"/>
              <a:t>We will :</a:t>
            </a:r>
          </a:p>
          <a:p>
            <a:r>
              <a:rPr lang="en-GB" sz="1000" b="1" dirty="0"/>
              <a:t>-</a:t>
            </a:r>
            <a:r>
              <a:rPr lang="en-GB" sz="1000" dirty="0"/>
              <a:t>Hold conversation when engaged in back-and-forth exchanges with their teacher and peers.</a:t>
            </a:r>
          </a:p>
          <a:p>
            <a:r>
              <a:rPr lang="en-GB" sz="1000" dirty="0"/>
              <a:t>-Listen carefully to and learn rhymes, poems and songs(This is the way, -This is the house that jack built,  Who’s afraid of the big bad wolf? )</a:t>
            </a:r>
          </a:p>
          <a:p>
            <a:r>
              <a:rPr lang="en-GB" sz="1000" dirty="0"/>
              <a:t>-Listen to and talk about stories to build familiarity and understanding- The three little pigs</a:t>
            </a:r>
          </a:p>
          <a:p>
            <a:r>
              <a:rPr lang="en-GB" sz="1000" dirty="0"/>
              <a:t>-Begin to listen to and talk about non-fiction books, developing a familiarity with new knowledge and vocabulary -Homes</a:t>
            </a:r>
          </a:p>
          <a:p>
            <a:r>
              <a:rPr lang="en-GB" sz="1000" b="1" dirty="0"/>
              <a:t> Speaking</a:t>
            </a:r>
          </a:p>
          <a:p>
            <a:r>
              <a:rPr lang="en-GB" sz="1000" dirty="0"/>
              <a:t>-Use new vocabulary in different contexts 		</a:t>
            </a:r>
          </a:p>
          <a:p>
            <a:r>
              <a:rPr lang="en-GB" sz="1000" dirty="0"/>
              <a:t>-Articulate their ideas &amp; thoughts in well-formed sentence</a:t>
            </a:r>
          </a:p>
          <a:p>
            <a:r>
              <a:rPr lang="en-GB" sz="1000" dirty="0"/>
              <a:t>-Connect one idea or action to another using a range of connectives</a:t>
            </a:r>
          </a:p>
          <a:p>
            <a:r>
              <a:rPr lang="en-GB" sz="1000" dirty="0"/>
              <a:t>-Describe events in some detail; The three little pigs go  missing, Chinese new year, local area walk.</a:t>
            </a:r>
          </a:p>
          <a:p>
            <a:r>
              <a:rPr lang="en-GB" sz="1000" dirty="0"/>
              <a:t>-Use talk to help work out problems, organise thinking &amp; activities explain how things work/why things happen</a:t>
            </a:r>
          </a:p>
          <a:p>
            <a:r>
              <a:rPr lang="en-GB" sz="1000" dirty="0"/>
              <a:t>-Develop and use social phrases with confidence</a:t>
            </a:r>
          </a:p>
          <a:p>
            <a:r>
              <a:rPr lang="en-GB" sz="1000" dirty="0"/>
              <a:t>-Retell a simple story, once they have developed a deep familiarity with the text– The Three Little Pigs</a:t>
            </a:r>
            <a:endParaRPr lang="en-US" sz="1200" dirty="0"/>
          </a:p>
          <a:p>
            <a:r>
              <a:rPr lang="en-US" sz="100" dirty="0"/>
              <a:t>T#</a:t>
            </a:r>
            <a:endParaRPr lang="en-US" sz="12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0109" y="751561"/>
            <a:ext cx="985861" cy="96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97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4503" y="972186"/>
            <a:ext cx="3993443" cy="592469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Understanding the World</a:t>
            </a:r>
          </a:p>
          <a:p>
            <a:r>
              <a:rPr lang="en-US" sz="1100" b="1" dirty="0">
                <a:solidFill>
                  <a:schemeClr val="tx1"/>
                </a:solidFill>
              </a:rPr>
              <a:t>We will: </a:t>
            </a:r>
          </a:p>
          <a:p>
            <a:r>
              <a:rPr lang="en-GB" sz="1100" u="sng" dirty="0"/>
              <a:t>Past and Present</a:t>
            </a:r>
            <a:endParaRPr lang="en-GB" sz="1100" dirty="0"/>
          </a:p>
          <a:p>
            <a:r>
              <a:rPr lang="en-GB" sz="1100" dirty="0"/>
              <a:t>· Comment on images of familiar situations in the past e.g. Homes in the past.</a:t>
            </a:r>
          </a:p>
          <a:p>
            <a:r>
              <a:rPr lang="en-GB" sz="1100" dirty="0"/>
              <a:t>· Beginning to use historical based language when learning about houses in the past. (change, people, old, different, long ago)</a:t>
            </a:r>
          </a:p>
          <a:p>
            <a:r>
              <a:rPr lang="en-GB" sz="1100" dirty="0"/>
              <a:t>· -Developing a sense of historical enquiry when learning about Chinese New Year, homes, traditional tales</a:t>
            </a:r>
          </a:p>
          <a:p>
            <a:r>
              <a:rPr lang="en-GB" sz="1100" dirty="0"/>
              <a:t>· Comparison and contrast, similarity and differences, variety; compare China to the UK.</a:t>
            </a:r>
          </a:p>
          <a:p>
            <a:r>
              <a:rPr lang="en-GB" sz="1100" u="sng" dirty="0"/>
              <a:t>People Culture and Communities</a:t>
            </a:r>
            <a:endParaRPr lang="en-GB" sz="1100" dirty="0"/>
          </a:p>
          <a:p>
            <a:r>
              <a:rPr lang="en-GB" sz="1100" dirty="0"/>
              <a:t>· Name and describe people who are familiar to them. </a:t>
            </a:r>
          </a:p>
          <a:p>
            <a:r>
              <a:rPr lang="en-GB" sz="1100" dirty="0"/>
              <a:t>· Understand that some places are special to members of their community- Church (Link to R.E)</a:t>
            </a:r>
          </a:p>
          <a:p>
            <a:r>
              <a:rPr lang="en-GB" sz="1100" dirty="0"/>
              <a:t>· Recognise that people have different beliefs and celebrate special times in different ways– Chinese New Year</a:t>
            </a:r>
          </a:p>
          <a:p>
            <a:r>
              <a:rPr lang="en-GB" sz="1100" dirty="0"/>
              <a:t>· Recognise some similarities and differences between life in this country and other countries </a:t>
            </a:r>
          </a:p>
          <a:p>
            <a:r>
              <a:rPr lang="en-GB" sz="1100" dirty="0"/>
              <a:t>· Draw information from a simple map-making a map of our local area.</a:t>
            </a:r>
          </a:p>
          <a:p>
            <a:r>
              <a:rPr lang="en-GB" sz="1100" u="sng" dirty="0"/>
              <a:t>The Natural World</a:t>
            </a:r>
            <a:endParaRPr lang="en-GB" sz="1100" dirty="0"/>
          </a:p>
          <a:p>
            <a:r>
              <a:rPr lang="en-GB" sz="1100" dirty="0"/>
              <a:t>· Explore the natural world around them-Winter what has changed?</a:t>
            </a:r>
          </a:p>
          <a:p>
            <a:r>
              <a:rPr lang="en-GB" sz="1100" dirty="0"/>
              <a:t>· Describe what they see, hear and feel whilst outside</a:t>
            </a:r>
          </a:p>
          <a:p>
            <a:r>
              <a:rPr lang="en-GB" sz="1100" dirty="0"/>
              <a:t>· Understand the effect of changing seasons on the natural world around them - look closely at similarities, differences patterns and change- Water– how does it change when Frozen? </a:t>
            </a:r>
          </a:p>
          <a:p>
            <a:r>
              <a:rPr lang="en-GB" sz="1100" dirty="0"/>
              <a:t>-Pigs and wolves – What body parts do they have that are the same or different to ours? What do they eat? Compare herbivore and carnivore diets. Where do they live?.</a:t>
            </a:r>
          </a:p>
          <a:p>
            <a:r>
              <a:rPr lang="en-GB" sz="1100" dirty="0"/>
              <a:t>-Shine torches through materials – Can you see the light? Which materials might make the best curtains? Why?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89387" y="365127"/>
            <a:ext cx="3397292" cy="48320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solidFill>
                  <a:schemeClr val="tx2"/>
                </a:solidFill>
              </a:rPr>
              <a:t>Physical Development</a:t>
            </a:r>
          </a:p>
          <a:p>
            <a:r>
              <a:rPr lang="en-GB" sz="1100" b="1" dirty="0"/>
              <a:t>We will begin to </a:t>
            </a:r>
            <a:endParaRPr lang="en-GB" sz="1100" dirty="0"/>
          </a:p>
          <a:p>
            <a:r>
              <a:rPr lang="en-GB" sz="1100" b="1" u="sng" dirty="0"/>
              <a:t>Gross Motor Skills</a:t>
            </a:r>
            <a:endParaRPr lang="en-GB" sz="1100" dirty="0"/>
          </a:p>
          <a:p>
            <a:r>
              <a:rPr lang="en-GB" sz="1100" dirty="0"/>
              <a:t>· Continue to refine the fundamental movement skills they have already acquired: - rolling - crawling - walking - jumping - running - hopping - skipping – climbing</a:t>
            </a:r>
          </a:p>
          <a:p>
            <a:r>
              <a:rPr lang="en-GB" sz="1100" dirty="0"/>
              <a:t>· Begin to progress towards a more fluent style of moving, with developing control and grace ( see Dance)</a:t>
            </a:r>
          </a:p>
          <a:p>
            <a:r>
              <a:rPr lang="en-GB" sz="1100" dirty="0"/>
              <a:t>· Develop overall body-strength, balance, co-ordination and agility; balancing equipment in outdoor area.</a:t>
            </a:r>
          </a:p>
          <a:p>
            <a:r>
              <a:rPr lang="en-GB" sz="1100" dirty="0"/>
              <a:t>· Continue to use their core muscle strength to achieve a good posture when sitting at a table or sitting on the floor</a:t>
            </a:r>
          </a:p>
          <a:p>
            <a:r>
              <a:rPr lang="en-GB" sz="1100" dirty="0"/>
              <a:t>· Combine different movements with ease and fluency through dance sessions and outdoor activities.</a:t>
            </a:r>
          </a:p>
          <a:p>
            <a:r>
              <a:rPr lang="en-GB" sz="1100" dirty="0"/>
              <a:t>· Confidently and safely use a range of large and small apparatus indoors and outside, alone and in a group</a:t>
            </a:r>
          </a:p>
          <a:p>
            <a:r>
              <a:rPr lang="en-GB" sz="1100" dirty="0"/>
              <a:t>· Further develop and refine a range of ball skills including: passing, batting and aiming</a:t>
            </a:r>
          </a:p>
          <a:p>
            <a:r>
              <a:rPr lang="en-GB" sz="1100" dirty="0"/>
              <a:t>-PE </a:t>
            </a:r>
            <a:r>
              <a:rPr lang="en-GB" sz="1100" dirty="0" err="1"/>
              <a:t>Uniit</a:t>
            </a:r>
            <a:r>
              <a:rPr lang="en-GB" sz="1100" dirty="0"/>
              <a:t>- Gymnastics Unit 2</a:t>
            </a:r>
          </a:p>
          <a:p>
            <a:r>
              <a:rPr lang="en-GB" sz="1100" b="1" u="sng" dirty="0"/>
              <a:t>Fine Motor Skills</a:t>
            </a:r>
            <a:endParaRPr lang="en-GB" sz="1100" dirty="0"/>
          </a:p>
          <a:p>
            <a:r>
              <a:rPr lang="en-GB" sz="1100" dirty="0"/>
              <a:t>· Develop small motor skills so that they can use a range of tools competently, safely and confidently. Suggested tools: pencils for drawing and writing, paintbrushes, scissors, knives, forks and spoons.</a:t>
            </a:r>
          </a:p>
          <a:p>
            <a:r>
              <a:rPr lang="en-GB" sz="1100" dirty="0"/>
              <a:t>· Begin to develop the foundations of handwriting style which is fast, accurate and efficient, consolidating: - Effective pencil grip and correct letter formation.</a:t>
            </a:r>
          </a:p>
        </p:txBody>
      </p:sp>
      <p:sp>
        <p:nvSpPr>
          <p:cNvPr id="7" name="Content Placeholder 6"/>
          <p:cNvSpPr txBox="1">
            <a:spLocks noGrp="1"/>
          </p:cNvSpPr>
          <p:nvPr>
            <p:ph idx="1"/>
          </p:nvPr>
        </p:nvSpPr>
        <p:spPr>
          <a:xfrm>
            <a:off x="4499112" y="5245509"/>
            <a:ext cx="2873829" cy="161582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100" b="1" u="sng" dirty="0">
                <a:solidFill>
                  <a:schemeClr val="tx2"/>
                </a:solidFill>
              </a:rPr>
              <a:t>SRE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100" b="1" u="sng" dirty="0">
                <a:solidFill>
                  <a:schemeClr val="tx2"/>
                </a:solidFill>
              </a:rPr>
              <a:t>Module 2-Created to love others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100" b="1" dirty="0">
                <a:solidFill>
                  <a:schemeClr val="tx2"/>
                </a:solidFill>
              </a:rPr>
              <a:t>Unit 1-Religious Understanding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100" dirty="0" err="1">
                <a:solidFill>
                  <a:schemeClr val="tx2"/>
                </a:solidFill>
              </a:rPr>
              <a:t>Sesson</a:t>
            </a:r>
            <a:r>
              <a:rPr lang="en-US" sz="1100" dirty="0">
                <a:solidFill>
                  <a:schemeClr val="tx2"/>
                </a:solidFill>
              </a:rPr>
              <a:t> 1: Role models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100" b="1" dirty="0">
                <a:solidFill>
                  <a:schemeClr val="tx2"/>
                </a:solidFill>
              </a:rPr>
              <a:t>Unit 2-Personal relationships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100" dirty="0">
                <a:solidFill>
                  <a:schemeClr val="tx2"/>
                </a:solidFill>
              </a:rPr>
              <a:t>Session 1: Who’s who?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100" dirty="0">
                <a:solidFill>
                  <a:schemeClr val="tx2"/>
                </a:solidFill>
              </a:rPr>
              <a:t>Session2: You’ve got a friend in me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100" dirty="0">
                <a:solidFill>
                  <a:schemeClr val="tx2"/>
                </a:solidFill>
              </a:rPr>
              <a:t>Session 3: Forever Friends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100" b="1" dirty="0">
                <a:solidFill>
                  <a:schemeClr val="tx2"/>
                </a:solidFill>
              </a:rPr>
              <a:t>Unit 3- Life online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74107" y="1690690"/>
            <a:ext cx="4239489" cy="50013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solidFill>
                  <a:schemeClr val="tx2"/>
                </a:solidFill>
              </a:rPr>
              <a:t>Expressive Arts and Design</a:t>
            </a:r>
          </a:p>
          <a:p>
            <a:r>
              <a:rPr lang="en-GB" sz="1100" u="sng" dirty="0"/>
              <a:t>Creating with Materials</a:t>
            </a:r>
            <a:endParaRPr lang="en-GB" sz="1100" dirty="0"/>
          </a:p>
          <a:p>
            <a:r>
              <a:rPr lang="en-GB" sz="1100" dirty="0"/>
              <a:t>· Explore, use and refine a variety of artistic effects to express their ideas and feelings; Winter pictures with wax crayons and watercolours.</a:t>
            </a:r>
          </a:p>
          <a:p>
            <a:r>
              <a:rPr lang="en-GB" sz="1100" dirty="0"/>
              <a:t>· Return to and build on their previous learning, refining ideas and developing their ability to represent them.</a:t>
            </a:r>
          </a:p>
          <a:p>
            <a:r>
              <a:rPr lang="en-GB" sz="1100" dirty="0"/>
              <a:t>· Building houses and Homes-Teach children different techniques for joining materials, such as how to use adhesive tape and different sorts of glue. </a:t>
            </a:r>
          </a:p>
          <a:p>
            <a:r>
              <a:rPr lang="en-GB" sz="1100" dirty="0"/>
              <a:t>-Can you make  a transparent window? Look for windows around school – What materials are they made from? Investigate which materials are see-through (transparent). </a:t>
            </a:r>
          </a:p>
          <a:p>
            <a:r>
              <a:rPr lang="en-GB" sz="1100" dirty="0"/>
              <a:t>·  </a:t>
            </a:r>
            <a:r>
              <a:rPr lang="en-GB" sz="1100" u="sng" dirty="0"/>
              <a:t>Being Imaginative and Expressive</a:t>
            </a:r>
            <a:endParaRPr lang="en-GB" sz="1100" dirty="0"/>
          </a:p>
          <a:p>
            <a:r>
              <a:rPr lang="en-GB" sz="1100" dirty="0"/>
              <a:t>· Develop storylines in their pretend play; focus on key text ‘The Three Little Pigs’</a:t>
            </a:r>
          </a:p>
          <a:p>
            <a:r>
              <a:rPr lang="en-GB" sz="1100" dirty="0"/>
              <a:t>· </a:t>
            </a:r>
            <a:r>
              <a:rPr lang="en-GB" sz="1100" u="sng" dirty="0"/>
              <a:t>Music-</a:t>
            </a:r>
          </a:p>
          <a:p>
            <a:endParaRPr lang="en-GB" sz="1100" dirty="0"/>
          </a:p>
          <a:p>
            <a:r>
              <a:rPr lang="en-GB" sz="1100" dirty="0"/>
              <a:t>--The Beatles </a:t>
            </a:r>
          </a:p>
          <a:p>
            <a:r>
              <a:rPr lang="en-GB" sz="1100" dirty="0"/>
              <a:t>·  </a:t>
            </a:r>
            <a:r>
              <a:rPr lang="en-GB" sz="1100" u="sng" dirty="0"/>
              <a:t>Dance</a:t>
            </a:r>
            <a:endParaRPr lang="en-GB" sz="1100" dirty="0"/>
          </a:p>
          <a:p>
            <a:r>
              <a:rPr lang="en-GB" sz="1100" dirty="0"/>
              <a:t>· To recognise and use a variety of body shapes; ‘The Three Little Pigs’ Now Press Play.</a:t>
            </a:r>
          </a:p>
          <a:p>
            <a:r>
              <a:rPr lang="en-GB" sz="1100" dirty="0"/>
              <a:t>· To move and ‘freeze’ with control</a:t>
            </a:r>
          </a:p>
          <a:p>
            <a:r>
              <a:rPr lang="en-GB" sz="1100" dirty="0"/>
              <a:t>· To travel and turn on high and low levels; Chinese New year ribbon dance.</a:t>
            </a:r>
          </a:p>
          <a:p>
            <a:r>
              <a:rPr lang="en-GB" sz="1100" dirty="0"/>
              <a:t>· To travel, rise and fall using different speeds.</a:t>
            </a:r>
          </a:p>
          <a:p>
            <a:r>
              <a:rPr lang="en-GB" sz="1100" dirty="0"/>
              <a:t>· Watch and talk about dance and performance art, expressing their feelings and responses.</a:t>
            </a:r>
          </a:p>
          <a:p>
            <a:r>
              <a:rPr lang="en-GB" sz="1100" dirty="0"/>
              <a:t>· Listen attentively, move to music, expressing their feelings and responses.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0989" y="137597"/>
            <a:ext cx="3226360" cy="707886"/>
          </a:xfrm>
          <a:prstGeom prst="rec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Reception –Spring Term 1</a:t>
            </a:r>
          </a:p>
          <a:p>
            <a:pPr algn="ctr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Curriculum Information</a:t>
            </a:r>
            <a:endParaRPr lang="en-GB" sz="2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9562011" y="214541"/>
            <a:ext cx="2387984" cy="11233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solidFill>
                  <a:schemeClr val="accent1">
                    <a:lumMod val="50000"/>
                  </a:schemeClr>
                </a:solidFill>
              </a:rPr>
              <a:t>Experiences/</a:t>
            </a:r>
            <a:r>
              <a:rPr lang="en-US" sz="1100" b="1" u="sng" dirty="0" err="1">
                <a:solidFill>
                  <a:schemeClr val="accent1">
                    <a:lumMod val="50000"/>
                  </a:schemeClr>
                </a:solidFill>
              </a:rPr>
              <a:t>celerations</a:t>
            </a:r>
            <a:endParaRPr lang="en-US" sz="1100" b="1" u="sng" dirty="0">
              <a:solidFill>
                <a:schemeClr val="accent1">
                  <a:lumMod val="50000"/>
                </a:schemeClr>
              </a:solidFill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</a:rPr>
              <a:t>Local area walk looking a houses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</a:rPr>
              <a:t>Visit to the library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</a:rPr>
              <a:t>St Valentines Day 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</a:rPr>
              <a:t>Chinese New Year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726113" y="203054"/>
            <a:ext cx="1696464" cy="430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solidFill>
                  <a:schemeClr val="tx2"/>
                </a:solidFill>
              </a:rPr>
              <a:t>Religious Education</a:t>
            </a:r>
            <a:endParaRPr lang="en-GB" sz="1100" dirty="0"/>
          </a:p>
          <a:p>
            <a:pPr algn="ctr"/>
            <a:r>
              <a:rPr lang="en-GB" sz="1100" dirty="0"/>
              <a:t>Galilee to Jerusalem</a:t>
            </a:r>
          </a:p>
        </p:txBody>
      </p:sp>
    </p:spTree>
    <p:extLst>
      <p:ext uri="{BB962C8B-B14F-4D97-AF65-F5344CB8AC3E}">
        <p14:creationId xmlns:p14="http://schemas.microsoft.com/office/powerpoint/2010/main" val="19886123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5ecd743-22df-4a6f-92d7-8131207d9a1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A303ECD121F14D8F2A2AB886360BD3" ma:contentTypeVersion="12" ma:contentTypeDescription="Create a new document." ma:contentTypeScope="" ma:versionID="b1f31db8b828c20932a11933ef03d9e8">
  <xsd:schema xmlns:xsd="http://www.w3.org/2001/XMLSchema" xmlns:xs="http://www.w3.org/2001/XMLSchema" xmlns:p="http://schemas.microsoft.com/office/2006/metadata/properties" xmlns:ns3="85ecd743-22df-4a6f-92d7-8131207d9a1e" targetNamespace="http://schemas.microsoft.com/office/2006/metadata/properties" ma:root="true" ma:fieldsID="9b8db290ead7d3686b5561598a3b216d" ns3:_="">
    <xsd:import namespace="85ecd743-22df-4a6f-92d7-8131207d9a1e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ecd743-22df-4a6f-92d7-8131207d9a1e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C630D9A-48FD-41B9-B167-BC8497F54959}">
  <ds:schemaRefs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purl.org/dc/dcmitype/"/>
    <ds:schemaRef ds:uri="http://www.w3.org/XML/1998/namespace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85ecd743-22df-4a6f-92d7-8131207d9a1e"/>
  </ds:schemaRefs>
</ds:datastoreItem>
</file>

<file path=customXml/itemProps2.xml><?xml version="1.0" encoding="utf-8"?>
<ds:datastoreItem xmlns:ds="http://schemas.openxmlformats.org/officeDocument/2006/customXml" ds:itemID="{8E44D586-BA57-4D7E-8722-FBB1B6D8A91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50019B-F025-42B4-B6EA-12AB1D42C0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5ecd743-22df-4a6f-92d7-8131207d9a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171360</TotalTime>
  <Words>1672</Words>
  <Application>Microsoft Office PowerPoint</Application>
  <PresentationFormat>Widescreen</PresentationFormat>
  <Paragraphs>146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                                   Writing We wjll: · Write our own name using the correct letter formation · Write some initial  and final sounds when writing independently. · Write simple sentences using VC and CVC words; speech bubbles for character from the three little pigs, holiday news, labelling maps of our local area. (Link to Utw) · Record simple captions and labels using phase 2/3 sounds · Begin to write for a purpose, sequencing ideas together and recognising key features that need to be included; story writing of the three little pigs, wanted posters for the wolf, lists of different types of buildings in our local area.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Seaborn</dc:creator>
  <cp:lastModifiedBy>Mrs R Lowe (MBMC)</cp:lastModifiedBy>
  <cp:revision>235</cp:revision>
  <cp:lastPrinted>2022-05-18T08:55:18Z</cp:lastPrinted>
  <dcterms:created xsi:type="dcterms:W3CDTF">2022-04-27T12:35:30Z</dcterms:created>
  <dcterms:modified xsi:type="dcterms:W3CDTF">2026-07-21T08:04:49Z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0x01010075A303ECD121F14D8F2A2AB886360BD3</vt:lpwstr>
  </property>
</Properties>
</file>