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2" r:id="rId5"/>
    <p:sldId id="263" r:id="rId6"/>
    <p:sldId id="258" r:id="rId7"/>
    <p:sldId id="259"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29232-5C95-9B46-9CDB-52829507F2BD}" v="1" dt="2025-08-04T15:52:32.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2" autoAdjust="0"/>
    <p:restoredTop sz="94660"/>
  </p:normalViewPr>
  <p:slideViewPr>
    <p:cSldViewPr snapToGrid="0">
      <p:cViewPr>
        <p:scale>
          <a:sx n="119" d="100"/>
          <a:sy n="119" d="100"/>
        </p:scale>
        <p:origin x="-240"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Dennis" userId="bbbab3d6-f7c4-4f0d-8c74-a8278049d00c" providerId="ADAL" clId="{7B029232-5C95-9B46-9CDB-52829507F2BD}"/>
    <pc:docChg chg="custSel modSld">
      <pc:chgData name="Nicola Dennis" userId="bbbab3d6-f7c4-4f0d-8c74-a8278049d00c" providerId="ADAL" clId="{7B029232-5C95-9B46-9CDB-52829507F2BD}" dt="2025-08-04T15:54:50.914" v="63" actId="20577"/>
      <pc:docMkLst>
        <pc:docMk/>
      </pc:docMkLst>
      <pc:sldChg chg="modSp mod">
        <pc:chgData name="Nicola Dennis" userId="bbbab3d6-f7c4-4f0d-8c74-a8278049d00c" providerId="ADAL" clId="{7B029232-5C95-9B46-9CDB-52829507F2BD}" dt="2025-08-04T15:54:18.758" v="48" actId="20577"/>
        <pc:sldMkLst>
          <pc:docMk/>
          <pc:sldMk cId="2460441246" sldId="258"/>
        </pc:sldMkLst>
        <pc:spChg chg="mod">
          <ac:chgData name="Nicola Dennis" userId="bbbab3d6-f7c4-4f0d-8c74-a8278049d00c" providerId="ADAL" clId="{7B029232-5C95-9B46-9CDB-52829507F2BD}" dt="2025-08-04T15:54:18.758" v="48" actId="20577"/>
          <ac:spMkLst>
            <pc:docMk/>
            <pc:sldMk cId="2460441246" sldId="258"/>
            <ac:spMk id="4" creationId="{00000000-0000-0000-0000-000000000000}"/>
          </ac:spMkLst>
        </pc:spChg>
      </pc:sldChg>
      <pc:sldChg chg="modSp mod">
        <pc:chgData name="Nicola Dennis" userId="bbbab3d6-f7c4-4f0d-8c74-a8278049d00c" providerId="ADAL" clId="{7B029232-5C95-9B46-9CDB-52829507F2BD}" dt="2025-08-04T15:54:27.445" v="53" actId="20577"/>
        <pc:sldMkLst>
          <pc:docMk/>
          <pc:sldMk cId="1715777455" sldId="259"/>
        </pc:sldMkLst>
        <pc:spChg chg="mod">
          <ac:chgData name="Nicola Dennis" userId="bbbab3d6-f7c4-4f0d-8c74-a8278049d00c" providerId="ADAL" clId="{7B029232-5C95-9B46-9CDB-52829507F2BD}" dt="2025-08-04T15:54:27.445" v="53" actId="20577"/>
          <ac:spMkLst>
            <pc:docMk/>
            <pc:sldMk cId="1715777455" sldId="259"/>
            <ac:spMk id="4" creationId="{00000000-0000-0000-0000-000000000000}"/>
          </ac:spMkLst>
        </pc:spChg>
      </pc:sldChg>
      <pc:sldChg chg="modSp mod">
        <pc:chgData name="Nicola Dennis" userId="bbbab3d6-f7c4-4f0d-8c74-a8278049d00c" providerId="ADAL" clId="{7B029232-5C95-9B46-9CDB-52829507F2BD}" dt="2025-08-04T15:54:38.515" v="58" actId="20577"/>
        <pc:sldMkLst>
          <pc:docMk/>
          <pc:sldMk cId="2966755814" sldId="260"/>
        </pc:sldMkLst>
        <pc:spChg chg="mod">
          <ac:chgData name="Nicola Dennis" userId="bbbab3d6-f7c4-4f0d-8c74-a8278049d00c" providerId="ADAL" clId="{7B029232-5C95-9B46-9CDB-52829507F2BD}" dt="2025-08-04T15:54:38.515" v="58" actId="20577"/>
          <ac:spMkLst>
            <pc:docMk/>
            <pc:sldMk cId="2966755814" sldId="260"/>
            <ac:spMk id="4" creationId="{00000000-0000-0000-0000-000000000000}"/>
          </ac:spMkLst>
        </pc:spChg>
      </pc:sldChg>
      <pc:sldChg chg="modSp mod">
        <pc:chgData name="Nicola Dennis" userId="bbbab3d6-f7c4-4f0d-8c74-a8278049d00c" providerId="ADAL" clId="{7B029232-5C95-9B46-9CDB-52829507F2BD}" dt="2025-08-04T15:54:50.914" v="63" actId="20577"/>
        <pc:sldMkLst>
          <pc:docMk/>
          <pc:sldMk cId="2762332248" sldId="261"/>
        </pc:sldMkLst>
        <pc:spChg chg="mod">
          <ac:chgData name="Nicola Dennis" userId="bbbab3d6-f7c4-4f0d-8c74-a8278049d00c" providerId="ADAL" clId="{7B029232-5C95-9B46-9CDB-52829507F2BD}" dt="2025-08-04T15:54:50.914" v="63" actId="20577"/>
          <ac:spMkLst>
            <pc:docMk/>
            <pc:sldMk cId="2762332248" sldId="261"/>
            <ac:spMk id="4" creationId="{00000000-0000-0000-0000-000000000000}"/>
          </ac:spMkLst>
        </pc:spChg>
      </pc:sldChg>
      <pc:sldChg chg="addSp delSp modSp mod">
        <pc:chgData name="Nicola Dennis" userId="bbbab3d6-f7c4-4f0d-8c74-a8278049d00c" providerId="ADAL" clId="{7B029232-5C95-9B46-9CDB-52829507F2BD}" dt="2025-08-04T15:53:43.057" v="40" actId="313"/>
        <pc:sldMkLst>
          <pc:docMk/>
          <pc:sldMk cId="1215687887" sldId="262"/>
        </pc:sldMkLst>
        <pc:spChg chg="mod">
          <ac:chgData name="Nicola Dennis" userId="bbbab3d6-f7c4-4f0d-8c74-a8278049d00c" providerId="ADAL" clId="{7B029232-5C95-9B46-9CDB-52829507F2BD}" dt="2025-08-04T15:51:15.595" v="5" actId="20577"/>
          <ac:spMkLst>
            <pc:docMk/>
            <pc:sldMk cId="1215687887" sldId="262"/>
            <ac:spMk id="4" creationId="{00000000-0000-0000-0000-000000000000}"/>
          </ac:spMkLst>
        </pc:spChg>
        <pc:spChg chg="mod">
          <ac:chgData name="Nicola Dennis" userId="bbbab3d6-f7c4-4f0d-8c74-a8278049d00c" providerId="ADAL" clId="{7B029232-5C95-9B46-9CDB-52829507F2BD}" dt="2025-08-04T15:53:43.057" v="40" actId="313"/>
          <ac:spMkLst>
            <pc:docMk/>
            <pc:sldMk cId="1215687887" sldId="262"/>
            <ac:spMk id="9" creationId="{00000000-0000-0000-0000-000000000000}"/>
          </ac:spMkLst>
        </pc:spChg>
        <pc:picChg chg="del">
          <ac:chgData name="Nicola Dennis" userId="bbbab3d6-f7c4-4f0d-8c74-a8278049d00c" providerId="ADAL" clId="{7B029232-5C95-9B46-9CDB-52829507F2BD}" dt="2025-08-04T15:51:08.797" v="1" actId="478"/>
          <ac:picMkLst>
            <pc:docMk/>
            <pc:sldMk cId="1215687887" sldId="262"/>
            <ac:picMk id="3" creationId="{00000000-0000-0000-0000-000000000000}"/>
          </ac:picMkLst>
        </pc:picChg>
        <pc:picChg chg="del">
          <ac:chgData name="Nicola Dennis" userId="bbbab3d6-f7c4-4f0d-8c74-a8278049d00c" providerId="ADAL" clId="{7B029232-5C95-9B46-9CDB-52829507F2BD}" dt="2025-08-04T15:51:05.410" v="0" actId="478"/>
          <ac:picMkLst>
            <pc:docMk/>
            <pc:sldMk cId="1215687887" sldId="262"/>
            <ac:picMk id="5" creationId="{00000000-0000-0000-0000-000000000000}"/>
          </ac:picMkLst>
        </pc:picChg>
        <pc:picChg chg="add mod">
          <ac:chgData name="Nicola Dennis" userId="bbbab3d6-f7c4-4f0d-8c74-a8278049d00c" providerId="ADAL" clId="{7B029232-5C95-9B46-9CDB-52829507F2BD}" dt="2025-08-04T15:52:56.399" v="11" actId="14100"/>
          <ac:picMkLst>
            <pc:docMk/>
            <pc:sldMk cId="1215687887" sldId="262"/>
            <ac:picMk id="11" creationId="{E00A5461-6D78-32EA-1E07-96CDB16F7946}"/>
          </ac:picMkLst>
        </pc:picChg>
      </pc:sldChg>
      <pc:sldChg chg="modSp mod">
        <pc:chgData name="Nicola Dennis" userId="bbbab3d6-f7c4-4f0d-8c74-a8278049d00c" providerId="ADAL" clId="{7B029232-5C95-9B46-9CDB-52829507F2BD}" dt="2025-08-04T15:54:08.178" v="44" actId="20577"/>
        <pc:sldMkLst>
          <pc:docMk/>
          <pc:sldMk cId="171154853" sldId="263"/>
        </pc:sldMkLst>
        <pc:spChg chg="mod">
          <ac:chgData name="Nicola Dennis" userId="bbbab3d6-f7c4-4f0d-8c74-a8278049d00c" providerId="ADAL" clId="{7B029232-5C95-9B46-9CDB-52829507F2BD}" dt="2025-08-04T15:54:08.178" v="44" actId="20577"/>
          <ac:spMkLst>
            <pc:docMk/>
            <pc:sldMk cId="171154853" sldId="263"/>
            <ac:spMk id="4" creationId="{00000000-0000-0000-0000-000000000000}"/>
          </ac:spMkLst>
        </pc:spChg>
      </pc:sldChg>
    </pc:docChg>
  </pc:docChgLst>
  <pc:docChgLst>
    <pc:chgData name="L Ratcliffe" userId="afd355e9-94d3-4338-9495-0a87e3430896" providerId="ADAL" clId="{F7A68D57-1EB2-4241-B0A8-57F8D3E4A117}"/>
    <pc:docChg chg="undo modSld">
      <pc:chgData name="L Ratcliffe" userId="afd355e9-94d3-4338-9495-0a87e3430896" providerId="ADAL" clId="{F7A68D57-1EB2-4241-B0A8-57F8D3E4A117}" dt="2025-07-16T15:17:30.459" v="295" actId="1076"/>
      <pc:docMkLst>
        <pc:docMk/>
      </pc:docMkLst>
      <pc:sldChg chg="modSp">
        <pc:chgData name="L Ratcliffe" userId="afd355e9-94d3-4338-9495-0a87e3430896" providerId="ADAL" clId="{F7A68D57-1EB2-4241-B0A8-57F8D3E4A117}" dt="2025-07-16T15:13:00.023" v="156" actId="20577"/>
        <pc:sldMkLst>
          <pc:docMk/>
          <pc:sldMk cId="2460441246" sldId="258"/>
        </pc:sldMkLst>
        <pc:spChg chg="mod">
          <ac:chgData name="L Ratcliffe" userId="afd355e9-94d3-4338-9495-0a87e3430896" providerId="ADAL" clId="{F7A68D57-1EB2-4241-B0A8-57F8D3E4A117}" dt="2025-07-16T15:13:00.023" v="156" actId="20577"/>
          <ac:spMkLst>
            <pc:docMk/>
            <pc:sldMk cId="2460441246" sldId="258"/>
            <ac:spMk id="24" creationId="{00000000-0000-0000-0000-000000000000}"/>
          </ac:spMkLst>
        </pc:spChg>
      </pc:sldChg>
      <pc:sldChg chg="modSp">
        <pc:chgData name="L Ratcliffe" userId="afd355e9-94d3-4338-9495-0a87e3430896" providerId="ADAL" clId="{F7A68D57-1EB2-4241-B0A8-57F8D3E4A117}" dt="2025-07-16T15:13:16.475" v="185" actId="20577"/>
        <pc:sldMkLst>
          <pc:docMk/>
          <pc:sldMk cId="1715777455" sldId="259"/>
        </pc:sldMkLst>
        <pc:spChg chg="mod">
          <ac:chgData name="L Ratcliffe" userId="afd355e9-94d3-4338-9495-0a87e3430896" providerId="ADAL" clId="{F7A68D57-1EB2-4241-B0A8-57F8D3E4A117}" dt="2025-07-16T15:13:16.475" v="185" actId="20577"/>
          <ac:spMkLst>
            <pc:docMk/>
            <pc:sldMk cId="1715777455" sldId="259"/>
            <ac:spMk id="24" creationId="{00000000-0000-0000-0000-000000000000}"/>
          </ac:spMkLst>
        </pc:spChg>
        <pc:spChg chg="mod">
          <ac:chgData name="L Ratcliffe" userId="afd355e9-94d3-4338-9495-0a87e3430896" providerId="ADAL" clId="{F7A68D57-1EB2-4241-B0A8-57F8D3E4A117}" dt="2025-07-16T15:11:24.474" v="17" actId="20577"/>
          <ac:spMkLst>
            <pc:docMk/>
            <pc:sldMk cId="1715777455" sldId="259"/>
            <ac:spMk id="25" creationId="{00000000-0000-0000-0000-000000000000}"/>
          </ac:spMkLst>
        </pc:spChg>
      </pc:sldChg>
      <pc:sldChg chg="modSp">
        <pc:chgData name="L Ratcliffe" userId="afd355e9-94d3-4338-9495-0a87e3430896" providerId="ADAL" clId="{F7A68D57-1EB2-4241-B0A8-57F8D3E4A117}" dt="2025-07-16T15:13:36.390" v="223" actId="20577"/>
        <pc:sldMkLst>
          <pc:docMk/>
          <pc:sldMk cId="2966755814" sldId="260"/>
        </pc:sldMkLst>
        <pc:spChg chg="mod">
          <ac:chgData name="L Ratcliffe" userId="afd355e9-94d3-4338-9495-0a87e3430896" providerId="ADAL" clId="{F7A68D57-1EB2-4241-B0A8-57F8D3E4A117}" dt="2025-07-16T15:13:36.390" v="223" actId="20577"/>
          <ac:spMkLst>
            <pc:docMk/>
            <pc:sldMk cId="2966755814" sldId="260"/>
            <ac:spMk id="24" creationId="{00000000-0000-0000-0000-000000000000}"/>
          </ac:spMkLst>
        </pc:spChg>
      </pc:sldChg>
      <pc:sldChg chg="modSp">
        <pc:chgData name="L Ratcliffe" userId="afd355e9-94d3-4338-9495-0a87e3430896" providerId="ADAL" clId="{F7A68D57-1EB2-4241-B0A8-57F8D3E4A117}" dt="2025-07-16T15:14:23.739" v="274" actId="1076"/>
        <pc:sldMkLst>
          <pc:docMk/>
          <pc:sldMk cId="2762332248" sldId="261"/>
        </pc:sldMkLst>
        <pc:spChg chg="mod">
          <ac:chgData name="L Ratcliffe" userId="afd355e9-94d3-4338-9495-0a87e3430896" providerId="ADAL" clId="{F7A68D57-1EB2-4241-B0A8-57F8D3E4A117}" dt="2025-07-16T15:14:23.739" v="274" actId="1076"/>
          <ac:spMkLst>
            <pc:docMk/>
            <pc:sldMk cId="2762332248" sldId="261"/>
            <ac:spMk id="24" creationId="{00000000-0000-0000-0000-000000000000}"/>
          </ac:spMkLst>
        </pc:spChg>
        <pc:spChg chg="mod">
          <ac:chgData name="L Ratcliffe" userId="afd355e9-94d3-4338-9495-0a87e3430896" providerId="ADAL" clId="{F7A68D57-1EB2-4241-B0A8-57F8D3E4A117}" dt="2025-07-16T15:11:41.853" v="35" actId="20577"/>
          <ac:spMkLst>
            <pc:docMk/>
            <pc:sldMk cId="2762332248" sldId="261"/>
            <ac:spMk id="25" creationId="{00000000-0000-0000-0000-000000000000}"/>
          </ac:spMkLst>
        </pc:spChg>
      </pc:sldChg>
      <pc:sldChg chg="addSp delSp modSp">
        <pc:chgData name="L Ratcliffe" userId="afd355e9-94d3-4338-9495-0a87e3430896" providerId="ADAL" clId="{F7A68D57-1EB2-4241-B0A8-57F8D3E4A117}" dt="2025-07-16T15:17:30.459" v="295" actId="1076"/>
        <pc:sldMkLst>
          <pc:docMk/>
          <pc:sldMk cId="1215687887" sldId="262"/>
        </pc:sldMkLst>
        <pc:spChg chg="add mod">
          <ac:chgData name="L Ratcliffe" userId="afd355e9-94d3-4338-9495-0a87e3430896" providerId="ADAL" clId="{F7A68D57-1EB2-4241-B0A8-57F8D3E4A117}" dt="2025-07-16T15:17:26.670" v="294" actId="20577"/>
          <ac:spMkLst>
            <pc:docMk/>
            <pc:sldMk cId="1215687887" sldId="262"/>
            <ac:spMk id="22" creationId="{B0E8058C-B9E8-4E5E-87E0-727E57C790B9}"/>
          </ac:spMkLst>
        </pc:spChg>
        <pc:spChg chg="mod">
          <ac:chgData name="L Ratcliffe" userId="afd355e9-94d3-4338-9495-0a87e3430896" providerId="ADAL" clId="{F7A68D57-1EB2-4241-B0A8-57F8D3E4A117}" dt="2025-07-16T15:12:14.743" v="68" actId="20577"/>
          <ac:spMkLst>
            <pc:docMk/>
            <pc:sldMk cId="1215687887" sldId="262"/>
            <ac:spMk id="24" creationId="{00000000-0000-0000-0000-000000000000}"/>
          </ac:spMkLst>
        </pc:spChg>
        <pc:picChg chg="add mod">
          <ac:chgData name="L Ratcliffe" userId="afd355e9-94d3-4338-9495-0a87e3430896" providerId="ADAL" clId="{F7A68D57-1EB2-4241-B0A8-57F8D3E4A117}" dt="2025-07-16T15:17:30.459" v="295" actId="1076"/>
          <ac:picMkLst>
            <pc:docMk/>
            <pc:sldMk cId="1215687887" sldId="262"/>
            <ac:picMk id="28" creationId="{899E3319-DD72-4EA7-8240-E2C4AE7C5833}"/>
          </ac:picMkLst>
        </pc:picChg>
      </pc:sldChg>
      <pc:sldChg chg="addSp delSp modSp">
        <pc:chgData name="L Ratcliffe" userId="afd355e9-94d3-4338-9495-0a87e3430896" providerId="ADAL" clId="{F7A68D57-1EB2-4241-B0A8-57F8D3E4A117}" dt="2025-07-16T15:16:59.977" v="290" actId="20577"/>
        <pc:sldMkLst>
          <pc:docMk/>
          <pc:sldMk cId="171154853" sldId="263"/>
        </pc:sldMkLst>
        <pc:spChg chg="mod">
          <ac:chgData name="L Ratcliffe" userId="afd355e9-94d3-4338-9495-0a87e3430896" providerId="ADAL" clId="{F7A68D57-1EB2-4241-B0A8-57F8D3E4A117}" dt="2025-07-16T15:12:33.916" v="108" actId="20577"/>
          <ac:spMkLst>
            <pc:docMk/>
            <pc:sldMk cId="171154853" sldId="263"/>
            <ac:spMk id="24" creationId="{00000000-0000-0000-0000-000000000000}"/>
          </ac:spMkLst>
        </pc:spChg>
        <pc:spChg chg="add mod">
          <ac:chgData name="L Ratcliffe" userId="afd355e9-94d3-4338-9495-0a87e3430896" providerId="ADAL" clId="{F7A68D57-1EB2-4241-B0A8-57F8D3E4A117}" dt="2025-07-16T15:16:59.977" v="290" actId="20577"/>
          <ac:spMkLst>
            <pc:docMk/>
            <pc:sldMk cId="171154853" sldId="263"/>
            <ac:spMk id="26" creationId="{011C3F7C-7161-431E-969C-6F8682D541E5}"/>
          </ac:spMkLst>
        </pc:spChg>
        <pc:picChg chg="add mod">
          <ac:chgData name="L Ratcliffe" userId="afd355e9-94d3-4338-9495-0a87e3430896" providerId="ADAL" clId="{F7A68D57-1EB2-4241-B0A8-57F8D3E4A117}" dt="2025-07-16T15:16:49.051" v="287" actId="1076"/>
          <ac:picMkLst>
            <pc:docMk/>
            <pc:sldMk cId="171154853" sldId="263"/>
            <ac:picMk id="27" creationId="{B4976270-9C1D-4220-8242-382EE5E873C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60186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98704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91501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41121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D2CB0-5CCC-47DA-9638-14A2A231CA90}" type="datetimeFigureOut">
              <a:rPr lang="en-GB" smtClean="0"/>
              <a:t>04/08/2025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26816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2AD2CB0-5CCC-47DA-9638-14A2A231CA90}" type="datetimeFigureOut">
              <a:rPr lang="en-GB" smtClean="0"/>
              <a:t>04/08/2025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72707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2AD2CB0-5CCC-47DA-9638-14A2A231CA90}" type="datetimeFigureOut">
              <a:rPr lang="en-GB" smtClean="0"/>
              <a:t>04/08/2025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267923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2AD2CB0-5CCC-47DA-9638-14A2A231CA90}" type="datetimeFigureOut">
              <a:rPr lang="en-GB" smtClean="0"/>
              <a:t>04/08/2025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02693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D2CB0-5CCC-47DA-9638-14A2A231CA90}" type="datetimeFigureOut">
              <a:rPr lang="en-GB" smtClean="0"/>
              <a:t>04/08/2025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61378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D2CB0-5CCC-47DA-9638-14A2A231CA90}" type="datetimeFigureOut">
              <a:rPr lang="en-GB" smtClean="0"/>
              <a:t>04/08/2025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7521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D2CB0-5CCC-47DA-9638-14A2A231CA90}" type="datetimeFigureOut">
              <a:rPr lang="en-GB" smtClean="0"/>
              <a:t>04/08/2025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97988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D2CB0-5CCC-47DA-9638-14A2A231CA90}" type="datetimeFigureOut">
              <a:rPr lang="en-GB" smtClean="0"/>
              <a:t>04/08/2025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BFD1B-35E7-48BE-972D-99B21201A5AA}" type="slidenum">
              <a:rPr lang="en-GB" smtClean="0"/>
              <a:t>‹#›</a:t>
            </a:fld>
            <a:endParaRPr lang="en-GB"/>
          </a:p>
        </p:txBody>
      </p:sp>
    </p:spTree>
    <p:extLst>
      <p:ext uri="{BB962C8B-B14F-4D97-AF65-F5344CB8AC3E}">
        <p14:creationId xmlns:p14="http://schemas.microsoft.com/office/powerpoint/2010/main" val="487754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3 – Autumn Term 1</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8015358" y="176195"/>
            <a:ext cx="4066219"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We will use these texts to write dialogue, letters and our own version of  a story.</a:t>
            </a:r>
          </a:p>
          <a:p>
            <a:endParaRPr lang="en-US" sz="1200" dirty="0">
              <a:solidFill>
                <a:schemeClr val="tx1"/>
              </a:solidFill>
            </a:endParaRPr>
          </a:p>
        </p:txBody>
      </p:sp>
      <p:sp>
        <p:nvSpPr>
          <p:cNvPr id="13" name="TextBox 12"/>
          <p:cNvSpPr txBox="1"/>
          <p:nvPr/>
        </p:nvSpPr>
        <p:spPr>
          <a:xfrm>
            <a:off x="66590" y="1961540"/>
            <a:ext cx="4705550" cy="295465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chemeClr val="tx1"/>
                </a:solidFill>
              </a:rPr>
              <a:t>*Use multiple of 5 and 10 bonds to 100 to solve additions and subtractions; add and subtract 1-digit numbers to and from 2-digit numbers</a:t>
            </a:r>
          </a:p>
          <a:p>
            <a:r>
              <a:rPr lang="en-US" sz="1200" dirty="0">
                <a:solidFill>
                  <a:schemeClr val="tx1"/>
                </a:solidFill>
              </a:rPr>
              <a:t>*Compare and order 2- and 3- digit numbers; count on and back in 10s and 1s; add and subtract 2-digit numbers; solve problems using place value</a:t>
            </a:r>
          </a:p>
          <a:p>
            <a:r>
              <a:rPr lang="en-US" sz="1200" dirty="0">
                <a:solidFill>
                  <a:schemeClr val="tx1"/>
                </a:solidFill>
              </a:rPr>
              <a:t>*Know multiplication and division facts for the 5, 10, 2, 4 and 3 times-tables; doubling and halving</a:t>
            </a:r>
          </a:p>
          <a:p>
            <a:r>
              <a:rPr lang="en-US" sz="1200" dirty="0">
                <a:solidFill>
                  <a:schemeClr val="tx1"/>
                </a:solidFill>
              </a:rPr>
              <a:t>*Know and understand the calendar, including days, weeks, months, years; tell the time to the nearest 5 minutes on analogue and digital clocks; know the properties of 3D shapes</a:t>
            </a:r>
          </a:p>
          <a:p>
            <a:r>
              <a:rPr lang="en-US" sz="1200" dirty="0">
                <a:solidFill>
                  <a:schemeClr val="tx1"/>
                </a:solidFill>
              </a:rPr>
              <a:t>*Comparing, ordering and understanding place value of 2- and 3-digit numbers; subtracting from 2-digit numbers; using prediction to estimate calculations</a:t>
            </a:r>
          </a:p>
        </p:txBody>
      </p:sp>
      <p:sp>
        <p:nvSpPr>
          <p:cNvPr id="14" name="TextBox 13"/>
          <p:cNvSpPr txBox="1"/>
          <p:nvPr/>
        </p:nvSpPr>
        <p:spPr>
          <a:xfrm>
            <a:off x="7968827" y="2613835"/>
            <a:ext cx="4159282" cy="16619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The UK and its features</a:t>
            </a:r>
          </a:p>
          <a:p>
            <a:r>
              <a:rPr lang="en-US" sz="1200" dirty="0">
                <a:solidFill>
                  <a:schemeClr val="tx1"/>
                </a:solidFill>
              </a:rPr>
              <a:t>Children will learn about the physical and human geography of the UK. Children will learn about hills, mountains and the location of rivers within the UK. Children will learn about counties and cities in the UK and use maps, atlases and aerial photographs.</a:t>
            </a: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110963" y="4979085"/>
            <a:ext cx="4661177"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Animals Including Humans</a:t>
            </a:r>
          </a:p>
          <a:p>
            <a:r>
              <a:rPr lang="en-US" sz="1200" dirty="0">
                <a:solidFill>
                  <a:schemeClr val="tx1"/>
                </a:solidFill>
              </a:rPr>
              <a:t>Children will learn about the importance of nutrition and will be introduced to the main body parts associated with the skeleton and muscles, finding out how different parts of the body have special functions. Children will learn to identify that animals, including humans, need the right types and amount of nutrition and that they cannot make their own food; they get nutrition from what they eat. They will learn to identify that humans and some other animals have skeletons and muscles for support, protection and movement.</a:t>
            </a:r>
          </a:p>
        </p:txBody>
      </p:sp>
      <p:sp>
        <p:nvSpPr>
          <p:cNvPr id="21" name="TextBox 20"/>
          <p:cNvSpPr txBox="1"/>
          <p:nvPr/>
        </p:nvSpPr>
        <p:spPr>
          <a:xfrm>
            <a:off x="4845484" y="4723971"/>
            <a:ext cx="234721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learning to play the recorder in Whole Class Ensemble Training sessions</a:t>
            </a:r>
            <a:endParaRPr lang="en-GB" sz="1200" b="1" dirty="0">
              <a:solidFill>
                <a:schemeClr val="tx1"/>
              </a:solidFill>
            </a:endParaRPr>
          </a:p>
        </p:txBody>
      </p:sp>
      <p:sp>
        <p:nvSpPr>
          <p:cNvPr id="23" name="TextBox 22"/>
          <p:cNvSpPr txBox="1"/>
          <p:nvPr/>
        </p:nvSpPr>
        <p:spPr>
          <a:xfrm>
            <a:off x="4852190" y="5763914"/>
            <a:ext cx="236459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Get Up</a:t>
            </a:r>
          </a:p>
          <a:p>
            <a:r>
              <a:rPr lang="en-US" sz="1200" dirty="0">
                <a:solidFill>
                  <a:schemeClr val="tx1"/>
                </a:solidFill>
              </a:rPr>
              <a:t>The Sacraments</a:t>
            </a:r>
          </a:p>
          <a:p>
            <a:r>
              <a:rPr lang="en-US" sz="1200" dirty="0">
                <a:solidFill>
                  <a:schemeClr val="tx1"/>
                </a:solidFill>
              </a:rPr>
              <a:t>Jesus My Friend</a:t>
            </a:r>
            <a:endParaRPr lang="en-GB" dirty="0">
              <a:solidFill>
                <a:schemeClr val="tx2"/>
              </a:solidFill>
            </a:endParaRPr>
          </a:p>
        </p:txBody>
      </p:sp>
      <p:sp>
        <p:nvSpPr>
          <p:cNvPr id="24" name="TextBox 23"/>
          <p:cNvSpPr txBox="1"/>
          <p:nvPr/>
        </p:nvSpPr>
        <p:spPr>
          <a:xfrm>
            <a:off x="5543482" y="91305"/>
            <a:ext cx="2057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b="1" u="sng" dirty="0"/>
              <a:t>Branch 1</a:t>
            </a:r>
          </a:p>
          <a:p>
            <a:r>
              <a:rPr lang="en-US" sz="1200" dirty="0"/>
              <a:t>Creation and Covenant</a:t>
            </a:r>
          </a:p>
          <a:p>
            <a:endParaRPr lang="en-GB" sz="1200" dirty="0"/>
          </a:p>
        </p:txBody>
      </p:sp>
      <p:sp>
        <p:nvSpPr>
          <p:cNvPr id="25" name="TextBox 24"/>
          <p:cNvSpPr txBox="1"/>
          <p:nvPr/>
        </p:nvSpPr>
        <p:spPr>
          <a:xfrm>
            <a:off x="2218183" y="1323880"/>
            <a:ext cx="1713904"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Dance &amp; Fundamentals</a:t>
            </a:r>
            <a:endParaRPr lang="en-GB" sz="1200" dirty="0">
              <a:solidFill>
                <a:schemeClr val="tx1"/>
              </a:solidFill>
            </a:endParaRPr>
          </a:p>
        </p:txBody>
      </p:sp>
      <p:sp>
        <p:nvSpPr>
          <p:cNvPr id="29" name="TextBox 28"/>
          <p:cNvSpPr txBox="1"/>
          <p:nvPr/>
        </p:nvSpPr>
        <p:spPr>
          <a:xfrm>
            <a:off x="9623659" y="4446682"/>
            <a:ext cx="2438049"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 </a:t>
            </a:r>
          </a:p>
          <a:p>
            <a:r>
              <a:rPr lang="en-US" b="1" dirty="0">
                <a:solidFill>
                  <a:schemeClr val="tx2"/>
                </a:solidFill>
              </a:rPr>
              <a:t>Connecting computers </a:t>
            </a:r>
          </a:p>
          <a:p>
            <a:r>
              <a:rPr lang="en-US" sz="1200" dirty="0">
                <a:solidFill>
                  <a:schemeClr val="tx1"/>
                </a:solidFill>
              </a:rPr>
              <a:t>Children will develop their understanding of digital devices, with an initial focus on inputs, processes, and outputs. They will compare digital and non-digital devices, before learning about computer networks that include network infrastructure devices like routers and switches.</a:t>
            </a:r>
            <a:endParaRPr lang="en-GB" sz="1200" dirty="0">
              <a:solidFill>
                <a:schemeClr val="tx1"/>
              </a:solidFill>
            </a:endParaRPr>
          </a:p>
        </p:txBody>
      </p:sp>
      <p:sp>
        <p:nvSpPr>
          <p:cNvPr id="2" name="TextBox 1"/>
          <p:cNvSpPr txBox="1"/>
          <p:nvPr/>
        </p:nvSpPr>
        <p:spPr>
          <a:xfrm>
            <a:off x="7222769" y="4882492"/>
            <a:ext cx="237037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dirty="0">
                <a:solidFill>
                  <a:schemeClr val="tx2"/>
                </a:solidFill>
              </a:rPr>
              <a:t>A New Start</a:t>
            </a:r>
          </a:p>
          <a:p>
            <a:r>
              <a:rPr lang="en-US" sz="1200" dirty="0">
                <a:solidFill>
                  <a:schemeClr val="tx1"/>
                </a:solidFill>
              </a:rPr>
              <a:t>Children will learn: </a:t>
            </a:r>
          </a:p>
          <a:p>
            <a:r>
              <a:rPr lang="en-US" sz="1200" dirty="0">
                <a:solidFill>
                  <a:schemeClr val="tx1"/>
                </a:solidFill>
              </a:rPr>
              <a:t>*Greetings </a:t>
            </a:r>
          </a:p>
          <a:p>
            <a:r>
              <a:rPr lang="en-US" sz="1200" dirty="0">
                <a:solidFill>
                  <a:schemeClr val="tx1"/>
                </a:solidFill>
              </a:rPr>
              <a:t>*Nos 1-10</a:t>
            </a:r>
          </a:p>
          <a:p>
            <a:r>
              <a:rPr lang="en-US" sz="1200" dirty="0">
                <a:solidFill>
                  <a:schemeClr val="tx1"/>
                </a:solidFill>
              </a:rPr>
              <a:t>*</a:t>
            </a:r>
            <a:r>
              <a:rPr lang="en-US" sz="1200" dirty="0" err="1">
                <a:solidFill>
                  <a:schemeClr val="tx1"/>
                </a:solidFill>
              </a:rPr>
              <a:t>Colours</a:t>
            </a:r>
            <a:endParaRPr lang="en-GB" b="1" dirty="0">
              <a:solidFill>
                <a:schemeClr val="tx2"/>
              </a:solidFill>
            </a:endParaRPr>
          </a:p>
        </p:txBody>
      </p:sp>
      <p:pic>
        <p:nvPicPr>
          <p:cNvPr id="7" name="Picture 6"/>
          <p:cNvPicPr>
            <a:picLocks noChangeAspect="1"/>
          </p:cNvPicPr>
          <p:nvPr/>
        </p:nvPicPr>
        <p:blipFill>
          <a:blip r:embed="rId3"/>
          <a:stretch>
            <a:fillRect/>
          </a:stretch>
        </p:blipFill>
        <p:spPr>
          <a:xfrm>
            <a:off x="10085918" y="772233"/>
            <a:ext cx="829128" cy="743776"/>
          </a:xfrm>
          <a:prstGeom prst="rect">
            <a:avLst/>
          </a:prstGeom>
        </p:spPr>
      </p:pic>
      <p:pic>
        <p:nvPicPr>
          <p:cNvPr id="10" name="Picture 9"/>
          <p:cNvPicPr>
            <a:picLocks noChangeAspect="1"/>
          </p:cNvPicPr>
          <p:nvPr/>
        </p:nvPicPr>
        <p:blipFill>
          <a:blip r:embed="rId4"/>
          <a:stretch>
            <a:fillRect/>
          </a:stretch>
        </p:blipFill>
        <p:spPr>
          <a:xfrm>
            <a:off x="8486443" y="5271926"/>
            <a:ext cx="801421" cy="630488"/>
          </a:xfrm>
          <a:prstGeom prst="rect">
            <a:avLst/>
          </a:prstGeom>
        </p:spPr>
      </p:pic>
      <p:pic>
        <p:nvPicPr>
          <p:cNvPr id="12" name="Picture 11"/>
          <p:cNvPicPr>
            <a:picLocks noChangeAspect="1"/>
          </p:cNvPicPr>
          <p:nvPr/>
        </p:nvPicPr>
        <p:blipFill>
          <a:blip r:embed="rId5"/>
          <a:stretch>
            <a:fillRect/>
          </a:stretch>
        </p:blipFill>
        <p:spPr>
          <a:xfrm>
            <a:off x="11540865" y="3694898"/>
            <a:ext cx="418723" cy="530486"/>
          </a:xfrm>
          <a:prstGeom prst="rect">
            <a:avLst/>
          </a:prstGeom>
        </p:spPr>
      </p:pic>
      <p:sp>
        <p:nvSpPr>
          <p:cNvPr id="22" name="TextBox 21">
            <a:extLst>
              <a:ext uri="{FF2B5EF4-FFF2-40B4-BE49-F238E27FC236}">
                <a16:creationId xmlns:a16="http://schemas.microsoft.com/office/drawing/2014/main" id="{B0E8058C-B9E8-4E5E-87E0-727E57C790B9}"/>
              </a:ext>
            </a:extLst>
          </p:cNvPr>
          <p:cNvSpPr txBox="1"/>
          <p:nvPr/>
        </p:nvSpPr>
        <p:spPr>
          <a:xfrm>
            <a:off x="4937790" y="1415784"/>
            <a:ext cx="2870330"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a:t>
            </a:r>
            <a:r>
              <a:rPr lang="en-US" b="1" dirty="0">
                <a:solidFill>
                  <a:schemeClr val="tx2"/>
                </a:solidFill>
              </a:rPr>
              <a:t> Drawing and Painting famous landmarks.</a:t>
            </a:r>
          </a:p>
          <a:p>
            <a:r>
              <a:rPr lang="en-US" sz="1200" dirty="0">
                <a:solidFill>
                  <a:schemeClr val="tx1"/>
                </a:solidFill>
              </a:rPr>
              <a:t>Children will be introduced to the work of Fernand Leger- ‘The City’. Children will make sketches of key points of the local area. Children will take a selection of their own drawings to create their own abstract art based on the local area using and mixing similar </a:t>
            </a:r>
            <a:r>
              <a:rPr lang="en-US" sz="1200" dirty="0" err="1">
                <a:solidFill>
                  <a:schemeClr val="tx1"/>
                </a:solidFill>
              </a:rPr>
              <a:t>colours</a:t>
            </a:r>
            <a:r>
              <a:rPr lang="en-US" sz="1200" dirty="0">
                <a:solidFill>
                  <a:schemeClr val="tx1"/>
                </a:solidFill>
              </a:rPr>
              <a:t> to </a:t>
            </a:r>
            <a:r>
              <a:rPr lang="en-US" sz="1200" dirty="0" err="1">
                <a:solidFill>
                  <a:schemeClr val="tx1"/>
                </a:solidFill>
              </a:rPr>
              <a:t>Fernard</a:t>
            </a:r>
            <a:r>
              <a:rPr lang="en-US" sz="1200" dirty="0">
                <a:solidFill>
                  <a:schemeClr val="tx1"/>
                </a:solidFill>
              </a:rPr>
              <a:t> Leger.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pic>
        <p:nvPicPr>
          <p:cNvPr id="28" name="Picture 27">
            <a:extLst>
              <a:ext uri="{FF2B5EF4-FFF2-40B4-BE49-F238E27FC236}">
                <a16:creationId xmlns:a16="http://schemas.microsoft.com/office/drawing/2014/main" id="{899E3319-DD72-4EA7-8240-E2C4AE7C5833}"/>
              </a:ext>
            </a:extLst>
          </p:cNvPr>
          <p:cNvPicPr>
            <a:picLocks noChangeAspect="1"/>
          </p:cNvPicPr>
          <p:nvPr/>
        </p:nvPicPr>
        <p:blipFill>
          <a:blip r:embed="rId6"/>
          <a:stretch>
            <a:fillRect/>
          </a:stretch>
        </p:blipFill>
        <p:spPr>
          <a:xfrm>
            <a:off x="5919206" y="3429000"/>
            <a:ext cx="907497" cy="692746"/>
          </a:xfrm>
          <a:prstGeom prst="rect">
            <a:avLst/>
          </a:prstGeom>
        </p:spPr>
      </p:pic>
      <p:pic>
        <p:nvPicPr>
          <p:cNvPr id="11" name="Picture 10" descr="A book cover with a jellyfish and a child&#10;&#10;AI-generated content may be incorrect.">
            <a:extLst>
              <a:ext uri="{FF2B5EF4-FFF2-40B4-BE49-F238E27FC236}">
                <a16:creationId xmlns:a16="http://schemas.microsoft.com/office/drawing/2014/main" id="{E00A5461-6D78-32EA-1E07-96CDB16F7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7864" y="783425"/>
            <a:ext cx="599414" cy="849170"/>
          </a:xfrm>
          <a:prstGeom prst="rect">
            <a:avLst/>
          </a:prstGeom>
        </p:spPr>
      </p:pic>
    </p:spTree>
    <p:extLst>
      <p:ext uri="{BB962C8B-B14F-4D97-AF65-F5344CB8AC3E}">
        <p14:creationId xmlns:p14="http://schemas.microsoft.com/office/powerpoint/2010/main" val="121568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3 – Autumn Term 2</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1973548" y="1351414"/>
            <a:ext cx="3582798"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We will use these texts to write diaries, travel journals and instructions. </a:t>
            </a:r>
          </a:p>
        </p:txBody>
      </p:sp>
      <p:sp>
        <p:nvSpPr>
          <p:cNvPr id="13" name="TextBox 12"/>
          <p:cNvSpPr txBox="1"/>
          <p:nvPr/>
        </p:nvSpPr>
        <p:spPr>
          <a:xfrm>
            <a:off x="110959" y="3263378"/>
            <a:ext cx="4304023" cy="3508653"/>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chemeClr val="tx1"/>
                </a:solidFill>
              </a:rPr>
              <a:t>*Doubling and halving numbers up to 100 using partitioning; understanding fractions and fractions of numbers</a:t>
            </a:r>
          </a:p>
          <a:p>
            <a:r>
              <a:rPr lang="en-US" sz="1200" dirty="0">
                <a:solidFill>
                  <a:schemeClr val="tx1"/>
                </a:solidFill>
              </a:rPr>
              <a:t>*Use money to add and subtract and record using the correct notation and place value; add and subtract 2-digit numbers using partitioning; add three 2-digit numbers by partitioning and recombining.</a:t>
            </a:r>
          </a:p>
          <a:p>
            <a:r>
              <a:rPr lang="en-US" sz="1200" dirty="0">
                <a:solidFill>
                  <a:schemeClr val="tx1"/>
                </a:solidFill>
              </a:rPr>
              <a:t>*Choose an appropriate instrument to measure a length and use a ruler to estimate, measure and draw to the nearest </a:t>
            </a:r>
            <a:r>
              <a:rPr lang="en-US" sz="1200" dirty="0" err="1">
                <a:solidFill>
                  <a:schemeClr val="tx1"/>
                </a:solidFill>
              </a:rPr>
              <a:t>centimetre</a:t>
            </a:r>
            <a:r>
              <a:rPr lang="en-US" sz="1200" dirty="0">
                <a:solidFill>
                  <a:schemeClr val="tx1"/>
                </a:solidFill>
              </a:rPr>
              <a:t>; know 1 </a:t>
            </a:r>
            <a:r>
              <a:rPr lang="en-US" sz="1200" dirty="0" err="1">
                <a:solidFill>
                  <a:schemeClr val="tx1"/>
                </a:solidFill>
              </a:rPr>
              <a:t>litre</a:t>
            </a:r>
            <a:r>
              <a:rPr lang="en-US" sz="1200" dirty="0">
                <a:solidFill>
                  <a:schemeClr val="tx1"/>
                </a:solidFill>
              </a:rPr>
              <a:t> = 1000 ml; estimate and measure capacity in </a:t>
            </a:r>
            <a:r>
              <a:rPr lang="en-US" sz="1200" dirty="0" err="1">
                <a:solidFill>
                  <a:schemeClr val="tx1"/>
                </a:solidFill>
              </a:rPr>
              <a:t>millilitres</a:t>
            </a:r>
            <a:endParaRPr lang="en-US" sz="1200" dirty="0">
              <a:solidFill>
                <a:schemeClr val="tx1"/>
              </a:solidFill>
            </a:endParaRPr>
          </a:p>
          <a:p>
            <a:r>
              <a:rPr lang="en-US" sz="1200" dirty="0">
                <a:solidFill>
                  <a:schemeClr val="tx1"/>
                </a:solidFill>
              </a:rPr>
              <a:t>*Place 2- and 3-digit numbers on a number line; round 3-digit numbers to nearest 100; use counting up to do mental subtractions with answers between 10 and 20, 10 and 30, and either side of 100</a:t>
            </a:r>
          </a:p>
          <a:p>
            <a:r>
              <a:rPr lang="en-US" sz="1200" dirty="0">
                <a:solidFill>
                  <a:schemeClr val="tx1"/>
                </a:solidFill>
              </a:rPr>
              <a:t>*Revise times-tables learned and derive division facts; perform division with remainders; choose a mental strategy to solve additions and subtractions; solve word problems</a:t>
            </a:r>
          </a:p>
        </p:txBody>
      </p:sp>
      <p:sp>
        <p:nvSpPr>
          <p:cNvPr id="14" name="TextBox 13"/>
          <p:cNvSpPr txBox="1"/>
          <p:nvPr/>
        </p:nvSpPr>
        <p:spPr>
          <a:xfrm>
            <a:off x="4859383" y="4234625"/>
            <a:ext cx="3196045" cy="24006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 </a:t>
            </a:r>
            <a:r>
              <a:rPr lang="en-US" b="1" dirty="0">
                <a:solidFill>
                  <a:schemeClr val="tx2"/>
                </a:solidFill>
              </a:rPr>
              <a:t>The Stone Age</a:t>
            </a:r>
          </a:p>
          <a:p>
            <a:r>
              <a:rPr lang="en-US" sz="1200" dirty="0">
                <a:solidFill>
                  <a:schemeClr val="tx1"/>
                </a:solidFill>
              </a:rPr>
              <a:t>Children will learn about the important aspects of the Stone Age. They will find out what historians discovered about the Stone Age including: understanding how hunter gathers lived, why settlements were formed,</a:t>
            </a:r>
          </a:p>
          <a:p>
            <a:r>
              <a:rPr lang="en-US" sz="1200" dirty="0">
                <a:solidFill>
                  <a:schemeClr val="tx1"/>
                </a:solidFill>
              </a:rPr>
              <a:t>why stone circles were important </a:t>
            </a:r>
          </a:p>
          <a:p>
            <a:r>
              <a:rPr lang="en-US" sz="1200" dirty="0">
                <a:solidFill>
                  <a:schemeClr val="tx1"/>
                </a:solidFill>
              </a:rPr>
              <a:t>and the daily life for people living </a:t>
            </a:r>
          </a:p>
          <a:p>
            <a:r>
              <a:rPr lang="en-US" sz="1200" dirty="0">
                <a:solidFill>
                  <a:schemeClr val="tx1"/>
                </a:solidFill>
              </a:rPr>
              <a:t>at </a:t>
            </a:r>
            <a:r>
              <a:rPr lang="en-US" sz="1200" dirty="0" err="1">
                <a:solidFill>
                  <a:schemeClr val="tx1"/>
                </a:solidFill>
              </a:rPr>
              <a:t>Scara</a:t>
            </a:r>
            <a:r>
              <a:rPr lang="en-US" sz="1200" dirty="0">
                <a:solidFill>
                  <a:schemeClr val="tx1"/>
                </a:solidFill>
              </a:rPr>
              <a:t> Brae.</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8407648" y="104964"/>
            <a:ext cx="3564804"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dirty="0">
                <a:solidFill>
                  <a:schemeClr val="tx2"/>
                </a:solidFill>
              </a:rPr>
              <a:t>Science-</a:t>
            </a:r>
            <a:r>
              <a:rPr lang="en-GB" dirty="0">
                <a:solidFill>
                  <a:schemeClr val="tx2"/>
                </a:solidFill>
              </a:rPr>
              <a:t> </a:t>
            </a:r>
            <a:r>
              <a:rPr lang="en-GB" b="1" dirty="0">
                <a:solidFill>
                  <a:schemeClr val="tx2"/>
                </a:solidFill>
              </a:rPr>
              <a:t>Rocks </a:t>
            </a:r>
          </a:p>
          <a:p>
            <a:r>
              <a:rPr lang="en-GB" sz="1200" dirty="0">
                <a:solidFill>
                  <a:schemeClr val="tx1"/>
                </a:solidFill>
              </a:rPr>
              <a:t>Children will explore different kinds of rocks and soils, including those in the local environment. They will compare and group together different kinds of rocks based on their appearance and simple physical properties. They will describe in simple terms how fossils are formed when things that have lived are trapped within rock. They will recognise that soils are made from rocks and organic matter.</a:t>
            </a:r>
            <a:endParaRPr lang="en-US" sz="1200" u="sng" dirty="0">
              <a:solidFill>
                <a:schemeClr val="tx1"/>
              </a:solidFill>
            </a:endParaRPr>
          </a:p>
        </p:txBody>
      </p:sp>
      <p:sp>
        <p:nvSpPr>
          <p:cNvPr id="21" name="TextBox 20"/>
          <p:cNvSpPr txBox="1"/>
          <p:nvPr/>
        </p:nvSpPr>
        <p:spPr>
          <a:xfrm>
            <a:off x="5742249" y="1028293"/>
            <a:ext cx="1322991"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learning to play the recorder in Whole Class Ensemble Training sessions</a:t>
            </a:r>
            <a:endParaRPr lang="en-GB" b="1" dirty="0">
              <a:solidFill>
                <a:schemeClr val="tx2"/>
              </a:solidFill>
            </a:endParaRPr>
          </a:p>
        </p:txBody>
      </p:sp>
      <p:sp>
        <p:nvSpPr>
          <p:cNvPr id="23" name="TextBox 22"/>
          <p:cNvSpPr txBox="1"/>
          <p:nvPr/>
        </p:nvSpPr>
        <p:spPr>
          <a:xfrm>
            <a:off x="7140417" y="196638"/>
            <a:ext cx="1192054"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Friends, Family and Others</a:t>
            </a:r>
          </a:p>
          <a:p>
            <a:r>
              <a:rPr lang="en-US" sz="1200" dirty="0">
                <a:solidFill>
                  <a:schemeClr val="tx1"/>
                </a:solidFill>
              </a:rPr>
              <a:t>When Things Feel Bad</a:t>
            </a:r>
            <a:endParaRPr lang="en-GB" dirty="0">
              <a:solidFill>
                <a:schemeClr val="tx2"/>
              </a:solidFill>
            </a:endParaRPr>
          </a:p>
        </p:txBody>
      </p:sp>
      <p:sp>
        <p:nvSpPr>
          <p:cNvPr id="24" name="TextBox 23"/>
          <p:cNvSpPr txBox="1"/>
          <p:nvPr/>
        </p:nvSpPr>
        <p:spPr>
          <a:xfrm>
            <a:off x="146102" y="1825283"/>
            <a:ext cx="1748815"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b="1" u="sng" dirty="0"/>
              <a:t>Branch 2</a:t>
            </a:r>
          </a:p>
          <a:p>
            <a:r>
              <a:rPr lang="en-US" sz="1200" dirty="0"/>
              <a:t>Prophecy and Promise</a:t>
            </a:r>
            <a:endParaRPr lang="en-GB" sz="1200" dirty="0"/>
          </a:p>
        </p:txBody>
      </p:sp>
      <p:sp>
        <p:nvSpPr>
          <p:cNvPr id="25" name="TextBox 24"/>
          <p:cNvSpPr txBox="1"/>
          <p:nvPr/>
        </p:nvSpPr>
        <p:spPr>
          <a:xfrm>
            <a:off x="5039908" y="3320145"/>
            <a:ext cx="220078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endParaRPr lang="en-US" dirty="0"/>
          </a:p>
          <a:p>
            <a:r>
              <a:rPr lang="en-US" sz="1200" dirty="0">
                <a:solidFill>
                  <a:prstClr val="black"/>
                </a:solidFill>
              </a:rPr>
              <a:t>Gymnastics</a:t>
            </a:r>
          </a:p>
          <a:p>
            <a:r>
              <a:rPr lang="en-US" sz="1200" dirty="0">
                <a:solidFill>
                  <a:prstClr val="black"/>
                </a:solidFill>
              </a:rPr>
              <a:t>Fitness</a:t>
            </a:r>
            <a:endParaRPr lang="en-GB" dirty="0"/>
          </a:p>
        </p:txBody>
      </p:sp>
      <p:sp>
        <p:nvSpPr>
          <p:cNvPr id="2" name="TextBox 1"/>
          <p:cNvSpPr txBox="1"/>
          <p:nvPr/>
        </p:nvSpPr>
        <p:spPr>
          <a:xfrm>
            <a:off x="8430032" y="4737040"/>
            <a:ext cx="354242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The calendar and celebrations</a:t>
            </a:r>
          </a:p>
          <a:p>
            <a:r>
              <a:rPr lang="en-US" sz="1200" dirty="0">
                <a:solidFill>
                  <a:schemeClr val="tx1"/>
                </a:solidFill>
              </a:rPr>
              <a:t>Children will learn</a:t>
            </a:r>
          </a:p>
          <a:p>
            <a:r>
              <a:rPr lang="en-US" sz="1200" dirty="0">
                <a:solidFill>
                  <a:schemeClr val="tx1"/>
                </a:solidFill>
              </a:rPr>
              <a:t>*Classroom commands</a:t>
            </a:r>
          </a:p>
          <a:p>
            <a:r>
              <a:rPr lang="en-US" sz="1200" dirty="0">
                <a:solidFill>
                  <a:schemeClr val="tx1"/>
                </a:solidFill>
              </a:rPr>
              <a:t>*</a:t>
            </a:r>
            <a:r>
              <a:rPr lang="en-US" sz="1200" dirty="0" err="1">
                <a:solidFill>
                  <a:schemeClr val="tx1"/>
                </a:solidFill>
              </a:rPr>
              <a:t>Colours</a:t>
            </a:r>
            <a:endParaRPr lang="en-US" sz="1200" dirty="0">
              <a:solidFill>
                <a:schemeClr val="tx1"/>
              </a:solidFill>
            </a:endParaRPr>
          </a:p>
          <a:p>
            <a:r>
              <a:rPr lang="en-US" sz="1200" dirty="0">
                <a:solidFill>
                  <a:schemeClr val="tx1"/>
                </a:solidFill>
              </a:rPr>
              <a:t>*Days of the week</a:t>
            </a:r>
          </a:p>
          <a:p>
            <a:r>
              <a:rPr lang="en-US" sz="1200" dirty="0">
                <a:solidFill>
                  <a:schemeClr val="tx1"/>
                </a:solidFill>
              </a:rPr>
              <a:t>*Story of St </a:t>
            </a:r>
            <a:r>
              <a:rPr lang="en-US" sz="1200" dirty="0" err="1">
                <a:solidFill>
                  <a:schemeClr val="tx1"/>
                </a:solidFill>
              </a:rPr>
              <a:t>Nikolaus</a:t>
            </a:r>
            <a:endParaRPr lang="en-US" sz="1200" dirty="0">
              <a:solidFill>
                <a:schemeClr val="tx1"/>
              </a:solidFill>
            </a:endParaRPr>
          </a:p>
        </p:txBody>
      </p:sp>
      <p:pic>
        <p:nvPicPr>
          <p:cNvPr id="5" name="Picture 4"/>
          <p:cNvPicPr>
            <a:picLocks noChangeAspect="1"/>
          </p:cNvPicPr>
          <p:nvPr/>
        </p:nvPicPr>
        <p:blipFill>
          <a:blip r:embed="rId3"/>
          <a:stretch>
            <a:fillRect/>
          </a:stretch>
        </p:blipFill>
        <p:spPr>
          <a:xfrm>
            <a:off x="2137484" y="1888493"/>
            <a:ext cx="510325" cy="811698"/>
          </a:xfrm>
          <a:prstGeom prst="rect">
            <a:avLst/>
          </a:prstGeom>
        </p:spPr>
      </p:pic>
      <p:pic>
        <p:nvPicPr>
          <p:cNvPr id="7" name="Picture 6"/>
          <p:cNvPicPr>
            <a:picLocks noChangeAspect="1"/>
          </p:cNvPicPr>
          <p:nvPr/>
        </p:nvPicPr>
        <p:blipFill>
          <a:blip r:embed="rId4"/>
          <a:stretch>
            <a:fillRect/>
          </a:stretch>
        </p:blipFill>
        <p:spPr>
          <a:xfrm>
            <a:off x="2811745" y="1915015"/>
            <a:ext cx="744860" cy="758653"/>
          </a:xfrm>
          <a:prstGeom prst="rect">
            <a:avLst/>
          </a:prstGeom>
        </p:spPr>
      </p:pic>
      <p:pic>
        <p:nvPicPr>
          <p:cNvPr id="10" name="Picture 9"/>
          <p:cNvPicPr>
            <a:picLocks noChangeAspect="1"/>
          </p:cNvPicPr>
          <p:nvPr/>
        </p:nvPicPr>
        <p:blipFill>
          <a:blip r:embed="rId5"/>
          <a:stretch>
            <a:fillRect/>
          </a:stretch>
        </p:blipFill>
        <p:spPr>
          <a:xfrm>
            <a:off x="7181785" y="5328961"/>
            <a:ext cx="781342" cy="1058164"/>
          </a:xfrm>
          <a:prstGeom prst="rect">
            <a:avLst/>
          </a:prstGeom>
        </p:spPr>
      </p:pic>
      <p:pic>
        <p:nvPicPr>
          <p:cNvPr id="11" name="Picture 10"/>
          <p:cNvPicPr>
            <a:picLocks noChangeAspect="1"/>
          </p:cNvPicPr>
          <p:nvPr/>
        </p:nvPicPr>
        <p:blipFill>
          <a:blip r:embed="rId6"/>
          <a:stretch>
            <a:fillRect/>
          </a:stretch>
        </p:blipFill>
        <p:spPr>
          <a:xfrm>
            <a:off x="10651669" y="5318829"/>
            <a:ext cx="836074" cy="836074"/>
          </a:xfrm>
          <a:prstGeom prst="rect">
            <a:avLst/>
          </a:prstGeom>
        </p:spPr>
      </p:pic>
      <p:sp>
        <p:nvSpPr>
          <p:cNvPr id="26" name="TextBox 25">
            <a:extLst>
              <a:ext uri="{FF2B5EF4-FFF2-40B4-BE49-F238E27FC236}">
                <a16:creationId xmlns:a16="http://schemas.microsoft.com/office/drawing/2014/main" id="{011C3F7C-7161-431E-969C-6F8682D541E5}"/>
              </a:ext>
            </a:extLst>
          </p:cNvPr>
          <p:cNvSpPr txBox="1"/>
          <p:nvPr/>
        </p:nvSpPr>
        <p:spPr>
          <a:xfrm>
            <a:off x="7329501" y="2067425"/>
            <a:ext cx="4654448"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Making Pizzas</a:t>
            </a:r>
          </a:p>
          <a:p>
            <a:r>
              <a:rPr lang="en-US" sz="1200" dirty="0">
                <a:solidFill>
                  <a:schemeClr val="tx1"/>
                </a:solidFill>
              </a:rPr>
              <a:t>Children will research what makes a good pizza. Children will learn where the ingredients come from to make a pizza (including herbs such as basil and oregano). Children will look at the seasonality of these ingredients. They will learn how to create their own simple pizza base from dough and use a variety of skills such as chopping, grating, kneading and stretching to make a pizza. Children will learn how to work hygienically and safely.</a:t>
            </a:r>
          </a:p>
          <a:p>
            <a:endParaRPr lang="en-US" sz="1200" dirty="0">
              <a:solidFill>
                <a:schemeClr val="tx1"/>
              </a:solidFill>
            </a:endParaRPr>
          </a:p>
          <a:p>
            <a:endParaRPr lang="en-US" sz="1200" dirty="0">
              <a:solidFill>
                <a:schemeClr val="tx1"/>
              </a:solidFill>
            </a:endParaRPr>
          </a:p>
        </p:txBody>
      </p:sp>
      <p:pic>
        <p:nvPicPr>
          <p:cNvPr id="27" name="Picture 26">
            <a:extLst>
              <a:ext uri="{FF2B5EF4-FFF2-40B4-BE49-F238E27FC236}">
                <a16:creationId xmlns:a16="http://schemas.microsoft.com/office/drawing/2014/main" id="{B4976270-9C1D-4220-8242-382EE5E873C2}"/>
              </a:ext>
            </a:extLst>
          </p:cNvPr>
          <p:cNvPicPr>
            <a:picLocks noChangeAspect="1"/>
          </p:cNvPicPr>
          <p:nvPr/>
        </p:nvPicPr>
        <p:blipFill>
          <a:blip r:embed="rId7"/>
          <a:stretch>
            <a:fillRect/>
          </a:stretch>
        </p:blipFill>
        <p:spPr>
          <a:xfrm>
            <a:off x="9243651" y="3511460"/>
            <a:ext cx="826147" cy="547349"/>
          </a:xfrm>
          <a:prstGeom prst="rect">
            <a:avLst/>
          </a:prstGeom>
        </p:spPr>
      </p:pic>
    </p:spTree>
    <p:extLst>
      <p:ext uri="{BB962C8B-B14F-4D97-AF65-F5344CB8AC3E}">
        <p14:creationId xmlns:p14="http://schemas.microsoft.com/office/powerpoint/2010/main" val="171154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3 – Spring Term 1</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7043673" y="2611336"/>
            <a:ext cx="3315991"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Using these texts we will write letters, our own stories and learning how to punctuate speech.</a:t>
            </a:r>
          </a:p>
        </p:txBody>
      </p:sp>
      <p:sp>
        <p:nvSpPr>
          <p:cNvPr id="13" name="TextBox 12"/>
          <p:cNvSpPr txBox="1"/>
          <p:nvPr/>
        </p:nvSpPr>
        <p:spPr>
          <a:xfrm>
            <a:off x="76160" y="2139632"/>
            <a:ext cx="5404750" cy="461664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t>*Rehearse place value in 3-digit numbers, order them on a number line and find a number in between; compare number sentences; solve additions and subtractions using place value; multiply and divide by 10 (whole number answers); count in steps of 10, 50 and 10O.</a:t>
            </a:r>
          </a:p>
          <a:p>
            <a:r>
              <a:rPr lang="en-US" sz="1200" dirty="0"/>
              <a:t>*Add pairs of 2-digit numbers using partitioning (crossing 10s, 100 or both) and then extend to add two 3-digit numbers (not crossing 1000); </a:t>
            </a:r>
            <a:r>
              <a:rPr lang="en-US" sz="1200" dirty="0" err="1"/>
              <a:t>recognise</a:t>
            </a:r>
            <a:r>
              <a:rPr lang="en-US" sz="1200" dirty="0"/>
              <a:t> and sort multiples of 2, 3, 4, 5, and 10; double the 4 times-table to find the 8 times-table; derive division facts for the 8 times-table; multiply and divide by 4 by doubling or halving twice.</a:t>
            </a:r>
          </a:p>
          <a:p>
            <a:r>
              <a:rPr lang="en-US" sz="1200" dirty="0"/>
              <a:t>*Identify 1/2s, 1/3s, 1/4,s 1/6s, and 1/8s; </a:t>
            </a:r>
            <a:r>
              <a:rPr lang="en-US" sz="1200" dirty="0" err="1"/>
              <a:t>realise</a:t>
            </a:r>
            <a:r>
              <a:rPr lang="en-US" sz="1200" dirty="0"/>
              <a:t> how many of each make a whole; find equivalent fractions; place fractions on a 0 to 1 line; find fractions of amounts.</a:t>
            </a:r>
          </a:p>
          <a:p>
            <a:r>
              <a:rPr lang="en-US" sz="1200" dirty="0"/>
              <a:t>*</a:t>
            </a:r>
            <a:r>
              <a:rPr lang="en-US" sz="1200" dirty="0" err="1"/>
              <a:t>Recognise</a:t>
            </a:r>
            <a:r>
              <a:rPr lang="en-US" sz="1200" dirty="0"/>
              <a:t> right angles and know they are 90°; understand angles are measured in degrees; </a:t>
            </a:r>
            <a:r>
              <a:rPr lang="en-US" sz="1200" dirty="0" err="1"/>
              <a:t>recognise</a:t>
            </a:r>
            <a:r>
              <a:rPr lang="en-US" sz="1200" dirty="0"/>
              <a:t> ° as the symbol for the measurement of degrees; name and list simple properties of 2D shapes; begin to understand and use the term perimeter to mean the length/distance around the edge (border) of a 2D shape; begin to calculate using a ruler; know a right angle is a quarter turn; know 360° is a full turn; begin to understand angles and identify size of angles in relation to 90°</a:t>
            </a:r>
          </a:p>
          <a:p>
            <a:r>
              <a:rPr lang="en-US" sz="1200" dirty="0"/>
              <a:t>*Place 3-digit numbers on empty 100 number lines; begin to place 3-digit numbers on 0-1000 landmarked and empty number lines; round 3-digit numbers to the nearest ten and to the nearest hundred; use counting up as a strategy to perform mental subtraction (Frog); subtract pounds and pence from five pounds; use counting up (Frog) as a strategy to perform mental subtraction of amounts of money; subtract pounds and pence from ten pounds</a:t>
            </a:r>
          </a:p>
        </p:txBody>
      </p:sp>
      <p:sp>
        <p:nvSpPr>
          <p:cNvPr id="14" name="TextBox 13"/>
          <p:cNvSpPr txBox="1"/>
          <p:nvPr/>
        </p:nvSpPr>
        <p:spPr>
          <a:xfrm>
            <a:off x="1965326" y="1343133"/>
            <a:ext cx="346949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Earthquakes</a:t>
            </a:r>
          </a:p>
          <a:p>
            <a:r>
              <a:rPr lang="en-US" sz="1200" dirty="0">
                <a:solidFill>
                  <a:schemeClr val="tx1"/>
                </a:solidFill>
              </a:rPr>
              <a:t>Children will learn about the structure of the Earth. They will learn what causes earthquakes. Through an introduction into latitude and longitude children will locate the world’s largest earthquakes. </a:t>
            </a:r>
          </a:p>
        </p:txBody>
      </p:sp>
      <p:sp>
        <p:nvSpPr>
          <p:cNvPr id="16" name="TextBox 15"/>
          <p:cNvSpPr txBox="1"/>
          <p:nvPr/>
        </p:nvSpPr>
        <p:spPr>
          <a:xfrm>
            <a:off x="8885307" y="4502390"/>
            <a:ext cx="1862243"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a:t>
            </a:r>
            <a:r>
              <a:rPr lang="en-US" b="1" dirty="0">
                <a:solidFill>
                  <a:schemeClr val="tx2"/>
                </a:solidFill>
              </a:rPr>
              <a:t>Paper Sculptures </a:t>
            </a:r>
          </a:p>
          <a:p>
            <a:r>
              <a:rPr lang="en-US" sz="1200" dirty="0">
                <a:solidFill>
                  <a:schemeClr val="tx1"/>
                </a:solidFill>
              </a:rPr>
              <a:t>Children will learn about paper sculptures created by Richard Sweeney. Children will learn how to make paper sculptures and use </a:t>
            </a:r>
            <a:r>
              <a:rPr lang="en-US" sz="1200" dirty="0" err="1">
                <a:solidFill>
                  <a:schemeClr val="tx1"/>
                </a:solidFill>
              </a:rPr>
              <a:t>papier</a:t>
            </a:r>
            <a:r>
              <a:rPr lang="en-US" sz="1200" dirty="0">
                <a:solidFill>
                  <a:schemeClr val="tx1"/>
                </a:solidFill>
              </a:rPr>
              <a:t> </a:t>
            </a:r>
            <a:r>
              <a:rPr lang="en-US" sz="1200" dirty="0" err="1">
                <a:solidFill>
                  <a:schemeClr val="tx1"/>
                </a:solidFill>
              </a:rPr>
              <a:t>mache</a:t>
            </a:r>
            <a:r>
              <a:rPr lang="en-US" sz="1200" dirty="0">
                <a:solidFill>
                  <a:schemeClr val="tx1"/>
                </a:solidFill>
              </a:rPr>
              <a:t> to make monster faces</a:t>
            </a:r>
            <a:endParaRPr lang="en-US" b="1" u="sng" dirty="0">
              <a:solidFill>
                <a:schemeClr val="tx1"/>
              </a:solidFill>
            </a:endParaRPr>
          </a:p>
        </p:txBody>
      </p:sp>
      <p:sp>
        <p:nvSpPr>
          <p:cNvPr id="19" name="TextBox 18"/>
          <p:cNvSpPr txBox="1"/>
          <p:nvPr/>
        </p:nvSpPr>
        <p:spPr>
          <a:xfrm>
            <a:off x="7153289" y="166534"/>
            <a:ext cx="5038711" cy="24006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 </a:t>
            </a:r>
            <a:r>
              <a:rPr lang="en-US" b="1" dirty="0">
                <a:solidFill>
                  <a:schemeClr val="tx2"/>
                </a:solidFill>
              </a:rPr>
              <a:t>Forces and Magnets</a:t>
            </a:r>
          </a:p>
          <a:p>
            <a:r>
              <a:rPr lang="en-US" sz="1200" dirty="0">
                <a:solidFill>
                  <a:schemeClr val="tx1"/>
                </a:solidFill>
              </a:rPr>
              <a:t>Children will compare how things move on different surfaces. They will observe that most forces need direct contact between two objects (for example, opening a door, pushing a swing) but magnetic forces can act at a distance, without direct contact. Children will observe how magnets attract or repel each other and attract some materials and not others. They will compare and group together a variety of everyday materials based on whether they are attracted to a magnet and identify some magnetic materials. describe magnets as having two poles and predict whether two magnets will attract or repel each other, depending on which poles are facing. In addition, they will explore the </a:t>
            </a:r>
            <a:r>
              <a:rPr lang="en-US" sz="1200" dirty="0" err="1">
                <a:solidFill>
                  <a:schemeClr val="tx1"/>
                </a:solidFill>
              </a:rPr>
              <a:t>behaviour</a:t>
            </a:r>
            <a:r>
              <a:rPr lang="en-US" sz="1200" dirty="0">
                <a:solidFill>
                  <a:schemeClr val="tx1"/>
                </a:solidFill>
              </a:rPr>
              <a:t> and everyday uses of different magnets (for example, bar, ring, button and horseshoe).</a:t>
            </a:r>
            <a:endParaRPr lang="en-US" u="sng" dirty="0">
              <a:solidFill>
                <a:schemeClr val="tx1"/>
              </a:solidFill>
            </a:endParaRPr>
          </a:p>
        </p:txBody>
      </p:sp>
      <p:sp>
        <p:nvSpPr>
          <p:cNvPr id="21" name="TextBox 20"/>
          <p:cNvSpPr txBox="1"/>
          <p:nvPr/>
        </p:nvSpPr>
        <p:spPr>
          <a:xfrm>
            <a:off x="5519981" y="2273313"/>
            <a:ext cx="1492187"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notating rhythms and using dynamics, listening to music by Kerry Andrew and learning How Far I’ll Go.</a:t>
            </a:r>
            <a:endParaRPr lang="en-GB" sz="1200" dirty="0">
              <a:solidFill>
                <a:schemeClr val="tx1"/>
              </a:solidFill>
            </a:endParaRPr>
          </a:p>
        </p:txBody>
      </p:sp>
      <p:sp>
        <p:nvSpPr>
          <p:cNvPr id="23" name="TextBox 22"/>
          <p:cNvSpPr txBox="1"/>
          <p:nvPr/>
        </p:nvSpPr>
        <p:spPr>
          <a:xfrm>
            <a:off x="10856075" y="4384399"/>
            <a:ext cx="123652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Sharing Online</a:t>
            </a:r>
          </a:p>
          <a:p>
            <a:r>
              <a:rPr lang="en-US" sz="1200" dirty="0">
                <a:solidFill>
                  <a:schemeClr val="tx1"/>
                </a:solidFill>
              </a:rPr>
              <a:t>Chatting Online</a:t>
            </a:r>
          </a:p>
          <a:p>
            <a:r>
              <a:rPr lang="en-US" sz="1200" dirty="0">
                <a:solidFill>
                  <a:schemeClr val="tx1"/>
                </a:solidFill>
              </a:rPr>
              <a:t>Critical Thinking</a:t>
            </a:r>
            <a:endParaRPr lang="en-GB" dirty="0">
              <a:solidFill>
                <a:schemeClr val="tx1"/>
              </a:solidFill>
            </a:endParaRPr>
          </a:p>
        </p:txBody>
      </p:sp>
      <p:sp>
        <p:nvSpPr>
          <p:cNvPr id="24" name="TextBox 23"/>
          <p:cNvSpPr txBox="1"/>
          <p:nvPr/>
        </p:nvSpPr>
        <p:spPr>
          <a:xfrm>
            <a:off x="5578261" y="158667"/>
            <a:ext cx="1528937"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b="1" u="sng" dirty="0"/>
              <a:t>Branch 3</a:t>
            </a:r>
          </a:p>
          <a:p>
            <a:r>
              <a:rPr lang="en-US" sz="1200" dirty="0"/>
              <a:t>Galilee to Jerusalem</a:t>
            </a:r>
            <a:endParaRPr lang="en-GB" sz="1200" dirty="0"/>
          </a:p>
        </p:txBody>
      </p:sp>
      <p:sp>
        <p:nvSpPr>
          <p:cNvPr id="25" name="TextBox 24"/>
          <p:cNvSpPr txBox="1"/>
          <p:nvPr/>
        </p:nvSpPr>
        <p:spPr>
          <a:xfrm>
            <a:off x="10908222" y="5980238"/>
            <a:ext cx="1132227"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pPr lvl="0"/>
            <a:r>
              <a:rPr lang="en-US" sz="1200" dirty="0">
                <a:solidFill>
                  <a:prstClr val="black"/>
                </a:solidFill>
              </a:rPr>
              <a:t>Yoga</a:t>
            </a:r>
          </a:p>
          <a:p>
            <a:pPr lvl="0"/>
            <a:r>
              <a:rPr lang="en-US" sz="1200" dirty="0">
                <a:solidFill>
                  <a:prstClr val="black"/>
                </a:solidFill>
              </a:rPr>
              <a:t>Ball Skills</a:t>
            </a:r>
            <a:endParaRPr lang="en-GB" dirty="0"/>
          </a:p>
        </p:txBody>
      </p:sp>
      <p:sp>
        <p:nvSpPr>
          <p:cNvPr id="29" name="TextBox 28"/>
          <p:cNvSpPr txBox="1"/>
          <p:nvPr/>
        </p:nvSpPr>
        <p:spPr>
          <a:xfrm>
            <a:off x="5492492" y="4502391"/>
            <a:ext cx="3321593"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a:t>
            </a:r>
            <a:r>
              <a:rPr lang="en-US" b="1" dirty="0">
                <a:solidFill>
                  <a:schemeClr val="tx2"/>
                </a:solidFill>
              </a:rPr>
              <a:t>Creating media – Desktop </a:t>
            </a:r>
          </a:p>
          <a:p>
            <a:r>
              <a:rPr lang="en-US" sz="1200" dirty="0"/>
              <a:t>Children will become familiar with the terms ‘text’ and ‘images’ They will use desktop publishing software and consider careful choices of font size, </a:t>
            </a:r>
            <a:r>
              <a:rPr lang="en-US" sz="1200" dirty="0" err="1"/>
              <a:t>colour</a:t>
            </a:r>
            <a:r>
              <a:rPr lang="en-US" sz="1200" dirty="0"/>
              <a:t> and type to edit and improve pre-made documents. Children will be introduced to the terms ‘templates’, ‘orientation’, and ‘placeholders’ and begin to understand how these can support them in making their own template for a magazine front cover. </a:t>
            </a:r>
            <a:endParaRPr lang="en-GB" sz="1200" dirty="0"/>
          </a:p>
        </p:txBody>
      </p:sp>
      <p:sp>
        <p:nvSpPr>
          <p:cNvPr id="2" name="TextBox 1"/>
          <p:cNvSpPr txBox="1"/>
          <p:nvPr/>
        </p:nvSpPr>
        <p:spPr>
          <a:xfrm>
            <a:off x="10409958" y="2665449"/>
            <a:ext cx="1721081" cy="169277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Animals I like and don’t like</a:t>
            </a:r>
          </a:p>
          <a:p>
            <a:r>
              <a:rPr lang="en-US" sz="1000" dirty="0">
                <a:solidFill>
                  <a:schemeClr val="tx1"/>
                </a:solidFill>
              </a:rPr>
              <a:t>Children will learn</a:t>
            </a:r>
          </a:p>
          <a:p>
            <a:r>
              <a:rPr lang="en-US" sz="1000" dirty="0">
                <a:solidFill>
                  <a:schemeClr val="tx1"/>
                </a:solidFill>
              </a:rPr>
              <a:t>*Pets</a:t>
            </a:r>
          </a:p>
          <a:p>
            <a:r>
              <a:rPr lang="en-US" sz="1000" dirty="0">
                <a:solidFill>
                  <a:schemeClr val="tx1"/>
                </a:solidFill>
              </a:rPr>
              <a:t>*</a:t>
            </a:r>
            <a:r>
              <a:rPr lang="en-US" sz="1000" dirty="0" err="1">
                <a:solidFill>
                  <a:schemeClr val="tx1"/>
                </a:solidFill>
              </a:rPr>
              <a:t>Colours</a:t>
            </a:r>
            <a:endParaRPr lang="en-US" sz="1000" dirty="0">
              <a:solidFill>
                <a:schemeClr val="tx1"/>
              </a:solidFill>
            </a:endParaRPr>
          </a:p>
          <a:p>
            <a:r>
              <a:rPr lang="en-US" sz="1000" dirty="0">
                <a:solidFill>
                  <a:schemeClr val="tx1"/>
                </a:solidFill>
              </a:rPr>
              <a:t>*Easter</a:t>
            </a:r>
          </a:p>
          <a:p>
            <a:r>
              <a:rPr lang="en-US" sz="1000" dirty="0">
                <a:solidFill>
                  <a:schemeClr val="tx1"/>
                </a:solidFill>
              </a:rPr>
              <a:t>*</a:t>
            </a:r>
            <a:r>
              <a:rPr lang="en-US" sz="1000" dirty="0" err="1">
                <a:solidFill>
                  <a:schemeClr val="tx1"/>
                </a:solidFill>
              </a:rPr>
              <a:t>Fashing</a:t>
            </a:r>
            <a:endParaRPr lang="en-GB" sz="1000" dirty="0">
              <a:solidFill>
                <a:schemeClr val="tx1"/>
              </a:solidFill>
            </a:endParaRPr>
          </a:p>
        </p:txBody>
      </p:sp>
      <p:pic>
        <p:nvPicPr>
          <p:cNvPr id="7" name="Picture 6"/>
          <p:cNvPicPr>
            <a:picLocks noChangeAspect="1"/>
          </p:cNvPicPr>
          <p:nvPr/>
        </p:nvPicPr>
        <p:blipFill>
          <a:blip r:embed="rId3"/>
          <a:stretch>
            <a:fillRect/>
          </a:stretch>
        </p:blipFill>
        <p:spPr>
          <a:xfrm>
            <a:off x="7160257" y="3165950"/>
            <a:ext cx="664522" cy="737680"/>
          </a:xfrm>
          <a:prstGeom prst="rect">
            <a:avLst/>
          </a:prstGeom>
        </p:spPr>
      </p:pic>
      <p:pic>
        <p:nvPicPr>
          <p:cNvPr id="8" name="Picture 7"/>
          <p:cNvPicPr>
            <a:picLocks noChangeAspect="1"/>
          </p:cNvPicPr>
          <p:nvPr/>
        </p:nvPicPr>
        <p:blipFill>
          <a:blip r:embed="rId4"/>
          <a:stretch>
            <a:fillRect/>
          </a:stretch>
        </p:blipFill>
        <p:spPr>
          <a:xfrm>
            <a:off x="11695145" y="310679"/>
            <a:ext cx="389513" cy="330959"/>
          </a:xfrm>
          <a:prstGeom prst="rect">
            <a:avLst/>
          </a:prstGeom>
        </p:spPr>
      </p:pic>
      <p:pic>
        <p:nvPicPr>
          <p:cNvPr id="10" name="Picture 9">
            <a:extLst>
              <a:ext uri="{FF2B5EF4-FFF2-40B4-BE49-F238E27FC236}">
                <a16:creationId xmlns:a16="http://schemas.microsoft.com/office/drawing/2014/main" id="{F4137302-F161-7CF6-04F2-3A34C94F01E6}"/>
              </a:ext>
            </a:extLst>
          </p:cNvPr>
          <p:cNvPicPr>
            <a:picLocks noChangeAspect="1"/>
          </p:cNvPicPr>
          <p:nvPr/>
        </p:nvPicPr>
        <p:blipFill>
          <a:blip r:embed="rId5"/>
          <a:stretch>
            <a:fillRect/>
          </a:stretch>
        </p:blipFill>
        <p:spPr>
          <a:xfrm>
            <a:off x="7941363" y="3165950"/>
            <a:ext cx="640357" cy="858773"/>
          </a:xfrm>
          <a:prstGeom prst="rect">
            <a:avLst/>
          </a:prstGeom>
        </p:spPr>
      </p:pic>
    </p:spTree>
    <p:extLst>
      <p:ext uri="{BB962C8B-B14F-4D97-AF65-F5344CB8AC3E}">
        <p14:creationId xmlns:p14="http://schemas.microsoft.com/office/powerpoint/2010/main" val="2460441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02936" y="390827"/>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3 – Spring Term 2</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5486762" y="1591156"/>
            <a:ext cx="2363820" cy="24006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Using these texts children will write poetry, letters and an information text.</a:t>
            </a:r>
          </a:p>
        </p:txBody>
      </p:sp>
      <p:sp>
        <p:nvSpPr>
          <p:cNvPr id="13" name="TextBox 12"/>
          <p:cNvSpPr txBox="1"/>
          <p:nvPr/>
        </p:nvSpPr>
        <p:spPr>
          <a:xfrm>
            <a:off x="19515" y="2934982"/>
            <a:ext cx="5309439" cy="387798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chemeClr val="tx1"/>
                </a:solidFill>
              </a:rPr>
              <a:t>*Understand place-value in 3-digit numbers; separate 3-digit numbers into hundreds, tens, and ones; add two 3-digit numbers using vertical written addition (expanded); add 2- and 3- digit numbers using vertical written addition (expanded)</a:t>
            </a:r>
          </a:p>
          <a:p>
            <a:r>
              <a:rPr lang="en-US" sz="1200" dirty="0">
                <a:solidFill>
                  <a:schemeClr val="tx1"/>
                </a:solidFill>
              </a:rPr>
              <a:t>*Add two 2-digit numbers mentally; add 2-digit to 3-digit numbers mentally using place value and rounding; add two 3-digit numbers using expanded written method (answers under 1000); begin to move tens and hundreds moving towards formal written addition; add two 3-digit numbers using expanded column addition</a:t>
            </a:r>
          </a:p>
          <a:p>
            <a:r>
              <a:rPr lang="en-US" sz="1200" dirty="0">
                <a:solidFill>
                  <a:schemeClr val="tx1"/>
                </a:solidFill>
              </a:rPr>
              <a:t>*Tell the time to the nearest minute on analogue and digital clocks (minutes past and minutes to); time events in minutes and seconds; find a time after a given interval (not crossing the hour); calculate time intervals; solve word problems involving time</a:t>
            </a:r>
          </a:p>
          <a:p>
            <a:r>
              <a:rPr lang="en-US" sz="1200" dirty="0">
                <a:solidFill>
                  <a:schemeClr val="tx1"/>
                </a:solidFill>
              </a:rPr>
              <a:t>*Order 3-digit numbers and find numbers between; solve subtractions of 3-digit - 3-digit numbers using counting up (Frog); use counting up and counting back as strategies to perform mental subtractions; choose to solve a given subtraction by counting up or counting back</a:t>
            </a:r>
          </a:p>
          <a:p>
            <a:r>
              <a:rPr lang="en-US" sz="1200" dirty="0">
                <a:solidFill>
                  <a:schemeClr val="tx1"/>
                </a:solidFill>
              </a:rPr>
              <a:t>*Double and halve numbers up to 100 by partitioning; solve word problems involving doubling and halving; multiply numbers between 10 and 25 by 1-digit numbers using the grid method; divide multiples of 10 by 1-digit numbers using known tables facts; see the relation between multiplication and division</a:t>
            </a:r>
          </a:p>
        </p:txBody>
      </p:sp>
      <p:sp>
        <p:nvSpPr>
          <p:cNvPr id="14" name="TextBox 13"/>
          <p:cNvSpPr txBox="1"/>
          <p:nvPr/>
        </p:nvSpPr>
        <p:spPr>
          <a:xfrm>
            <a:off x="7770852" y="5298060"/>
            <a:ext cx="4297807"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 The Bronze Age and Iron Age </a:t>
            </a:r>
          </a:p>
          <a:p>
            <a:r>
              <a:rPr lang="en-US" sz="1200" dirty="0">
                <a:solidFill>
                  <a:schemeClr val="tx1"/>
                </a:solidFill>
              </a:rPr>
              <a:t>Children will be build on the knowledge taught in the Stone Age unit by learning about the changes that occurred during the Bronze and Iron Age, including what an iron age fort was like and what life was like. They will understand how historians found out about life millions of year ago and make comparisons between the different ages, using evidence to support their statements. </a:t>
            </a:r>
          </a:p>
        </p:txBody>
      </p:sp>
      <p:sp>
        <p:nvSpPr>
          <p:cNvPr id="16" name="TextBox 15"/>
          <p:cNvSpPr txBox="1"/>
          <p:nvPr/>
        </p:nvSpPr>
        <p:spPr>
          <a:xfrm>
            <a:off x="7934532" y="3737897"/>
            <a:ext cx="4134127"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Moving Monsters</a:t>
            </a:r>
          </a:p>
          <a:p>
            <a:r>
              <a:rPr lang="en-US" sz="1200" dirty="0">
                <a:solidFill>
                  <a:schemeClr val="tx1"/>
                </a:solidFill>
              </a:rPr>
              <a:t>Children will learn and explore pneumatic systems before designing, making and evaluating their own monster </a:t>
            </a:r>
          </a:p>
          <a:p>
            <a:r>
              <a:rPr lang="en-US" sz="1200" dirty="0">
                <a:solidFill>
                  <a:schemeClr val="tx1"/>
                </a:solidFill>
              </a:rPr>
              <a:t>with moving parts. Children will evaluate their </a:t>
            </a:r>
          </a:p>
          <a:p>
            <a:r>
              <a:rPr lang="en-US" sz="1200" dirty="0">
                <a:solidFill>
                  <a:schemeClr val="tx1"/>
                </a:solidFill>
              </a:rPr>
              <a:t>finished product.</a:t>
            </a: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8060812" y="150072"/>
            <a:ext cx="3923898" cy="332398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 </a:t>
            </a:r>
            <a:r>
              <a:rPr lang="en-US" b="1" dirty="0">
                <a:solidFill>
                  <a:schemeClr val="tx2"/>
                </a:solidFill>
              </a:rPr>
              <a:t>Plants</a:t>
            </a:r>
          </a:p>
          <a:p>
            <a:r>
              <a:rPr lang="en-US" sz="1200" dirty="0">
                <a:solidFill>
                  <a:schemeClr val="tx1"/>
                </a:solidFill>
              </a:rPr>
              <a:t> Children will be introduced to the relationship between structure and function: the idea that every part of the plant has a job to do. Children will be able to identify and describe the functions of different parts of flowering plants: roots, stem/trunk, leaves and flowers. They will explore questions that focus on the role of the roots and stem in nutrition and support, leaves for nutrition and flowers for reproduction. They will examine the requirements of plants for life and growth (air, light, water, nutrients from soil and room to grow), how this varies from plant to plant and they will be introduced to the idea that plants can make their own food. They will investigate the way in which water is transported within plants. They will also investigate the part that </a:t>
            </a:r>
          </a:p>
          <a:p>
            <a:r>
              <a:rPr lang="en-US" sz="1200" dirty="0">
                <a:solidFill>
                  <a:schemeClr val="tx1"/>
                </a:solidFill>
              </a:rPr>
              <a:t>flowers play in the life cycle of flowering plants, </a:t>
            </a:r>
          </a:p>
          <a:p>
            <a:r>
              <a:rPr lang="en-US" sz="1200" dirty="0">
                <a:solidFill>
                  <a:schemeClr val="tx1"/>
                </a:solidFill>
              </a:rPr>
              <a:t>including pollination, seed formation and seed </a:t>
            </a:r>
          </a:p>
          <a:p>
            <a:r>
              <a:rPr lang="en-US" sz="1200" dirty="0">
                <a:solidFill>
                  <a:schemeClr val="tx1"/>
                </a:solidFill>
              </a:rPr>
              <a:t>dispersal.</a:t>
            </a:r>
          </a:p>
        </p:txBody>
      </p:sp>
      <p:sp>
        <p:nvSpPr>
          <p:cNvPr id="21" name="TextBox 20"/>
          <p:cNvSpPr txBox="1"/>
          <p:nvPr/>
        </p:nvSpPr>
        <p:spPr>
          <a:xfrm>
            <a:off x="139316" y="1728441"/>
            <a:ext cx="2615589"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using instruments to create different sounds, thinking about tempo, listening to music from Argentina and learning The Plant Song.</a:t>
            </a:r>
            <a:endParaRPr lang="en-GB" b="1" dirty="0">
              <a:solidFill>
                <a:schemeClr val="tx2"/>
              </a:solidFill>
            </a:endParaRPr>
          </a:p>
        </p:txBody>
      </p:sp>
      <p:sp>
        <p:nvSpPr>
          <p:cNvPr id="23" name="TextBox 22"/>
          <p:cNvSpPr txBox="1"/>
          <p:nvPr/>
        </p:nvSpPr>
        <p:spPr>
          <a:xfrm>
            <a:off x="5465276" y="5718813"/>
            <a:ext cx="216925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Safe in My Body</a:t>
            </a:r>
            <a:endParaRPr lang="en-GB" b="1" u="sng" dirty="0">
              <a:solidFill>
                <a:schemeClr val="tx1"/>
              </a:solidFill>
            </a:endParaRPr>
          </a:p>
          <a:p>
            <a:r>
              <a:rPr lang="en-GB" sz="1200" dirty="0">
                <a:solidFill>
                  <a:schemeClr val="tx1"/>
                </a:solidFill>
              </a:rPr>
              <a:t>Out and About</a:t>
            </a:r>
          </a:p>
          <a:p>
            <a:r>
              <a:rPr lang="en-GB" sz="1200" dirty="0">
                <a:solidFill>
                  <a:schemeClr val="tx1"/>
                </a:solidFill>
              </a:rPr>
              <a:t>Drugs, Alcohol and Tobacco </a:t>
            </a:r>
            <a:endParaRPr lang="en-US" sz="1200" dirty="0">
              <a:solidFill>
                <a:schemeClr val="tx1"/>
              </a:solidFill>
            </a:endParaRPr>
          </a:p>
        </p:txBody>
      </p:sp>
      <p:sp>
        <p:nvSpPr>
          <p:cNvPr id="24" name="TextBox 23"/>
          <p:cNvSpPr txBox="1"/>
          <p:nvPr/>
        </p:nvSpPr>
        <p:spPr>
          <a:xfrm>
            <a:off x="5641967" y="158667"/>
            <a:ext cx="205740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b="1" u="sng" dirty="0"/>
              <a:t>Branch 4</a:t>
            </a:r>
          </a:p>
          <a:p>
            <a:r>
              <a:rPr lang="en-US" sz="1200" dirty="0"/>
              <a:t>Desert to Garden</a:t>
            </a:r>
            <a:endParaRPr lang="en-GB" sz="1200" dirty="0"/>
          </a:p>
        </p:txBody>
      </p:sp>
      <p:sp>
        <p:nvSpPr>
          <p:cNvPr id="25" name="TextBox 24"/>
          <p:cNvSpPr txBox="1"/>
          <p:nvPr/>
        </p:nvSpPr>
        <p:spPr>
          <a:xfrm>
            <a:off x="3006976" y="2017806"/>
            <a:ext cx="205740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r>
              <a:rPr lang="en-US" dirty="0"/>
              <a:t> </a:t>
            </a:r>
          </a:p>
          <a:p>
            <a:pPr lvl="0"/>
            <a:r>
              <a:rPr lang="en-US" sz="1200" dirty="0">
                <a:solidFill>
                  <a:prstClr val="black"/>
                </a:solidFill>
              </a:rPr>
              <a:t>OAA</a:t>
            </a:r>
          </a:p>
          <a:p>
            <a:pPr lvl="0"/>
            <a:r>
              <a:rPr lang="en-US" sz="1200" dirty="0">
                <a:solidFill>
                  <a:prstClr val="black"/>
                </a:solidFill>
              </a:rPr>
              <a:t>Tag Rugby</a:t>
            </a:r>
            <a:endParaRPr lang="en-GB" dirty="0"/>
          </a:p>
        </p:txBody>
      </p:sp>
      <p:sp>
        <p:nvSpPr>
          <p:cNvPr id="2" name="TextBox 1"/>
          <p:cNvSpPr txBox="1"/>
          <p:nvPr/>
        </p:nvSpPr>
        <p:spPr>
          <a:xfrm>
            <a:off x="5465276" y="4020001"/>
            <a:ext cx="2169254" cy="16619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a:t>
            </a:r>
            <a:r>
              <a:rPr lang="en-US" b="1" dirty="0">
                <a:solidFill>
                  <a:schemeClr val="tx2"/>
                </a:solidFill>
              </a:rPr>
              <a:t>-</a:t>
            </a:r>
            <a:r>
              <a:rPr lang="en-US" b="1" dirty="0" err="1">
                <a:solidFill>
                  <a:schemeClr val="tx2"/>
                </a:solidFill>
              </a:rPr>
              <a:t>Karneval</a:t>
            </a:r>
            <a:r>
              <a:rPr lang="en-US" b="1" dirty="0">
                <a:solidFill>
                  <a:schemeClr val="tx2"/>
                </a:solidFill>
              </a:rPr>
              <a:t> and playground games</a:t>
            </a:r>
          </a:p>
          <a:p>
            <a:r>
              <a:rPr lang="en-US" sz="1200" dirty="0">
                <a:solidFill>
                  <a:schemeClr val="tx1"/>
                </a:solidFill>
              </a:rPr>
              <a:t>*Revision of </a:t>
            </a:r>
            <a:r>
              <a:rPr lang="en-US" sz="1200" dirty="0" err="1">
                <a:solidFill>
                  <a:schemeClr val="tx1"/>
                </a:solidFill>
              </a:rPr>
              <a:t>colours</a:t>
            </a:r>
            <a:endParaRPr lang="en-US" sz="1200" dirty="0">
              <a:solidFill>
                <a:schemeClr val="tx1"/>
              </a:solidFill>
            </a:endParaRPr>
          </a:p>
          <a:p>
            <a:r>
              <a:rPr lang="en-US" sz="1200" dirty="0">
                <a:solidFill>
                  <a:schemeClr val="tx1"/>
                </a:solidFill>
              </a:rPr>
              <a:t>*Look in depth at Austrian artist </a:t>
            </a:r>
            <a:r>
              <a:rPr lang="en-US" sz="1200" dirty="0" err="1">
                <a:solidFill>
                  <a:schemeClr val="tx1"/>
                </a:solidFill>
              </a:rPr>
              <a:t>Hundertwasser</a:t>
            </a:r>
            <a:r>
              <a:rPr lang="en-US" sz="1200" dirty="0">
                <a:solidFill>
                  <a:schemeClr val="tx1"/>
                </a:solidFill>
              </a:rPr>
              <a:t>. </a:t>
            </a:r>
          </a:p>
          <a:p>
            <a:r>
              <a:rPr lang="en-US" sz="1200" dirty="0">
                <a:solidFill>
                  <a:schemeClr val="tx1"/>
                </a:solidFill>
              </a:rPr>
              <a:t>*Revise personal information   </a:t>
            </a:r>
            <a:endParaRPr lang="en-GB" sz="1200" dirty="0">
              <a:solidFill>
                <a:schemeClr val="tx1"/>
              </a:solidFill>
            </a:endParaRPr>
          </a:p>
        </p:txBody>
      </p:sp>
      <p:pic>
        <p:nvPicPr>
          <p:cNvPr id="3" name="Picture 2"/>
          <p:cNvPicPr>
            <a:picLocks noChangeAspect="1"/>
          </p:cNvPicPr>
          <p:nvPr/>
        </p:nvPicPr>
        <p:blipFill>
          <a:blip r:embed="rId3"/>
          <a:stretch>
            <a:fillRect/>
          </a:stretch>
        </p:blipFill>
        <p:spPr>
          <a:xfrm>
            <a:off x="11207726" y="4391814"/>
            <a:ext cx="776983" cy="776983"/>
          </a:xfrm>
          <a:prstGeom prst="rect">
            <a:avLst/>
          </a:prstGeom>
        </p:spPr>
      </p:pic>
      <p:pic>
        <p:nvPicPr>
          <p:cNvPr id="8" name="Picture 7"/>
          <p:cNvPicPr>
            <a:picLocks noChangeAspect="1"/>
          </p:cNvPicPr>
          <p:nvPr/>
        </p:nvPicPr>
        <p:blipFill>
          <a:blip r:embed="rId4"/>
          <a:stretch>
            <a:fillRect/>
          </a:stretch>
        </p:blipFill>
        <p:spPr>
          <a:xfrm>
            <a:off x="5598179" y="2395485"/>
            <a:ext cx="602489" cy="881904"/>
          </a:xfrm>
          <a:prstGeom prst="rect">
            <a:avLst/>
          </a:prstGeom>
        </p:spPr>
      </p:pic>
      <p:pic>
        <p:nvPicPr>
          <p:cNvPr id="12" name="Picture 11"/>
          <p:cNvPicPr>
            <a:picLocks noChangeAspect="1"/>
          </p:cNvPicPr>
          <p:nvPr/>
        </p:nvPicPr>
        <p:blipFill>
          <a:blip r:embed="rId5"/>
          <a:stretch>
            <a:fillRect/>
          </a:stretch>
        </p:blipFill>
        <p:spPr>
          <a:xfrm rot="2651590">
            <a:off x="11191440" y="2717987"/>
            <a:ext cx="599325" cy="799766"/>
          </a:xfrm>
          <a:prstGeom prst="rect">
            <a:avLst/>
          </a:prstGeom>
        </p:spPr>
      </p:pic>
      <p:pic>
        <p:nvPicPr>
          <p:cNvPr id="11" name="Picture 10" descr="A cover of a book&#10;&#10;Description automatically generated">
            <a:extLst>
              <a:ext uri="{FF2B5EF4-FFF2-40B4-BE49-F238E27FC236}">
                <a16:creationId xmlns:a16="http://schemas.microsoft.com/office/drawing/2014/main" id="{A8EBB743-A078-20D1-301D-5BE0B1B12D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9092" y="2402224"/>
            <a:ext cx="719412" cy="845241"/>
          </a:xfrm>
          <a:prstGeom prst="rect">
            <a:avLst/>
          </a:prstGeom>
        </p:spPr>
      </p:pic>
      <p:pic>
        <p:nvPicPr>
          <p:cNvPr id="17" name="Picture 16" descr="A cover of a book with frogs&#10;&#10;Description automatically generated">
            <a:extLst>
              <a:ext uri="{FF2B5EF4-FFF2-40B4-BE49-F238E27FC236}">
                <a16:creationId xmlns:a16="http://schemas.microsoft.com/office/drawing/2014/main" id="{DC636D06-E705-BC8C-44E9-34179C053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0933" y="2402224"/>
            <a:ext cx="679167" cy="881904"/>
          </a:xfrm>
          <a:prstGeom prst="rect">
            <a:avLst/>
          </a:prstGeom>
        </p:spPr>
      </p:pic>
    </p:spTree>
    <p:extLst>
      <p:ext uri="{BB962C8B-B14F-4D97-AF65-F5344CB8AC3E}">
        <p14:creationId xmlns:p14="http://schemas.microsoft.com/office/powerpoint/2010/main" val="1715777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850231" y="-14612"/>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3 – Summer Term 1</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8066984" y="149608"/>
            <a:ext cx="4110353"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Using these texts we will write diaries, letters, description, dialogue and our own adventure story.</a:t>
            </a:r>
          </a:p>
        </p:txBody>
      </p:sp>
      <p:sp>
        <p:nvSpPr>
          <p:cNvPr id="13" name="TextBox 12"/>
          <p:cNvSpPr txBox="1"/>
          <p:nvPr/>
        </p:nvSpPr>
        <p:spPr>
          <a:xfrm>
            <a:off x="37930" y="2162782"/>
            <a:ext cx="4705550" cy="461664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chemeClr val="tx1"/>
                </a:solidFill>
              </a:rPr>
              <a:t>*Add 3-digit and 1-digit numbers mentally, using number facts; subtract 1-digit numbers from 3-digit numbers mentally using number facts; add and subtract multiples of 10 by counting on and back in 10s and using number facts to cross 100s; compare and order fractions with the same denominator; begin to </a:t>
            </a:r>
            <a:r>
              <a:rPr lang="en-US" sz="1200" dirty="0" err="1">
                <a:solidFill>
                  <a:schemeClr val="tx1"/>
                </a:solidFill>
              </a:rPr>
              <a:t>recognise</a:t>
            </a:r>
            <a:r>
              <a:rPr lang="en-US" sz="1200" dirty="0">
                <a:solidFill>
                  <a:schemeClr val="tx1"/>
                </a:solidFill>
              </a:rPr>
              <a:t> equivalences of 1/2; add and subtract fractions with the same denominator</a:t>
            </a:r>
          </a:p>
          <a:p>
            <a:r>
              <a:rPr lang="en-US" sz="1200" dirty="0">
                <a:solidFill>
                  <a:schemeClr val="tx1"/>
                </a:solidFill>
              </a:rPr>
              <a:t>*Use function machines to multiply by 2, 3, 4, 5 and 8 and understand the inverse; use scaling to multiply heights and weights by 2, 4, 8, 5 and 10; use known facts to multiply multiples of 10 by 2, 3, 4 and 5; multiply numbers between 10 and 30 by 3, 4 and 5 using the grid method; multiply 2-digit numbers by 3, 4, 5 and 8 using the grid method</a:t>
            </a:r>
          </a:p>
          <a:p>
            <a:r>
              <a:rPr lang="en-US" sz="1200" dirty="0">
                <a:solidFill>
                  <a:schemeClr val="tx1"/>
                </a:solidFill>
              </a:rPr>
              <a:t>*Divide without remainders, just beyond the 12th multiple; division using chunking, with remainders; use the grid method to multiply 2-digit numbers by 3, 4 ,5 and 8; begin to estimate products</a:t>
            </a:r>
          </a:p>
          <a:p>
            <a:r>
              <a:rPr lang="en-US" sz="1200" dirty="0">
                <a:solidFill>
                  <a:schemeClr val="tx1"/>
                </a:solidFill>
              </a:rPr>
              <a:t>*Draw and interpret bar charts and pictograms where one square/symbol represents two units; compare and measure weights in multiples of 100g; know how many grams are in a kilogram; estimate and weigh objects to the nearest 100g; draw and interpret bar charts where one square represents one hundred units</a:t>
            </a:r>
          </a:p>
          <a:p>
            <a:r>
              <a:rPr lang="en-US" sz="1200" dirty="0">
                <a:solidFill>
                  <a:schemeClr val="tx1"/>
                </a:solidFill>
              </a:rPr>
              <a:t>*Add 3-digit and 2-digit numbers using mental strategies; add two 3-digit numbers using mental strategies or by using column addition; use reasoning, trial and improvement to solve problems involving more complex addition.</a:t>
            </a:r>
          </a:p>
        </p:txBody>
      </p:sp>
      <p:sp>
        <p:nvSpPr>
          <p:cNvPr id="14" name="TextBox 13"/>
          <p:cNvSpPr txBox="1"/>
          <p:nvPr/>
        </p:nvSpPr>
        <p:spPr>
          <a:xfrm>
            <a:off x="4804123" y="3200633"/>
            <a:ext cx="1524617"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Volcanoes</a:t>
            </a:r>
          </a:p>
          <a:p>
            <a:r>
              <a:rPr lang="en-US" sz="1200" dirty="0">
                <a:solidFill>
                  <a:schemeClr val="tx1"/>
                </a:solidFill>
              </a:rPr>
              <a:t>Children will learn how volcanoes are formed and know what happens when a volcano erupts.  They will look at the location of volcanoes using a world map and investigate why people would live near a volcano.</a:t>
            </a:r>
          </a:p>
        </p:txBody>
      </p:sp>
      <p:sp>
        <p:nvSpPr>
          <p:cNvPr id="16" name="TextBox 15"/>
          <p:cNvSpPr txBox="1"/>
          <p:nvPr/>
        </p:nvSpPr>
        <p:spPr>
          <a:xfrm>
            <a:off x="6413169" y="3538744"/>
            <a:ext cx="5383569"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Mosaic: Pompeii</a:t>
            </a:r>
          </a:p>
          <a:p>
            <a:r>
              <a:rPr lang="en-US" sz="1200" dirty="0">
                <a:solidFill>
                  <a:schemeClr val="tx1"/>
                </a:solidFill>
              </a:rPr>
              <a:t>Children will look at the mosaics preserved in the House of Faun. Children will learn how mosaics are made up of an assemblage of small pieces of marble, ceramics etc. Children will learn mosaics come in different styles, such as opus </a:t>
            </a:r>
            <a:r>
              <a:rPr lang="en-US" sz="1200" dirty="0" err="1">
                <a:solidFill>
                  <a:schemeClr val="tx1"/>
                </a:solidFill>
              </a:rPr>
              <a:t>regulatum</a:t>
            </a:r>
            <a:r>
              <a:rPr lang="en-US" sz="1200" dirty="0">
                <a:solidFill>
                  <a:schemeClr val="tx1"/>
                </a:solidFill>
              </a:rPr>
              <a:t> and opus </a:t>
            </a:r>
            <a:r>
              <a:rPr lang="en-US" sz="1200" dirty="0" err="1">
                <a:solidFill>
                  <a:schemeClr val="tx1"/>
                </a:solidFill>
              </a:rPr>
              <a:t>palladianum</a:t>
            </a:r>
            <a:r>
              <a:rPr lang="en-US" sz="1200" dirty="0">
                <a:solidFill>
                  <a:schemeClr val="tx1"/>
                </a:solidFill>
              </a:rPr>
              <a:t>. Children will draw and paint their own sea creatures, then cut and reassemble to make a mosaic</a:t>
            </a:r>
            <a:endParaRPr lang="en-US" b="1" u="sng" dirty="0">
              <a:solidFill>
                <a:schemeClr val="tx1"/>
              </a:solidFill>
            </a:endParaRPr>
          </a:p>
        </p:txBody>
      </p:sp>
      <p:sp>
        <p:nvSpPr>
          <p:cNvPr id="19" name="TextBox 18"/>
          <p:cNvSpPr txBox="1"/>
          <p:nvPr/>
        </p:nvSpPr>
        <p:spPr>
          <a:xfrm>
            <a:off x="6436956" y="4916473"/>
            <a:ext cx="5740381"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 </a:t>
            </a:r>
            <a:r>
              <a:rPr lang="en-US" b="1" dirty="0">
                <a:solidFill>
                  <a:schemeClr val="tx2"/>
                </a:solidFill>
              </a:rPr>
              <a:t>Light</a:t>
            </a:r>
          </a:p>
          <a:p>
            <a:r>
              <a:rPr lang="en-US" sz="1200" dirty="0">
                <a:solidFill>
                  <a:schemeClr val="tx1"/>
                </a:solidFill>
              </a:rPr>
              <a:t>Children will learn that we need light in order to see things and that dark is the absence of light. They will notice that light is reflected from surfaces. Children will explore what happens when light reflects off a mirror or other reflective surfaces, including playing mirror games to help them to answer questions about how light behaves. They will learn that there are ways to protect their eyes and about why it is important to protect their eyes from bright lights. They will </a:t>
            </a:r>
            <a:r>
              <a:rPr lang="en-US" sz="1200" dirty="0" err="1">
                <a:solidFill>
                  <a:schemeClr val="tx1"/>
                </a:solidFill>
              </a:rPr>
              <a:t>recognise</a:t>
            </a:r>
            <a:r>
              <a:rPr lang="en-US" sz="1200" dirty="0">
                <a:solidFill>
                  <a:schemeClr val="tx1"/>
                </a:solidFill>
              </a:rPr>
              <a:t> that shadows are formed when a solid object blocks the light from a light source. In addition, they will look for, and measure, shadows, and find out how they are formed and what might cause the shadows to change. </a:t>
            </a:r>
            <a:endParaRPr lang="en-US" u="sng" dirty="0">
              <a:solidFill>
                <a:schemeClr val="tx1"/>
              </a:solidFill>
            </a:endParaRPr>
          </a:p>
        </p:txBody>
      </p:sp>
      <p:sp>
        <p:nvSpPr>
          <p:cNvPr id="21" name="TextBox 20"/>
          <p:cNvSpPr txBox="1"/>
          <p:nvPr/>
        </p:nvSpPr>
        <p:spPr>
          <a:xfrm>
            <a:off x="2001616" y="1212584"/>
            <a:ext cx="376777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using structure and texture in compositions, listening to music by Alan Menken and learning Believe in Me.</a:t>
            </a:r>
            <a:endParaRPr lang="en-GB" b="1" dirty="0">
              <a:solidFill>
                <a:schemeClr val="tx2"/>
              </a:solidFill>
            </a:endParaRPr>
          </a:p>
        </p:txBody>
      </p:sp>
      <p:sp>
        <p:nvSpPr>
          <p:cNvPr id="23" name="TextBox 22"/>
          <p:cNvSpPr txBox="1"/>
          <p:nvPr/>
        </p:nvSpPr>
        <p:spPr>
          <a:xfrm>
            <a:off x="4629067" y="5946803"/>
            <a:ext cx="1874728"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First Aid Heroes</a:t>
            </a:r>
          </a:p>
          <a:p>
            <a:r>
              <a:rPr lang="en-US" sz="1200" dirty="0">
                <a:solidFill>
                  <a:schemeClr val="tx1"/>
                </a:solidFill>
              </a:rPr>
              <a:t>Rights and Responsibilities</a:t>
            </a:r>
            <a:endParaRPr lang="en-GB" dirty="0">
              <a:solidFill>
                <a:schemeClr val="tx1"/>
              </a:solidFill>
            </a:endParaRPr>
          </a:p>
        </p:txBody>
      </p:sp>
      <p:sp>
        <p:nvSpPr>
          <p:cNvPr id="24" name="TextBox 23"/>
          <p:cNvSpPr txBox="1"/>
          <p:nvPr/>
        </p:nvSpPr>
        <p:spPr>
          <a:xfrm>
            <a:off x="6210031" y="115023"/>
            <a:ext cx="1710987"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t>To the Ends of the Earth.</a:t>
            </a:r>
            <a:endParaRPr lang="en-GB" sz="1200" dirty="0"/>
          </a:p>
        </p:txBody>
      </p:sp>
      <p:sp>
        <p:nvSpPr>
          <p:cNvPr id="25" name="TextBox 24"/>
          <p:cNvSpPr txBox="1"/>
          <p:nvPr/>
        </p:nvSpPr>
        <p:spPr>
          <a:xfrm>
            <a:off x="5380316" y="322909"/>
            <a:ext cx="736453"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r>
              <a:rPr lang="en-US" dirty="0"/>
              <a:t> </a:t>
            </a:r>
          </a:p>
          <a:p>
            <a:pPr lvl="0"/>
            <a:r>
              <a:rPr lang="en-US" sz="1200" dirty="0">
                <a:solidFill>
                  <a:prstClr val="black"/>
                </a:solidFill>
              </a:rPr>
              <a:t>Hockey </a:t>
            </a:r>
          </a:p>
          <a:p>
            <a:pPr lvl="0"/>
            <a:r>
              <a:rPr lang="en-US" sz="1200" dirty="0">
                <a:solidFill>
                  <a:prstClr val="black"/>
                </a:solidFill>
              </a:rPr>
              <a:t>Tennis</a:t>
            </a:r>
            <a:endParaRPr lang="en-GB" dirty="0"/>
          </a:p>
        </p:txBody>
      </p:sp>
      <p:sp>
        <p:nvSpPr>
          <p:cNvPr id="29" name="TextBox 28"/>
          <p:cNvSpPr txBox="1"/>
          <p:nvPr/>
        </p:nvSpPr>
        <p:spPr>
          <a:xfrm>
            <a:off x="7564098" y="2108833"/>
            <a:ext cx="4268856"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a:t>
            </a:r>
            <a:r>
              <a:rPr lang="en-US" b="1" dirty="0">
                <a:solidFill>
                  <a:schemeClr val="tx2"/>
                </a:solidFill>
              </a:rPr>
              <a:t>g- Programming – code.org Course C</a:t>
            </a:r>
            <a:endParaRPr lang="en-US" sz="1200" b="1" dirty="0">
              <a:solidFill>
                <a:schemeClr val="tx2"/>
              </a:solidFill>
            </a:endParaRPr>
          </a:p>
          <a:p>
            <a:r>
              <a:rPr lang="en-US" sz="1200" dirty="0"/>
              <a:t>Course C builds uses word based code to develop problem-solving skills, encourage persistence and promote creativity. These lessons highlight key coding concepts including sequencing and loops and learners will create interactive games they can share.</a:t>
            </a:r>
            <a:endParaRPr lang="en-GB" dirty="0"/>
          </a:p>
        </p:txBody>
      </p:sp>
      <p:sp>
        <p:nvSpPr>
          <p:cNvPr id="2" name="TextBox 1"/>
          <p:cNvSpPr txBox="1"/>
          <p:nvPr/>
        </p:nvSpPr>
        <p:spPr>
          <a:xfrm>
            <a:off x="4804123" y="2180830"/>
            <a:ext cx="2675873"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a:t>
            </a:r>
            <a:r>
              <a:rPr lang="en-US" b="1" dirty="0">
                <a:solidFill>
                  <a:schemeClr val="tx2"/>
                </a:solidFill>
              </a:rPr>
              <a:t>-Breakfast, fruit nouns, the Hungry Giant</a:t>
            </a:r>
          </a:p>
          <a:p>
            <a:r>
              <a:rPr lang="en-US" sz="1200" dirty="0">
                <a:solidFill>
                  <a:schemeClr val="tx1"/>
                </a:solidFill>
              </a:rPr>
              <a:t>Fruit and vegetables</a:t>
            </a:r>
          </a:p>
          <a:p>
            <a:r>
              <a:rPr lang="en-US" sz="1200" dirty="0">
                <a:solidFill>
                  <a:schemeClr val="tx1"/>
                </a:solidFill>
              </a:rPr>
              <a:t>Requesting food</a:t>
            </a:r>
            <a:endParaRPr lang="en-GB" b="1" dirty="0">
              <a:solidFill>
                <a:schemeClr val="tx2"/>
              </a:solidFill>
            </a:endParaRPr>
          </a:p>
        </p:txBody>
      </p:sp>
      <p:pic>
        <p:nvPicPr>
          <p:cNvPr id="3" name="Picture 2"/>
          <p:cNvPicPr>
            <a:picLocks noChangeAspect="1"/>
          </p:cNvPicPr>
          <p:nvPr/>
        </p:nvPicPr>
        <p:blipFill>
          <a:blip r:embed="rId3"/>
          <a:stretch>
            <a:fillRect/>
          </a:stretch>
        </p:blipFill>
        <p:spPr>
          <a:xfrm>
            <a:off x="8201378" y="724575"/>
            <a:ext cx="473426" cy="791992"/>
          </a:xfrm>
          <a:prstGeom prst="rect">
            <a:avLst/>
          </a:prstGeom>
        </p:spPr>
      </p:pic>
      <p:pic>
        <p:nvPicPr>
          <p:cNvPr id="7" name="Picture 6"/>
          <p:cNvPicPr>
            <a:picLocks noChangeAspect="1"/>
          </p:cNvPicPr>
          <p:nvPr/>
        </p:nvPicPr>
        <p:blipFill>
          <a:blip r:embed="rId4"/>
          <a:stretch>
            <a:fillRect/>
          </a:stretch>
        </p:blipFill>
        <p:spPr>
          <a:xfrm>
            <a:off x="8820770" y="686188"/>
            <a:ext cx="722010" cy="842345"/>
          </a:xfrm>
          <a:prstGeom prst="rect">
            <a:avLst/>
          </a:prstGeom>
        </p:spPr>
      </p:pic>
      <p:pic>
        <p:nvPicPr>
          <p:cNvPr id="10" name="Picture 9"/>
          <p:cNvPicPr>
            <a:picLocks noChangeAspect="1"/>
          </p:cNvPicPr>
          <p:nvPr/>
        </p:nvPicPr>
        <p:blipFill>
          <a:blip r:embed="rId5"/>
          <a:stretch>
            <a:fillRect/>
          </a:stretch>
        </p:blipFill>
        <p:spPr>
          <a:xfrm>
            <a:off x="6006040" y="5446488"/>
            <a:ext cx="322700" cy="418416"/>
          </a:xfrm>
          <a:prstGeom prst="rect">
            <a:avLst/>
          </a:prstGeom>
        </p:spPr>
      </p:pic>
      <p:pic>
        <p:nvPicPr>
          <p:cNvPr id="11" name="Picture 10"/>
          <p:cNvPicPr>
            <a:picLocks noChangeAspect="1"/>
          </p:cNvPicPr>
          <p:nvPr/>
        </p:nvPicPr>
        <p:blipFill>
          <a:blip r:embed="rId6"/>
          <a:stretch>
            <a:fillRect/>
          </a:stretch>
        </p:blipFill>
        <p:spPr>
          <a:xfrm>
            <a:off x="8307978" y="4632210"/>
            <a:ext cx="788026" cy="709223"/>
          </a:xfrm>
          <a:prstGeom prst="rect">
            <a:avLst/>
          </a:prstGeom>
        </p:spPr>
      </p:pic>
    </p:spTree>
    <p:extLst>
      <p:ext uri="{BB962C8B-B14F-4D97-AF65-F5344CB8AC3E}">
        <p14:creationId xmlns:p14="http://schemas.microsoft.com/office/powerpoint/2010/main" val="296675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0538" y="60661"/>
            <a:ext cx="3454281" cy="1200329"/>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3 – Summer Term 2</a:t>
            </a:r>
          </a:p>
          <a:p>
            <a:pPr algn="ctr"/>
            <a:r>
              <a:rPr lang="en-US" sz="2400" b="1" dirty="0">
                <a:solidFill>
                  <a:schemeClr val="accent1">
                    <a:lumMod val="50000"/>
                  </a:schemeClr>
                </a:solidFill>
              </a:rPr>
              <a:t>Curriculum Information</a:t>
            </a:r>
          </a:p>
          <a:p>
            <a:pPr algn="ctr"/>
            <a:r>
              <a:rPr lang="en-US" sz="2400" b="1" dirty="0">
                <a:solidFill>
                  <a:schemeClr val="accent1">
                    <a:lumMod val="50000"/>
                  </a:schemeClr>
                </a:solidFill>
              </a:rPr>
              <a:t>2025 - 2026</a:t>
            </a:r>
            <a:endParaRPr lang="en-GB" b="1" dirty="0"/>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7920433" y="2423551"/>
            <a:ext cx="4034784"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Using these texts we will write instructions, non -chronological report, diaries and newspaper reports.</a:t>
            </a:r>
          </a:p>
        </p:txBody>
      </p:sp>
      <p:sp>
        <p:nvSpPr>
          <p:cNvPr id="13" name="TextBox 12"/>
          <p:cNvSpPr txBox="1"/>
          <p:nvPr/>
        </p:nvSpPr>
        <p:spPr>
          <a:xfrm>
            <a:off x="62400" y="2420160"/>
            <a:ext cx="5518747" cy="4431983"/>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chemeClr val="tx1"/>
                </a:solidFill>
              </a:rPr>
              <a:t>*Use column addition to add three 2- and 3-digit numbers together and four 2- and 3-digit numbers together; subtract 3-digit numbers using counting up; solve word problems choosing an appropriate method</a:t>
            </a:r>
          </a:p>
          <a:p>
            <a:r>
              <a:rPr lang="en-US" sz="1200" dirty="0">
                <a:solidFill>
                  <a:schemeClr val="tx1"/>
                </a:solidFill>
              </a:rPr>
              <a:t>*Add 3-digit numbers using column addition; solve problems involving measures; solve subtractions of 3-digit numbers using counting up on a line and work systematically to find possibilities; choose an appropriate strategy to solve addition or subtraction</a:t>
            </a:r>
          </a:p>
          <a:p>
            <a:r>
              <a:rPr lang="en-US" sz="1200" dirty="0">
                <a:solidFill>
                  <a:schemeClr val="tx1"/>
                </a:solidFill>
              </a:rPr>
              <a:t>*Identify, name and draw horizontal, vertical, perpendicular, parallel and diagonal lines, angles and symmetry in 2D shapes; measure the perimeter of 2D shapes by counting and measuring with a ruler; tell the time on analogue and digital clocks to the minute, begin to tell the time 5, 10, 20 minutes later, </a:t>
            </a:r>
            <a:r>
              <a:rPr lang="en-US" sz="1200" dirty="0" err="1">
                <a:solidFill>
                  <a:schemeClr val="tx1"/>
                </a:solidFill>
              </a:rPr>
              <a:t>recognise</a:t>
            </a:r>
            <a:r>
              <a:rPr lang="en-US" sz="1200" dirty="0">
                <a:solidFill>
                  <a:schemeClr val="tx1"/>
                </a:solidFill>
              </a:rPr>
              <a:t> am and pm and 24-hour clock times</a:t>
            </a:r>
          </a:p>
          <a:p>
            <a:r>
              <a:rPr lang="en-US" sz="1200" dirty="0">
                <a:solidFill>
                  <a:schemeClr val="tx1"/>
                </a:solidFill>
              </a:rPr>
              <a:t>*Use the grid method to multiply 2-digit numbers by 3, 4, 5, 6 and 8; estimate products; divide using chunking, with and without remainders; decide whether to use multiplication or division to solve word problems; </a:t>
            </a:r>
            <a:r>
              <a:rPr lang="en-US" sz="1200" dirty="0" err="1">
                <a:solidFill>
                  <a:schemeClr val="tx1"/>
                </a:solidFill>
              </a:rPr>
              <a:t>recognise</a:t>
            </a:r>
            <a:r>
              <a:rPr lang="en-US" sz="1200" dirty="0">
                <a:solidFill>
                  <a:schemeClr val="tx1"/>
                </a:solidFill>
              </a:rPr>
              <a:t> tenths and equivalent fractions; find one-tenth and several tenths of multiples of 10 and begin to find one-tenth of single-digit numbers</a:t>
            </a:r>
          </a:p>
          <a:p>
            <a:r>
              <a:rPr lang="en-US" sz="1200" dirty="0">
                <a:solidFill>
                  <a:schemeClr val="tx1"/>
                </a:solidFill>
              </a:rPr>
              <a:t>*Revise column addition for adding three 3-digit numbers; revise mental strategies for addition; subtract 3-digit numbers using written and mental methods; find change using counting up; check subtraction using addition; multiply numbers between 10 and 40 by 1-digit numbers using grid method; solve division problems just beyond the known tables facts</a:t>
            </a:r>
          </a:p>
        </p:txBody>
      </p:sp>
      <p:sp>
        <p:nvSpPr>
          <p:cNvPr id="14" name="TextBox 13"/>
          <p:cNvSpPr txBox="1"/>
          <p:nvPr/>
        </p:nvSpPr>
        <p:spPr>
          <a:xfrm>
            <a:off x="5616284" y="1519882"/>
            <a:ext cx="2212181"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a:t>
            </a:r>
            <a:r>
              <a:rPr lang="en-US" b="1" dirty="0">
                <a:solidFill>
                  <a:schemeClr val="tx2"/>
                </a:solidFill>
              </a:rPr>
              <a:t>Early </a:t>
            </a:r>
            <a:r>
              <a:rPr lang="en-US" b="1" dirty="0" err="1">
                <a:solidFill>
                  <a:schemeClr val="tx2"/>
                </a:solidFill>
              </a:rPr>
              <a:t>Civilisation</a:t>
            </a:r>
            <a:r>
              <a:rPr lang="en-US" b="1" dirty="0">
                <a:solidFill>
                  <a:schemeClr val="tx2"/>
                </a:solidFill>
              </a:rPr>
              <a:t>/Ancient Egypt</a:t>
            </a:r>
          </a:p>
          <a:p>
            <a:r>
              <a:rPr lang="en-US" sz="1100" dirty="0">
                <a:solidFill>
                  <a:schemeClr val="tx1"/>
                </a:solidFill>
              </a:rPr>
              <a:t>Children will learn about the ancient </a:t>
            </a:r>
            <a:r>
              <a:rPr lang="en-US" sz="1100" dirty="0" err="1">
                <a:solidFill>
                  <a:schemeClr val="tx1"/>
                </a:solidFill>
              </a:rPr>
              <a:t>civilisation</a:t>
            </a:r>
            <a:r>
              <a:rPr lang="en-US" sz="1100" dirty="0">
                <a:solidFill>
                  <a:schemeClr val="tx1"/>
                </a:solidFill>
              </a:rPr>
              <a:t> of Egypt.  They will learn about trade, art and religion in Egyptian times. They will learn how the ancient </a:t>
            </a:r>
            <a:r>
              <a:rPr lang="en-US" sz="1100" dirty="0" err="1">
                <a:solidFill>
                  <a:schemeClr val="tx1"/>
                </a:solidFill>
              </a:rPr>
              <a:t>civilisation</a:t>
            </a:r>
            <a:r>
              <a:rPr lang="en-US" sz="1100" dirty="0">
                <a:solidFill>
                  <a:schemeClr val="tx1"/>
                </a:solidFill>
              </a:rPr>
              <a:t> of Egypt came to an end.</a:t>
            </a:r>
          </a:p>
        </p:txBody>
      </p:sp>
      <p:sp>
        <p:nvSpPr>
          <p:cNvPr id="16" name="TextBox 15"/>
          <p:cNvSpPr txBox="1"/>
          <p:nvPr/>
        </p:nvSpPr>
        <p:spPr>
          <a:xfrm>
            <a:off x="1845087" y="1302890"/>
            <a:ext cx="3665756"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 </a:t>
            </a:r>
            <a:r>
              <a:rPr lang="en-US" b="1" dirty="0">
                <a:solidFill>
                  <a:schemeClr val="tx2"/>
                </a:solidFill>
              </a:rPr>
              <a:t>Artist Study- Alma Thomas</a:t>
            </a:r>
          </a:p>
          <a:p>
            <a:r>
              <a:rPr lang="en-US" sz="1200" dirty="0">
                <a:solidFill>
                  <a:schemeClr val="tx1"/>
                </a:solidFill>
              </a:rPr>
              <a:t>Children will learn about the work of Alma Thomas and her use of colour in her paintings. Children will use abstract pointillism and collaging to create their own landscape pieces inspired by Alma Thomas</a:t>
            </a:r>
          </a:p>
        </p:txBody>
      </p:sp>
      <p:sp>
        <p:nvSpPr>
          <p:cNvPr id="19" name="TextBox 18"/>
          <p:cNvSpPr txBox="1"/>
          <p:nvPr/>
        </p:nvSpPr>
        <p:spPr>
          <a:xfrm>
            <a:off x="7898261" y="88650"/>
            <a:ext cx="4099815"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 </a:t>
            </a:r>
            <a:r>
              <a:rPr lang="en-US" dirty="0">
                <a:solidFill>
                  <a:schemeClr val="tx2"/>
                </a:solidFill>
              </a:rPr>
              <a:t>Revision</a:t>
            </a:r>
          </a:p>
          <a:p>
            <a:r>
              <a:rPr lang="en-US" sz="1200" dirty="0">
                <a:solidFill>
                  <a:schemeClr val="tx1"/>
                </a:solidFill>
              </a:rPr>
              <a:t>Children will revise units covered throughout the year</a:t>
            </a:r>
          </a:p>
          <a:p>
            <a:endParaRPr lang="en-US" sz="1200" u="sng" dirty="0">
              <a:solidFill>
                <a:schemeClr val="tx1"/>
              </a:solidFill>
            </a:endParaRPr>
          </a:p>
        </p:txBody>
      </p:sp>
      <p:sp>
        <p:nvSpPr>
          <p:cNvPr id="21" name="TextBox 20"/>
          <p:cNvSpPr txBox="1"/>
          <p:nvPr/>
        </p:nvSpPr>
        <p:spPr>
          <a:xfrm>
            <a:off x="7906515" y="5928813"/>
            <a:ext cx="409156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using all our knowledge and skills in our final performances, listening to music by Tim Minchin and learning the song Tutankhamen.</a:t>
            </a:r>
            <a:endParaRPr lang="en-GB" b="1" dirty="0">
              <a:solidFill>
                <a:schemeClr val="tx2"/>
              </a:solidFill>
            </a:endParaRPr>
          </a:p>
        </p:txBody>
      </p:sp>
      <p:sp>
        <p:nvSpPr>
          <p:cNvPr id="23" name="TextBox 22"/>
          <p:cNvSpPr txBox="1"/>
          <p:nvPr/>
        </p:nvSpPr>
        <p:spPr>
          <a:xfrm>
            <a:off x="5635328" y="5613086"/>
            <a:ext cx="2053508"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A Community of Love</a:t>
            </a:r>
          </a:p>
          <a:p>
            <a:r>
              <a:rPr lang="en-US" sz="1200" dirty="0">
                <a:solidFill>
                  <a:schemeClr val="tx1"/>
                </a:solidFill>
              </a:rPr>
              <a:t>What is the Church</a:t>
            </a:r>
          </a:p>
          <a:p>
            <a:r>
              <a:rPr lang="en-US" sz="1200" dirty="0">
                <a:solidFill>
                  <a:schemeClr val="tx1"/>
                </a:solidFill>
              </a:rPr>
              <a:t>How Do I Love Others?</a:t>
            </a:r>
          </a:p>
          <a:p>
            <a:r>
              <a:rPr lang="en-US" sz="1200" dirty="0">
                <a:solidFill>
                  <a:schemeClr val="tx1"/>
                </a:solidFill>
              </a:rPr>
              <a:t>Working Together</a:t>
            </a:r>
            <a:endParaRPr lang="en-GB" dirty="0">
              <a:solidFill>
                <a:schemeClr val="tx2"/>
              </a:solidFill>
            </a:endParaRPr>
          </a:p>
        </p:txBody>
      </p:sp>
      <p:sp>
        <p:nvSpPr>
          <p:cNvPr id="24" name="TextBox 23"/>
          <p:cNvSpPr txBox="1"/>
          <p:nvPr/>
        </p:nvSpPr>
        <p:spPr>
          <a:xfrm>
            <a:off x="5636602" y="550315"/>
            <a:ext cx="2171544"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t>Dialogue and Encounter</a:t>
            </a:r>
          </a:p>
        </p:txBody>
      </p:sp>
      <p:sp>
        <p:nvSpPr>
          <p:cNvPr id="25" name="TextBox 24"/>
          <p:cNvSpPr txBox="1"/>
          <p:nvPr/>
        </p:nvSpPr>
        <p:spPr>
          <a:xfrm>
            <a:off x="5635328" y="4756525"/>
            <a:ext cx="214344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r>
              <a:rPr lang="en-US" dirty="0"/>
              <a:t> </a:t>
            </a:r>
          </a:p>
          <a:p>
            <a:pPr lvl="0"/>
            <a:r>
              <a:rPr lang="en-US" sz="1200" dirty="0">
                <a:solidFill>
                  <a:prstClr val="black"/>
                </a:solidFill>
              </a:rPr>
              <a:t>Cricket</a:t>
            </a:r>
          </a:p>
          <a:p>
            <a:pPr lvl="0"/>
            <a:r>
              <a:rPr lang="en-US" sz="1200" dirty="0">
                <a:solidFill>
                  <a:prstClr val="black"/>
                </a:solidFill>
              </a:rPr>
              <a:t>Athletics</a:t>
            </a:r>
            <a:endParaRPr lang="en-GB" dirty="0"/>
          </a:p>
        </p:txBody>
      </p:sp>
      <p:sp>
        <p:nvSpPr>
          <p:cNvPr id="29" name="TextBox 28"/>
          <p:cNvSpPr txBox="1"/>
          <p:nvPr/>
        </p:nvSpPr>
        <p:spPr>
          <a:xfrm>
            <a:off x="7898261" y="4511702"/>
            <a:ext cx="4083308"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a:t>
            </a:r>
            <a:r>
              <a:rPr lang="en-US" b="1" dirty="0">
                <a:solidFill>
                  <a:schemeClr val="tx2"/>
                </a:solidFill>
              </a:rPr>
              <a:t>Creating Media – Stop Frame Animation </a:t>
            </a:r>
            <a:r>
              <a:rPr lang="en-US" sz="1200" dirty="0">
                <a:solidFill>
                  <a:schemeClr val="tx1"/>
                </a:solidFill>
              </a:rPr>
              <a:t>Learners will use a range of techniques to create a stop-frame animation using iPads. Next, they will apply those skills to create a story-based animation. This unit will conclude with learners adding other types of media to their animation, such as music and text.</a:t>
            </a:r>
            <a:endParaRPr lang="en-GB" sz="1200" dirty="0">
              <a:solidFill>
                <a:schemeClr val="tx1"/>
              </a:solidFill>
            </a:endParaRPr>
          </a:p>
        </p:txBody>
      </p:sp>
      <p:sp>
        <p:nvSpPr>
          <p:cNvPr id="2" name="TextBox 1"/>
          <p:cNvSpPr txBox="1"/>
          <p:nvPr/>
        </p:nvSpPr>
        <p:spPr>
          <a:xfrm>
            <a:off x="5609044" y="3507535"/>
            <a:ext cx="220386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Going on a </a:t>
            </a:r>
            <a:r>
              <a:rPr lang="en-US" b="1" dirty="0" err="1">
                <a:solidFill>
                  <a:schemeClr val="tx2"/>
                </a:solidFill>
              </a:rPr>
              <a:t>picknick</a:t>
            </a:r>
            <a:endParaRPr lang="en-US" b="1" dirty="0">
              <a:solidFill>
                <a:schemeClr val="tx2"/>
              </a:solidFill>
            </a:endParaRPr>
          </a:p>
          <a:p>
            <a:r>
              <a:rPr lang="en-US" sz="1200" dirty="0">
                <a:solidFill>
                  <a:schemeClr val="tx1"/>
                </a:solidFill>
              </a:rPr>
              <a:t>*German towns and cities</a:t>
            </a:r>
          </a:p>
          <a:p>
            <a:r>
              <a:rPr lang="en-US" sz="1200" dirty="0">
                <a:solidFill>
                  <a:schemeClr val="tx1"/>
                </a:solidFill>
              </a:rPr>
              <a:t>*Revise food items and saying what you would like.</a:t>
            </a:r>
            <a:endParaRPr lang="en-US" sz="1200" b="1" dirty="0">
              <a:solidFill>
                <a:schemeClr val="tx1"/>
              </a:solidFill>
            </a:endParaRPr>
          </a:p>
        </p:txBody>
      </p:sp>
      <p:sp>
        <p:nvSpPr>
          <p:cNvPr id="3" name="TextBox 2"/>
          <p:cNvSpPr txBox="1"/>
          <p:nvPr/>
        </p:nvSpPr>
        <p:spPr>
          <a:xfrm>
            <a:off x="7898261" y="933558"/>
            <a:ext cx="4131832"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Making a Garden Obelisk</a:t>
            </a:r>
          </a:p>
          <a:p>
            <a:r>
              <a:rPr lang="en-US" sz="1200" dirty="0">
                <a:solidFill>
                  <a:schemeClr val="tx1"/>
                </a:solidFill>
              </a:rPr>
              <a:t>children will look at different structures used to make a garden obelisk.  Children will then design and make their own garden obelisk to use when growing sweet peas.  Children will assemble, join and combine materials and components with some accuracy and investigate and </a:t>
            </a:r>
            <a:r>
              <a:rPr lang="en-US" sz="1200" dirty="0" err="1">
                <a:solidFill>
                  <a:schemeClr val="tx1"/>
                </a:solidFill>
              </a:rPr>
              <a:t>analyse</a:t>
            </a:r>
            <a:r>
              <a:rPr lang="en-US" sz="1200" dirty="0">
                <a:solidFill>
                  <a:schemeClr val="tx1"/>
                </a:solidFill>
              </a:rPr>
              <a:t> why materials have been chosen. </a:t>
            </a:r>
            <a:endParaRPr lang="en-GB" sz="1200" dirty="0">
              <a:solidFill>
                <a:schemeClr val="tx1"/>
              </a:solidFill>
            </a:endParaRPr>
          </a:p>
        </p:txBody>
      </p:sp>
      <p:pic>
        <p:nvPicPr>
          <p:cNvPr id="5" name="Picture 4"/>
          <p:cNvPicPr>
            <a:picLocks noChangeAspect="1"/>
          </p:cNvPicPr>
          <p:nvPr/>
        </p:nvPicPr>
        <p:blipFill>
          <a:blip r:embed="rId3"/>
          <a:stretch>
            <a:fillRect/>
          </a:stretch>
        </p:blipFill>
        <p:spPr>
          <a:xfrm>
            <a:off x="10815249" y="2966016"/>
            <a:ext cx="823031" cy="1036410"/>
          </a:xfrm>
          <a:prstGeom prst="rect">
            <a:avLst/>
          </a:prstGeom>
        </p:spPr>
      </p:pic>
      <p:pic>
        <p:nvPicPr>
          <p:cNvPr id="7" name="Picture 6"/>
          <p:cNvPicPr>
            <a:picLocks noChangeAspect="1"/>
          </p:cNvPicPr>
          <p:nvPr/>
        </p:nvPicPr>
        <p:blipFill>
          <a:blip r:embed="rId4"/>
          <a:stretch>
            <a:fillRect/>
          </a:stretch>
        </p:blipFill>
        <p:spPr>
          <a:xfrm>
            <a:off x="9851998" y="2994747"/>
            <a:ext cx="963251" cy="963251"/>
          </a:xfrm>
          <a:prstGeom prst="rect">
            <a:avLst/>
          </a:prstGeom>
        </p:spPr>
      </p:pic>
      <p:pic>
        <p:nvPicPr>
          <p:cNvPr id="8" name="Picture 7"/>
          <p:cNvPicPr>
            <a:picLocks noChangeAspect="1"/>
          </p:cNvPicPr>
          <p:nvPr/>
        </p:nvPicPr>
        <p:blipFill>
          <a:blip r:embed="rId5"/>
          <a:stretch>
            <a:fillRect/>
          </a:stretch>
        </p:blipFill>
        <p:spPr>
          <a:xfrm>
            <a:off x="8924806" y="2966016"/>
            <a:ext cx="835224" cy="1066892"/>
          </a:xfrm>
          <a:prstGeom prst="rect">
            <a:avLst/>
          </a:prstGeom>
        </p:spPr>
      </p:pic>
      <p:pic>
        <p:nvPicPr>
          <p:cNvPr id="10" name="Picture 9"/>
          <p:cNvPicPr>
            <a:picLocks noChangeAspect="1"/>
          </p:cNvPicPr>
          <p:nvPr/>
        </p:nvPicPr>
        <p:blipFill>
          <a:blip r:embed="rId6"/>
          <a:stretch>
            <a:fillRect/>
          </a:stretch>
        </p:blipFill>
        <p:spPr>
          <a:xfrm>
            <a:off x="7984971" y="2979249"/>
            <a:ext cx="810838" cy="1060796"/>
          </a:xfrm>
          <a:prstGeom prst="rect">
            <a:avLst/>
          </a:prstGeom>
        </p:spPr>
      </p:pic>
    </p:spTree>
    <p:extLst>
      <p:ext uri="{BB962C8B-B14F-4D97-AF65-F5344CB8AC3E}">
        <p14:creationId xmlns:p14="http://schemas.microsoft.com/office/powerpoint/2010/main" val="2762332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FA7C896D0BB1409F2EDB57B18BFE66" ma:contentTypeVersion="19" ma:contentTypeDescription="Create a new document." ma:contentTypeScope="" ma:versionID="dcea5365a87e9cddaa4cc003d956ad9b">
  <xsd:schema xmlns:xsd="http://www.w3.org/2001/XMLSchema" xmlns:xs="http://www.w3.org/2001/XMLSchema" xmlns:p="http://schemas.microsoft.com/office/2006/metadata/properties" xmlns:ns3="1ae940bd-1388-4be9-8c1b-fa0b05cce661" xmlns:ns4="704e5205-de81-4079-b9fe-9f2e750eac8b" targetNamespace="http://schemas.microsoft.com/office/2006/metadata/properties" ma:root="true" ma:fieldsID="2581373955c6a40f39a09f1aa5f7e542" ns3:_="" ns4:_="">
    <xsd:import namespace="1ae940bd-1388-4be9-8c1b-fa0b05cce661"/>
    <xsd:import namespace="704e5205-de81-4079-b9fe-9f2e750eac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940bd-1388-4be9-8c1b-fa0b05cce6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4e5205-de81-4079-b9fe-9f2e750eac8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ae940bd-1388-4be9-8c1b-fa0b05cce66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474637-3D1A-4D08-92DC-A0F91ADC8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e940bd-1388-4be9-8c1b-fa0b05cce661"/>
    <ds:schemaRef ds:uri="704e5205-de81-4079-b9fe-9f2e750eac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822179-B6F5-41E3-B56B-C96BBBCE7CB7}">
  <ds:schemaRefs>
    <ds:schemaRef ds:uri="http://schemas.microsoft.com/office/2006/documentManagement/types"/>
    <ds:schemaRef ds:uri="http://www.w3.org/XML/1998/namespace"/>
    <ds:schemaRef ds:uri="1ae940bd-1388-4be9-8c1b-fa0b05cce661"/>
    <ds:schemaRef ds:uri="http://schemas.microsoft.com/office/2006/metadata/properties"/>
    <ds:schemaRef ds:uri="704e5205-de81-4079-b9fe-9f2e750eac8b"/>
    <ds:schemaRef ds:uri="http://purl.org/dc/elements/1.1/"/>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62E4457-7D41-450D-A95F-B3EE526617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28708</TotalTime>
  <Words>3618</Words>
  <Application>Microsoft Macintosh PowerPoint</Application>
  <PresentationFormat>Widescreen</PresentationFormat>
  <Paragraphs>258</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Seaborn</dc:creator>
  <cp:lastModifiedBy>Nicola Dennis</cp:lastModifiedBy>
  <cp:revision>123</cp:revision>
  <dcterms:created xsi:type="dcterms:W3CDTF">2022-04-27T12:35:30Z</dcterms:created>
  <dcterms:modified xsi:type="dcterms:W3CDTF">2025-08-04T15:54:57Z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0x0101003AFA7C896D0BB1409F2EDB57B18BFE66</vt:lpwstr>
  </property>
</Properties>
</file>