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94660"/>
  </p:normalViewPr>
  <p:slideViewPr>
    <p:cSldViewPr snapToGrid="0">
      <p:cViewPr varScale="1">
        <p:scale>
          <a:sx n="77" d="100"/>
          <a:sy n="77" d="100"/>
        </p:scale>
        <p:origin x="26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2AD2CB0-5CCC-47DA-9638-14A2A231CA90}" type="datetimeFigureOut">
              <a:rPr lang="en-GB" smtClean="0"/>
              <a:t>16/07/2025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EBFD1B-35E7-48BE-972D-99B21201A5AA}" type="slidenum">
              <a:rPr lang="en-GB" smtClean="0"/>
              <a:t>‹#›</a:t>
            </a:fld>
            <a:endParaRPr lang="en-GB"/>
          </a:p>
        </p:txBody>
      </p:sp>
    </p:spTree>
    <p:extLst>
      <p:ext uri="{BB962C8B-B14F-4D97-AF65-F5344CB8AC3E}">
        <p14:creationId xmlns:p14="http://schemas.microsoft.com/office/powerpoint/2010/main" val="3601861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2AD2CB0-5CCC-47DA-9638-14A2A231CA90}" type="datetimeFigureOut">
              <a:rPr lang="en-GB" smtClean="0"/>
              <a:t>16/07/2025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EBFD1B-35E7-48BE-972D-99B21201A5AA}" type="slidenum">
              <a:rPr lang="en-GB" smtClean="0"/>
              <a:t>‹#›</a:t>
            </a:fld>
            <a:endParaRPr lang="en-GB"/>
          </a:p>
        </p:txBody>
      </p:sp>
    </p:spTree>
    <p:extLst>
      <p:ext uri="{BB962C8B-B14F-4D97-AF65-F5344CB8AC3E}">
        <p14:creationId xmlns:p14="http://schemas.microsoft.com/office/powerpoint/2010/main" val="987047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2AD2CB0-5CCC-47DA-9638-14A2A231CA90}" type="datetimeFigureOut">
              <a:rPr lang="en-GB" smtClean="0"/>
              <a:t>16/07/2025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EBFD1B-35E7-48BE-972D-99B21201A5AA}" type="slidenum">
              <a:rPr lang="en-GB" smtClean="0"/>
              <a:t>‹#›</a:t>
            </a:fld>
            <a:endParaRPr lang="en-GB"/>
          </a:p>
        </p:txBody>
      </p:sp>
    </p:spTree>
    <p:extLst>
      <p:ext uri="{BB962C8B-B14F-4D97-AF65-F5344CB8AC3E}">
        <p14:creationId xmlns:p14="http://schemas.microsoft.com/office/powerpoint/2010/main" val="1915013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2AD2CB0-5CCC-47DA-9638-14A2A231CA90}" type="datetimeFigureOut">
              <a:rPr lang="en-GB" smtClean="0"/>
              <a:t>16/07/2025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EBFD1B-35E7-48BE-972D-99B21201A5AA}" type="slidenum">
              <a:rPr lang="en-GB" smtClean="0"/>
              <a:t>‹#›</a:t>
            </a:fld>
            <a:endParaRPr lang="en-GB"/>
          </a:p>
        </p:txBody>
      </p:sp>
    </p:spTree>
    <p:extLst>
      <p:ext uri="{BB962C8B-B14F-4D97-AF65-F5344CB8AC3E}">
        <p14:creationId xmlns:p14="http://schemas.microsoft.com/office/powerpoint/2010/main" val="411213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2AD2CB0-5CCC-47DA-9638-14A2A231CA90}" type="datetimeFigureOut">
              <a:rPr lang="en-GB" smtClean="0"/>
              <a:t>16/07/2025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EBFD1B-35E7-48BE-972D-99B21201A5AA}" type="slidenum">
              <a:rPr lang="en-GB" smtClean="0"/>
              <a:t>‹#›</a:t>
            </a:fld>
            <a:endParaRPr lang="en-GB"/>
          </a:p>
        </p:txBody>
      </p:sp>
    </p:spTree>
    <p:extLst>
      <p:ext uri="{BB962C8B-B14F-4D97-AF65-F5344CB8AC3E}">
        <p14:creationId xmlns:p14="http://schemas.microsoft.com/office/powerpoint/2010/main" val="1268160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2AD2CB0-5CCC-47DA-9638-14A2A231CA90}" type="datetimeFigureOut">
              <a:rPr lang="en-GB" smtClean="0"/>
              <a:t>16/07/2025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EBFD1B-35E7-48BE-972D-99B21201A5AA}" type="slidenum">
              <a:rPr lang="en-GB" smtClean="0"/>
              <a:t>‹#›</a:t>
            </a:fld>
            <a:endParaRPr lang="en-GB"/>
          </a:p>
        </p:txBody>
      </p:sp>
    </p:spTree>
    <p:extLst>
      <p:ext uri="{BB962C8B-B14F-4D97-AF65-F5344CB8AC3E}">
        <p14:creationId xmlns:p14="http://schemas.microsoft.com/office/powerpoint/2010/main" val="1727076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2AD2CB0-5CCC-47DA-9638-14A2A231CA90}" type="datetimeFigureOut">
              <a:rPr lang="en-GB" smtClean="0"/>
              <a:t>16/07/2025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EEBFD1B-35E7-48BE-972D-99B21201A5AA}" type="slidenum">
              <a:rPr lang="en-GB" smtClean="0"/>
              <a:t>‹#›</a:t>
            </a:fld>
            <a:endParaRPr lang="en-GB"/>
          </a:p>
        </p:txBody>
      </p:sp>
    </p:spTree>
    <p:extLst>
      <p:ext uri="{BB962C8B-B14F-4D97-AF65-F5344CB8AC3E}">
        <p14:creationId xmlns:p14="http://schemas.microsoft.com/office/powerpoint/2010/main" val="2679237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2AD2CB0-5CCC-47DA-9638-14A2A231CA90}" type="datetimeFigureOut">
              <a:rPr lang="en-GB" smtClean="0"/>
              <a:t>16/07/2025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EEBFD1B-35E7-48BE-972D-99B21201A5AA}" type="slidenum">
              <a:rPr lang="en-GB" smtClean="0"/>
              <a:t>‹#›</a:t>
            </a:fld>
            <a:endParaRPr lang="en-GB"/>
          </a:p>
        </p:txBody>
      </p:sp>
    </p:spTree>
    <p:extLst>
      <p:ext uri="{BB962C8B-B14F-4D97-AF65-F5344CB8AC3E}">
        <p14:creationId xmlns:p14="http://schemas.microsoft.com/office/powerpoint/2010/main" val="3026938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AD2CB0-5CCC-47DA-9638-14A2A231CA90}" type="datetimeFigureOut">
              <a:rPr lang="en-GB" smtClean="0"/>
              <a:t>16/07/2025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EEBFD1B-35E7-48BE-972D-99B21201A5AA}" type="slidenum">
              <a:rPr lang="en-GB" smtClean="0"/>
              <a:t>‹#›</a:t>
            </a:fld>
            <a:endParaRPr lang="en-GB"/>
          </a:p>
        </p:txBody>
      </p:sp>
    </p:spTree>
    <p:extLst>
      <p:ext uri="{BB962C8B-B14F-4D97-AF65-F5344CB8AC3E}">
        <p14:creationId xmlns:p14="http://schemas.microsoft.com/office/powerpoint/2010/main" val="3613782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2AD2CB0-5CCC-47DA-9638-14A2A231CA90}" type="datetimeFigureOut">
              <a:rPr lang="en-GB" smtClean="0"/>
              <a:t>16/07/2025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EBFD1B-35E7-48BE-972D-99B21201A5AA}" type="slidenum">
              <a:rPr lang="en-GB" smtClean="0"/>
              <a:t>‹#›</a:t>
            </a:fld>
            <a:endParaRPr lang="en-GB"/>
          </a:p>
        </p:txBody>
      </p:sp>
    </p:spTree>
    <p:extLst>
      <p:ext uri="{BB962C8B-B14F-4D97-AF65-F5344CB8AC3E}">
        <p14:creationId xmlns:p14="http://schemas.microsoft.com/office/powerpoint/2010/main" val="375216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2AD2CB0-5CCC-47DA-9638-14A2A231CA90}" type="datetimeFigureOut">
              <a:rPr lang="en-GB" smtClean="0"/>
              <a:t>16/07/2025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EBFD1B-35E7-48BE-972D-99B21201A5AA}" type="slidenum">
              <a:rPr lang="en-GB" smtClean="0"/>
              <a:t>‹#›</a:t>
            </a:fld>
            <a:endParaRPr lang="en-GB"/>
          </a:p>
        </p:txBody>
      </p:sp>
    </p:spTree>
    <p:extLst>
      <p:ext uri="{BB962C8B-B14F-4D97-AF65-F5344CB8AC3E}">
        <p14:creationId xmlns:p14="http://schemas.microsoft.com/office/powerpoint/2010/main" val="3979881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AD2CB0-5CCC-47DA-9638-14A2A231CA90}" type="datetimeFigureOut">
              <a:rPr lang="en-GB" smtClean="0"/>
              <a:t>16/07/2025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EBFD1B-35E7-48BE-972D-99B21201A5AA}" type="slidenum">
              <a:rPr lang="en-GB" smtClean="0"/>
              <a:t>‹#›</a:t>
            </a:fld>
            <a:endParaRPr lang="en-GB"/>
          </a:p>
        </p:txBody>
      </p:sp>
    </p:spTree>
    <p:extLst>
      <p:ext uri="{BB962C8B-B14F-4D97-AF65-F5344CB8AC3E}">
        <p14:creationId xmlns:p14="http://schemas.microsoft.com/office/powerpoint/2010/main" val="4877548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1866394" y="90851"/>
            <a:ext cx="3661429" cy="1200329"/>
          </a:xfrm>
          <a:prstGeom prst="rect">
            <a:avLst/>
          </a:prstGeom>
          <a:ln w="28575"/>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400" b="1" dirty="0">
                <a:solidFill>
                  <a:schemeClr val="accent1">
                    <a:lumMod val="50000"/>
                  </a:schemeClr>
                </a:solidFill>
              </a:rPr>
              <a:t>Year 2 – Autumn Term 1</a:t>
            </a:r>
          </a:p>
          <a:p>
            <a:pPr algn="ctr"/>
            <a:r>
              <a:rPr lang="en-US" sz="2400" b="1" dirty="0">
                <a:solidFill>
                  <a:schemeClr val="accent1">
                    <a:lumMod val="50000"/>
                  </a:schemeClr>
                </a:solidFill>
              </a:rPr>
              <a:t>Curriculum Information</a:t>
            </a:r>
          </a:p>
          <a:p>
            <a:pPr algn="ctr"/>
            <a:r>
              <a:rPr lang="en-US" sz="2400" b="1" dirty="0">
                <a:solidFill>
                  <a:schemeClr val="accent1">
                    <a:lumMod val="50000"/>
                  </a:schemeClr>
                </a:solidFill>
              </a:rPr>
              <a:t>2025 - 2026</a:t>
            </a:r>
            <a:endParaRPr lang="en-GB" b="1" dirty="0"/>
          </a:p>
        </p:txBody>
      </p:sp>
      <p:pic>
        <p:nvPicPr>
          <p:cNvPr id="6" name="Picture 5"/>
          <p:cNvPicPr>
            <a:picLocks noChangeAspect="1"/>
          </p:cNvPicPr>
          <p:nvPr/>
        </p:nvPicPr>
        <p:blipFill>
          <a:blip r:embed="rId2"/>
          <a:stretch>
            <a:fillRect/>
          </a:stretch>
        </p:blipFill>
        <p:spPr>
          <a:xfrm>
            <a:off x="133150" y="0"/>
            <a:ext cx="1640241" cy="1654629"/>
          </a:xfrm>
          <a:prstGeom prst="rect">
            <a:avLst/>
          </a:prstGeom>
        </p:spPr>
      </p:pic>
      <p:sp>
        <p:nvSpPr>
          <p:cNvPr id="9" name="TextBox 8"/>
          <p:cNvSpPr txBox="1"/>
          <p:nvPr/>
        </p:nvSpPr>
        <p:spPr>
          <a:xfrm>
            <a:off x="1875101" y="1344258"/>
            <a:ext cx="3665156" cy="184665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accent1">
                    <a:lumMod val="50000"/>
                  </a:schemeClr>
                </a:solidFill>
              </a:rPr>
              <a:t>English</a:t>
            </a:r>
          </a:p>
          <a:p>
            <a:r>
              <a:rPr lang="en-US" sz="1200" dirty="0">
                <a:solidFill>
                  <a:schemeClr val="tx1"/>
                </a:solidFill>
              </a:rPr>
              <a:t>We will be reading the following texts:</a:t>
            </a: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r>
              <a:rPr lang="en-US" sz="1200" dirty="0">
                <a:solidFill>
                  <a:schemeClr val="tx1"/>
                </a:solidFill>
              </a:rPr>
              <a:t>We will use these texts to write character descriptions, letters, poems and stories with an alternative ending. </a:t>
            </a:r>
            <a:endParaRPr lang="en-GB" dirty="0">
              <a:solidFill>
                <a:schemeClr val="tx1"/>
              </a:solidFill>
            </a:endParaRPr>
          </a:p>
        </p:txBody>
      </p:sp>
      <p:sp>
        <p:nvSpPr>
          <p:cNvPr id="13" name="TextBox 12"/>
          <p:cNvSpPr txBox="1"/>
          <p:nvPr/>
        </p:nvSpPr>
        <p:spPr>
          <a:xfrm>
            <a:off x="0" y="3345253"/>
            <a:ext cx="5100700" cy="3508653"/>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accent1">
                    <a:lumMod val="50000"/>
                  </a:schemeClr>
                </a:solidFill>
              </a:rPr>
              <a:t>Maths</a:t>
            </a:r>
          </a:p>
          <a:p>
            <a:r>
              <a:rPr lang="en-US" sz="1200" dirty="0"/>
              <a:t>*</a:t>
            </a:r>
            <a:r>
              <a:rPr lang="en-US" sz="1200" dirty="0">
                <a:solidFill>
                  <a:schemeClr val="tx1"/>
                </a:solidFill>
              </a:rPr>
              <a:t>Estimate and count a number of objects up to 100; locate numbers on 0−100 beaded lines and 1−100 squares; compare pairs of numbers and find a number in between; order three numbers, order 2-digit numbers.</a:t>
            </a:r>
          </a:p>
          <a:p>
            <a:r>
              <a:rPr lang="en-US" sz="1200" dirty="0">
                <a:solidFill>
                  <a:schemeClr val="tx1"/>
                </a:solidFill>
              </a:rPr>
              <a:t>*Revise number bonds to 6, 7, 8, 9 and 10; know number bonds to 10 and begin to learn related subtraction facts; know multiple of 10 number bonds to 100, learn bonds to 20, rehearse number bonds to 10 and 20 using stories</a:t>
            </a:r>
          </a:p>
          <a:p>
            <a:r>
              <a:rPr lang="en-US" sz="1200" dirty="0">
                <a:solidFill>
                  <a:schemeClr val="tx1"/>
                </a:solidFill>
              </a:rPr>
              <a:t>*Double numbers to double 15, use patterns in number bonds, use number bonds to solve more difficult additions, to subtract and to solve additions bridging 10</a:t>
            </a:r>
          </a:p>
          <a:p>
            <a:r>
              <a:rPr lang="en-US" sz="1200" dirty="0">
                <a:solidFill>
                  <a:schemeClr val="tx1"/>
                </a:solidFill>
              </a:rPr>
              <a:t>*Sort 2D shapes according to symmetry properties using Venn diagrams, identify right angles and sort shapes using Venn diagrams, recognise squares, rectangles, circles, triangles, ovals and hexagons, investigate which tessellate, sort shapes and objects using a two-way Carroll diagram</a:t>
            </a:r>
          </a:p>
          <a:p>
            <a:r>
              <a:rPr lang="en-US" sz="1200" dirty="0">
                <a:solidFill>
                  <a:schemeClr val="tx1"/>
                </a:solidFill>
              </a:rPr>
              <a:t>*Begin to mark numbers on a landmarked line, compare and order numbers, using &lt; and &gt; signs, work systematically to find all possible inequalities, find 1 and 10 more or less using the 100-square, find 10 more and 10 less than any 2-digit number</a:t>
            </a:r>
          </a:p>
        </p:txBody>
      </p:sp>
      <p:sp>
        <p:nvSpPr>
          <p:cNvPr id="14" name="TextBox 13"/>
          <p:cNvSpPr txBox="1"/>
          <p:nvPr/>
        </p:nvSpPr>
        <p:spPr>
          <a:xfrm>
            <a:off x="7173094" y="2895909"/>
            <a:ext cx="4952230" cy="129266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Geography- </a:t>
            </a:r>
            <a:r>
              <a:rPr lang="en-US" b="1" dirty="0">
                <a:solidFill>
                  <a:schemeClr val="tx2"/>
                </a:solidFill>
              </a:rPr>
              <a:t>Continents and Oceans</a:t>
            </a:r>
          </a:p>
          <a:p>
            <a:r>
              <a:rPr lang="en-US" sz="1200" dirty="0">
                <a:solidFill>
                  <a:schemeClr val="tx1"/>
                </a:solidFill>
              </a:rPr>
              <a:t>Children will learn about the continents and oceans of the world and locate them on a map. They will explore each of the seven continents. They will look at hot and cold places of the world in relation to the equator. Children will study the South Pole. Children will learn about animals in the ocean and how we can protect the oceans. </a:t>
            </a:r>
          </a:p>
        </p:txBody>
      </p:sp>
      <p:sp>
        <p:nvSpPr>
          <p:cNvPr id="16" name="TextBox 15"/>
          <p:cNvSpPr txBox="1"/>
          <p:nvPr/>
        </p:nvSpPr>
        <p:spPr>
          <a:xfrm>
            <a:off x="7163569" y="4272555"/>
            <a:ext cx="4961755" cy="110799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Art- </a:t>
            </a:r>
            <a:r>
              <a:rPr lang="en-US" b="1" dirty="0">
                <a:solidFill>
                  <a:schemeClr val="tx2"/>
                </a:solidFill>
              </a:rPr>
              <a:t>Portraits</a:t>
            </a:r>
          </a:p>
          <a:p>
            <a:r>
              <a:rPr lang="en-US" sz="1200" dirty="0">
                <a:solidFill>
                  <a:schemeClr val="tx1"/>
                </a:solidFill>
              </a:rPr>
              <a:t>Children will learn what a portrait is. Children will learn how to draw eyes, ears, noses and mouths.  Children will look at portraits of the Queen and say what they like about it and other famous portraits. Children will draw and paint a portrait using </a:t>
            </a:r>
            <a:r>
              <a:rPr lang="en-US" sz="1200" dirty="0" err="1">
                <a:solidFill>
                  <a:schemeClr val="tx1"/>
                </a:solidFill>
              </a:rPr>
              <a:t>watercolours</a:t>
            </a:r>
            <a:r>
              <a:rPr lang="en-US" sz="1200" dirty="0">
                <a:solidFill>
                  <a:schemeClr val="tx1"/>
                </a:solidFill>
              </a:rPr>
              <a:t>.</a:t>
            </a:r>
            <a:endParaRPr lang="en-US" b="1" u="sng" dirty="0">
              <a:solidFill>
                <a:schemeClr val="tx2"/>
              </a:solidFill>
            </a:endParaRPr>
          </a:p>
        </p:txBody>
      </p:sp>
      <p:sp>
        <p:nvSpPr>
          <p:cNvPr id="19" name="TextBox 18"/>
          <p:cNvSpPr txBox="1"/>
          <p:nvPr/>
        </p:nvSpPr>
        <p:spPr>
          <a:xfrm>
            <a:off x="7813511" y="166534"/>
            <a:ext cx="4378489" cy="240065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Science - </a:t>
            </a:r>
            <a:r>
              <a:rPr lang="en-US" b="1" dirty="0">
                <a:solidFill>
                  <a:schemeClr val="tx2"/>
                </a:solidFill>
              </a:rPr>
              <a:t>Living Things and Their Habitats</a:t>
            </a:r>
          </a:p>
          <a:p>
            <a:r>
              <a:rPr lang="en-US" sz="1200" dirty="0">
                <a:solidFill>
                  <a:schemeClr val="tx1"/>
                </a:solidFill>
              </a:rPr>
              <a:t>Children will be introduced to the idea that all living things have certain characteristics that are essential for keeping them alive and healthy. Children will explore and compare the differences between things that are living, dead and things that have never been alive. Children will be introduced to the terms ‘habitat and ‘microhabitat’. They will learn to identify that most living things live in habitats to which they are suited and describe how different habitats provide for the basic needs of different kinds of animals and plants and how they depend on each other. They will describe how animals obtain their food from plants and other animals, using the idea of a simple food chain and identify and name different sources of food. </a:t>
            </a:r>
            <a:endParaRPr lang="en-US" u="sng" dirty="0">
              <a:solidFill>
                <a:schemeClr val="tx1"/>
              </a:solidFill>
            </a:endParaRPr>
          </a:p>
        </p:txBody>
      </p:sp>
      <p:sp>
        <p:nvSpPr>
          <p:cNvPr id="21" name="TextBox 20"/>
          <p:cNvSpPr txBox="1"/>
          <p:nvPr/>
        </p:nvSpPr>
        <p:spPr>
          <a:xfrm>
            <a:off x="7203277" y="5464535"/>
            <a:ext cx="3046712" cy="9621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Music</a:t>
            </a:r>
          </a:p>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We will be finding the pulse and creating rhythm patterns, listening to music by Ravel and learning Harvest Songs.</a:t>
            </a:r>
            <a:endParaRPr lang="en-GB" dirty="0">
              <a:solidFill>
                <a:schemeClr val="tx2"/>
              </a:solidFill>
            </a:endParaRPr>
          </a:p>
        </p:txBody>
      </p:sp>
      <p:sp>
        <p:nvSpPr>
          <p:cNvPr id="23" name="TextBox 22"/>
          <p:cNvSpPr txBox="1"/>
          <p:nvPr/>
        </p:nvSpPr>
        <p:spPr>
          <a:xfrm>
            <a:off x="5610251" y="2492218"/>
            <a:ext cx="1534301"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PSHE and RSE</a:t>
            </a:r>
          </a:p>
          <a:p>
            <a:r>
              <a:rPr lang="en-US" sz="1200" dirty="0">
                <a:solidFill>
                  <a:schemeClr val="tx1"/>
                </a:solidFill>
              </a:rPr>
              <a:t>Let the Children Come</a:t>
            </a:r>
            <a:endParaRPr lang="en-GB" b="1" u="sng" dirty="0">
              <a:solidFill>
                <a:schemeClr val="tx2"/>
              </a:solidFill>
            </a:endParaRPr>
          </a:p>
        </p:txBody>
      </p:sp>
      <p:sp>
        <p:nvSpPr>
          <p:cNvPr id="24" name="TextBox 23"/>
          <p:cNvSpPr txBox="1"/>
          <p:nvPr/>
        </p:nvSpPr>
        <p:spPr>
          <a:xfrm>
            <a:off x="5641967" y="158667"/>
            <a:ext cx="2057400"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Religious Education</a:t>
            </a:r>
          </a:p>
          <a:p>
            <a:r>
              <a:rPr lang="en-US" sz="1200" b="1" dirty="0"/>
              <a:t>Branch 1:</a:t>
            </a:r>
          </a:p>
          <a:p>
            <a:r>
              <a:rPr lang="en-US" sz="1200" dirty="0"/>
              <a:t>Creation and Covenant</a:t>
            </a:r>
          </a:p>
          <a:p>
            <a:endParaRPr lang="en-GB" sz="1200" dirty="0"/>
          </a:p>
        </p:txBody>
      </p:sp>
      <p:sp>
        <p:nvSpPr>
          <p:cNvPr id="25" name="TextBox 24"/>
          <p:cNvSpPr txBox="1"/>
          <p:nvPr/>
        </p:nvSpPr>
        <p:spPr>
          <a:xfrm>
            <a:off x="5623045" y="1352356"/>
            <a:ext cx="2057400"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P.E.</a:t>
            </a:r>
          </a:p>
          <a:p>
            <a:r>
              <a:rPr lang="en-US" sz="1200" dirty="0">
                <a:solidFill>
                  <a:schemeClr val="tx1"/>
                </a:solidFill>
              </a:rPr>
              <a:t>Fundamentals</a:t>
            </a:r>
          </a:p>
          <a:p>
            <a:r>
              <a:rPr lang="en-US" sz="1200" dirty="0">
                <a:solidFill>
                  <a:schemeClr val="tx1"/>
                </a:solidFill>
              </a:rPr>
              <a:t>Team Building</a:t>
            </a:r>
          </a:p>
          <a:p>
            <a:endParaRPr lang="en-US" sz="1200" dirty="0">
              <a:solidFill>
                <a:schemeClr val="tx1"/>
              </a:solidFill>
            </a:endParaRPr>
          </a:p>
        </p:txBody>
      </p:sp>
      <p:sp>
        <p:nvSpPr>
          <p:cNvPr id="29" name="TextBox 28"/>
          <p:cNvSpPr txBox="1"/>
          <p:nvPr/>
        </p:nvSpPr>
        <p:spPr>
          <a:xfrm>
            <a:off x="5155697" y="3699622"/>
            <a:ext cx="1915663" cy="313932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Computing</a:t>
            </a:r>
            <a:r>
              <a:rPr lang="en-US" b="1" dirty="0">
                <a:solidFill>
                  <a:schemeClr val="tx2"/>
                </a:solidFill>
              </a:rPr>
              <a:t>– IT around us</a:t>
            </a:r>
          </a:p>
          <a:p>
            <a:r>
              <a:rPr lang="en-US" sz="1200" dirty="0"/>
              <a:t>Children will learn how information technology (IT) is being used for good in our lives. With an initial focus on IT in the home, children will explore how IT benefits society in places such as shops, libraries, and hospitals. Whilst discussing the responsible use of technology, and how to make smart choices when using it</a:t>
            </a:r>
            <a:r>
              <a:rPr lang="en-US" dirty="0"/>
              <a:t>.</a:t>
            </a:r>
            <a:endParaRPr lang="en-GB" dirty="0"/>
          </a:p>
        </p:txBody>
      </p:sp>
      <p:pic>
        <p:nvPicPr>
          <p:cNvPr id="30" name="Picture 29"/>
          <p:cNvPicPr>
            <a:picLocks noChangeAspect="1"/>
          </p:cNvPicPr>
          <p:nvPr/>
        </p:nvPicPr>
        <p:blipFill>
          <a:blip r:embed="rId3"/>
          <a:stretch>
            <a:fillRect/>
          </a:stretch>
        </p:blipFill>
        <p:spPr>
          <a:xfrm>
            <a:off x="1950726" y="1894654"/>
            <a:ext cx="762066" cy="762066"/>
          </a:xfrm>
          <a:prstGeom prst="rect">
            <a:avLst/>
          </a:prstGeom>
        </p:spPr>
      </p:pic>
      <p:pic>
        <p:nvPicPr>
          <p:cNvPr id="31" name="Picture 30"/>
          <p:cNvPicPr>
            <a:picLocks noChangeAspect="1"/>
          </p:cNvPicPr>
          <p:nvPr/>
        </p:nvPicPr>
        <p:blipFill>
          <a:blip r:embed="rId4"/>
          <a:stretch>
            <a:fillRect/>
          </a:stretch>
        </p:blipFill>
        <p:spPr>
          <a:xfrm>
            <a:off x="2765700" y="1876364"/>
            <a:ext cx="609653" cy="798645"/>
          </a:xfrm>
          <a:prstGeom prst="rect">
            <a:avLst/>
          </a:prstGeom>
        </p:spPr>
      </p:pic>
      <p:pic>
        <p:nvPicPr>
          <p:cNvPr id="33" name="Picture 32"/>
          <p:cNvPicPr>
            <a:picLocks noChangeAspect="1"/>
          </p:cNvPicPr>
          <p:nvPr/>
        </p:nvPicPr>
        <p:blipFill>
          <a:blip r:embed="rId5"/>
          <a:stretch>
            <a:fillRect/>
          </a:stretch>
        </p:blipFill>
        <p:spPr>
          <a:xfrm>
            <a:off x="3529869" y="1892652"/>
            <a:ext cx="591363" cy="749873"/>
          </a:xfrm>
          <a:prstGeom prst="rect">
            <a:avLst/>
          </a:prstGeom>
        </p:spPr>
      </p:pic>
      <p:pic>
        <p:nvPicPr>
          <p:cNvPr id="34" name="Picture 33"/>
          <p:cNvPicPr>
            <a:picLocks noChangeAspect="1"/>
          </p:cNvPicPr>
          <p:nvPr/>
        </p:nvPicPr>
        <p:blipFill>
          <a:blip r:embed="rId6"/>
          <a:stretch>
            <a:fillRect/>
          </a:stretch>
        </p:blipFill>
        <p:spPr>
          <a:xfrm>
            <a:off x="4191202" y="1807088"/>
            <a:ext cx="880956" cy="921000"/>
          </a:xfrm>
          <a:prstGeom prst="rect">
            <a:avLst/>
          </a:prstGeom>
        </p:spPr>
      </p:pic>
    </p:spTree>
    <p:extLst>
      <p:ext uri="{BB962C8B-B14F-4D97-AF65-F5344CB8AC3E}">
        <p14:creationId xmlns:p14="http://schemas.microsoft.com/office/powerpoint/2010/main" val="3697465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1980538" y="60661"/>
            <a:ext cx="3454281" cy="1200329"/>
          </a:xfrm>
          <a:prstGeom prst="rect">
            <a:avLst/>
          </a:prstGeom>
          <a:ln w="28575"/>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400" b="1" dirty="0">
                <a:solidFill>
                  <a:schemeClr val="accent1">
                    <a:lumMod val="50000"/>
                  </a:schemeClr>
                </a:solidFill>
              </a:rPr>
              <a:t>Year 2 – Autumn Term 2</a:t>
            </a:r>
          </a:p>
          <a:p>
            <a:pPr algn="ctr"/>
            <a:r>
              <a:rPr lang="en-US" sz="2400" b="1" dirty="0">
                <a:solidFill>
                  <a:schemeClr val="accent1">
                    <a:lumMod val="50000"/>
                  </a:schemeClr>
                </a:solidFill>
              </a:rPr>
              <a:t>Curriculum Information</a:t>
            </a:r>
          </a:p>
          <a:p>
            <a:pPr algn="ctr"/>
            <a:r>
              <a:rPr lang="en-US" sz="2400" b="1" dirty="0">
                <a:solidFill>
                  <a:schemeClr val="accent1">
                    <a:lumMod val="50000"/>
                  </a:schemeClr>
                </a:solidFill>
              </a:rPr>
              <a:t>2025 - 2026</a:t>
            </a:r>
            <a:endParaRPr lang="en-GB" b="1" dirty="0"/>
          </a:p>
        </p:txBody>
      </p:sp>
      <p:pic>
        <p:nvPicPr>
          <p:cNvPr id="6" name="Picture 5"/>
          <p:cNvPicPr>
            <a:picLocks noChangeAspect="1"/>
          </p:cNvPicPr>
          <p:nvPr/>
        </p:nvPicPr>
        <p:blipFill>
          <a:blip r:embed="rId2"/>
          <a:stretch>
            <a:fillRect/>
          </a:stretch>
        </p:blipFill>
        <p:spPr>
          <a:xfrm>
            <a:off x="133150" y="0"/>
            <a:ext cx="1640241" cy="1654629"/>
          </a:xfrm>
          <a:prstGeom prst="rect">
            <a:avLst/>
          </a:prstGeom>
        </p:spPr>
      </p:pic>
      <p:sp>
        <p:nvSpPr>
          <p:cNvPr id="9" name="TextBox 8"/>
          <p:cNvSpPr txBox="1"/>
          <p:nvPr/>
        </p:nvSpPr>
        <p:spPr>
          <a:xfrm>
            <a:off x="2141184" y="1324523"/>
            <a:ext cx="3472037" cy="184665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accent1">
                    <a:lumMod val="50000"/>
                  </a:schemeClr>
                </a:solidFill>
              </a:rPr>
              <a:t>English</a:t>
            </a:r>
          </a:p>
          <a:p>
            <a:r>
              <a:rPr lang="en-US" sz="1200" dirty="0">
                <a:solidFill>
                  <a:schemeClr val="tx1"/>
                </a:solidFill>
              </a:rPr>
              <a:t>We will be reading the following texts:</a:t>
            </a: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r>
              <a:rPr lang="en-US" sz="1200" dirty="0">
                <a:solidFill>
                  <a:schemeClr val="tx1"/>
                </a:solidFill>
              </a:rPr>
              <a:t>We will use these texts to write letters, recounts, instructions, diaries and information texts. </a:t>
            </a:r>
            <a:endParaRPr lang="en-GB" dirty="0">
              <a:solidFill>
                <a:schemeClr val="tx1"/>
              </a:solidFill>
            </a:endParaRPr>
          </a:p>
        </p:txBody>
      </p:sp>
      <p:sp>
        <p:nvSpPr>
          <p:cNvPr id="13" name="TextBox 12"/>
          <p:cNvSpPr txBox="1"/>
          <p:nvPr/>
        </p:nvSpPr>
        <p:spPr>
          <a:xfrm>
            <a:off x="7096125" y="3207437"/>
            <a:ext cx="5095875" cy="3508653"/>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accent1">
                    <a:lumMod val="50000"/>
                  </a:schemeClr>
                </a:solidFill>
              </a:rPr>
              <a:t>Maths</a:t>
            </a:r>
          </a:p>
          <a:p>
            <a:r>
              <a:rPr lang="en-US" sz="1200" dirty="0">
                <a:solidFill>
                  <a:schemeClr val="tx1"/>
                </a:solidFill>
              </a:rPr>
              <a:t>*Know and use ordinal numbers; understand that 2-digit numbers are made from some 10s and some 1s; Understand place value using 10p and 1p coins; find and record all possible amounts using 10p and 1p coins; find 10p more and 10p less; Find 10 more and 10 less</a:t>
            </a:r>
          </a:p>
          <a:p>
            <a:r>
              <a:rPr lang="en-US" sz="1200" dirty="0">
                <a:solidFill>
                  <a:schemeClr val="tx1"/>
                </a:solidFill>
              </a:rPr>
              <a:t>*Add and subtract 10, 20 and 30 to any 2-digit number; Add and subtract 11, 21, 12 and 22 to any 2-digit number; Solve addition and subtractions by counting on and back in 10s then in 1s; solve addition and subtraction problems using concrete and pictorial representations</a:t>
            </a:r>
          </a:p>
          <a:p>
            <a:r>
              <a:rPr lang="en-US" sz="1200" dirty="0">
                <a:solidFill>
                  <a:schemeClr val="tx1"/>
                </a:solidFill>
              </a:rPr>
              <a:t>*Understand and use terms and vocabulary associated with position, direction and movement; Measure lengths using uniform units; Begin to measure in centimetres and metres</a:t>
            </a:r>
          </a:p>
          <a:p>
            <a:r>
              <a:rPr lang="en-US" sz="1200" dirty="0">
                <a:solidFill>
                  <a:schemeClr val="tx1"/>
                </a:solidFill>
              </a:rPr>
              <a:t>*Add and subtract 2-digit numbers; Solve addition and subtraction problems using concrete and pictorial representations; Add near doubles to double 15; Add several small numbers spotting near doubles or pairs to 10, etc.</a:t>
            </a:r>
          </a:p>
          <a:p>
            <a:r>
              <a:rPr lang="en-US" sz="1200" dirty="0">
                <a:solidFill>
                  <a:schemeClr val="tx1"/>
                </a:solidFill>
              </a:rPr>
              <a:t>*Count in 2s, 5s and 10s from zero; Count in multiples of 2p, 5p and 10p; Number sequences of 2s, 5s and 10s; Find the totals of coins and ways to make an amount; Use coins to make given amounts of money</a:t>
            </a:r>
          </a:p>
        </p:txBody>
      </p:sp>
      <p:sp>
        <p:nvSpPr>
          <p:cNvPr id="14" name="TextBox 13"/>
          <p:cNvSpPr txBox="1"/>
          <p:nvPr/>
        </p:nvSpPr>
        <p:spPr>
          <a:xfrm>
            <a:off x="2485230" y="3207437"/>
            <a:ext cx="4311813"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History- </a:t>
            </a:r>
            <a:r>
              <a:rPr lang="en-US" b="1" dirty="0">
                <a:solidFill>
                  <a:schemeClr val="tx2"/>
                </a:solidFill>
              </a:rPr>
              <a:t>Remembrance</a:t>
            </a:r>
          </a:p>
          <a:p>
            <a:r>
              <a:rPr lang="en-US" sz="1200" dirty="0">
                <a:solidFill>
                  <a:schemeClr val="tx1"/>
                </a:solidFill>
              </a:rPr>
              <a:t>Children will learn who we remember on remembrance day and why. Children will learn about what happens on Remembrance day. Children will learn about the significance of the poppy.</a:t>
            </a:r>
          </a:p>
          <a:p>
            <a:r>
              <a:rPr lang="en-US" b="1" u="sng" dirty="0">
                <a:solidFill>
                  <a:schemeClr val="tx2"/>
                </a:solidFill>
              </a:rPr>
              <a:t> </a:t>
            </a:r>
          </a:p>
          <a:p>
            <a:endParaRPr lang="en-US" sz="1200" b="1" u="sng" dirty="0">
              <a:solidFill>
                <a:schemeClr val="tx2"/>
              </a:solidFill>
            </a:endParaRPr>
          </a:p>
          <a:p>
            <a:endParaRPr lang="en-US" sz="1200" dirty="0">
              <a:solidFill>
                <a:schemeClr val="tx1"/>
              </a:solidFill>
            </a:endParaRPr>
          </a:p>
        </p:txBody>
      </p:sp>
      <p:sp>
        <p:nvSpPr>
          <p:cNvPr id="19" name="TextBox 18"/>
          <p:cNvSpPr txBox="1"/>
          <p:nvPr/>
        </p:nvSpPr>
        <p:spPr>
          <a:xfrm>
            <a:off x="7813511" y="166534"/>
            <a:ext cx="4378489" cy="258532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Science- </a:t>
            </a:r>
            <a:r>
              <a:rPr lang="en-US" b="1" dirty="0">
                <a:solidFill>
                  <a:schemeClr val="tx2"/>
                </a:solidFill>
              </a:rPr>
              <a:t>Uses of Everyday Materials</a:t>
            </a:r>
          </a:p>
          <a:p>
            <a:r>
              <a:rPr lang="en-GB" sz="1200" dirty="0"/>
              <a:t>Children will identify and discuss the uses of different everyday materials so that they become familiar with how some materials are used for more than one thing. Children will identify and compare the suitability of a variety of everyday materials, including wood, metal, plastic, glass, brick, rock, paper and cardboard for particular uses. They will find out how the shapes of solid objects made from some materials can be changed by squashing, bending, twisting and stretching.  Children will compare and group together a variety of everyday materials based on their properties. In addition, they will learn to think about the properties of materials that make them suitable or unsuitable for particular purposes. Children will also find out about John McAdam.</a:t>
            </a:r>
            <a:endParaRPr lang="en-US" u="sng" dirty="0">
              <a:solidFill>
                <a:schemeClr val="tx1"/>
              </a:solidFill>
            </a:endParaRPr>
          </a:p>
        </p:txBody>
      </p:sp>
      <p:sp>
        <p:nvSpPr>
          <p:cNvPr id="21" name="TextBox 20"/>
          <p:cNvSpPr txBox="1"/>
          <p:nvPr/>
        </p:nvSpPr>
        <p:spPr>
          <a:xfrm>
            <a:off x="5663858" y="1551528"/>
            <a:ext cx="2112233" cy="110799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Music</a:t>
            </a:r>
          </a:p>
          <a:p>
            <a:r>
              <a:rPr lang="en-US" sz="1200" dirty="0">
                <a:solidFill>
                  <a:schemeClr val="tx1"/>
                </a:solidFill>
              </a:rPr>
              <a:t>We will be creating high and low patterns, listening to music by Vaughan Williams and learning Advent Songs. </a:t>
            </a:r>
          </a:p>
        </p:txBody>
      </p:sp>
      <p:sp>
        <p:nvSpPr>
          <p:cNvPr id="23" name="TextBox 22"/>
          <p:cNvSpPr txBox="1"/>
          <p:nvPr/>
        </p:nvSpPr>
        <p:spPr>
          <a:xfrm>
            <a:off x="108311" y="5419122"/>
            <a:ext cx="2155917"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PSHE and RSE</a:t>
            </a:r>
          </a:p>
          <a:p>
            <a:r>
              <a:rPr lang="en-US" sz="1200" dirty="0">
                <a:solidFill>
                  <a:schemeClr val="tx1"/>
                </a:solidFill>
              </a:rPr>
              <a:t>I am Unique</a:t>
            </a:r>
          </a:p>
          <a:p>
            <a:r>
              <a:rPr lang="en-US" sz="1200" dirty="0">
                <a:solidFill>
                  <a:schemeClr val="tx1"/>
                </a:solidFill>
              </a:rPr>
              <a:t>Girls and Boys</a:t>
            </a:r>
          </a:p>
          <a:p>
            <a:r>
              <a:rPr lang="en-US" sz="1200" dirty="0">
                <a:solidFill>
                  <a:schemeClr val="tx1"/>
                </a:solidFill>
              </a:rPr>
              <a:t>Clean and Healthy (My Body)</a:t>
            </a:r>
            <a:endParaRPr lang="en-GB" dirty="0">
              <a:solidFill>
                <a:schemeClr val="tx1"/>
              </a:solidFill>
            </a:endParaRPr>
          </a:p>
        </p:txBody>
      </p:sp>
      <p:sp>
        <p:nvSpPr>
          <p:cNvPr id="24" name="TextBox 23"/>
          <p:cNvSpPr txBox="1"/>
          <p:nvPr/>
        </p:nvSpPr>
        <p:spPr>
          <a:xfrm>
            <a:off x="160178" y="3325656"/>
            <a:ext cx="2052181" cy="19389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Religious Education</a:t>
            </a:r>
          </a:p>
          <a:p>
            <a:r>
              <a:rPr lang="en-US" sz="1200" b="1" dirty="0"/>
              <a:t>Branch 2:</a:t>
            </a:r>
          </a:p>
          <a:p>
            <a:r>
              <a:rPr lang="en-US" sz="1200" dirty="0"/>
              <a:t>Prophecy and Promise</a:t>
            </a:r>
          </a:p>
          <a:p>
            <a:endParaRPr lang="en-US" sz="1200" b="1" dirty="0">
              <a:solidFill>
                <a:schemeClr val="tx1"/>
              </a:solidFill>
            </a:endParaRPr>
          </a:p>
          <a:p>
            <a:endParaRPr lang="en-US" b="1" u="sng" dirty="0">
              <a:solidFill>
                <a:schemeClr val="tx2"/>
              </a:solidFill>
            </a:endParaRPr>
          </a:p>
          <a:p>
            <a:endParaRPr lang="en-US" b="1" u="sng" dirty="0">
              <a:solidFill>
                <a:schemeClr val="tx2"/>
              </a:solidFill>
            </a:endParaRPr>
          </a:p>
          <a:p>
            <a:endParaRPr lang="en-US" b="1" u="sng" dirty="0">
              <a:solidFill>
                <a:schemeClr val="tx2"/>
              </a:solidFill>
            </a:endParaRPr>
          </a:p>
          <a:p>
            <a:endParaRPr lang="en-GB" sz="1200" dirty="0"/>
          </a:p>
        </p:txBody>
      </p:sp>
      <p:sp>
        <p:nvSpPr>
          <p:cNvPr id="25" name="TextBox 24"/>
          <p:cNvSpPr txBox="1"/>
          <p:nvPr/>
        </p:nvSpPr>
        <p:spPr>
          <a:xfrm>
            <a:off x="5667245" y="166534"/>
            <a:ext cx="1967864"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P.E.</a:t>
            </a:r>
            <a:r>
              <a:rPr lang="en-US" dirty="0"/>
              <a:t> </a:t>
            </a:r>
          </a:p>
          <a:p>
            <a:r>
              <a:rPr lang="en-US" sz="1200" dirty="0">
                <a:solidFill>
                  <a:schemeClr val="tx1"/>
                </a:solidFill>
              </a:rPr>
              <a:t>Dance</a:t>
            </a:r>
          </a:p>
          <a:p>
            <a:r>
              <a:rPr lang="en-US" sz="1200" dirty="0">
                <a:solidFill>
                  <a:schemeClr val="tx1"/>
                </a:solidFill>
              </a:rPr>
              <a:t>Fitness</a:t>
            </a:r>
          </a:p>
          <a:p>
            <a:endParaRPr lang="en-US" sz="1200" dirty="0"/>
          </a:p>
        </p:txBody>
      </p:sp>
      <p:sp>
        <p:nvSpPr>
          <p:cNvPr id="29" name="TextBox 28"/>
          <p:cNvSpPr txBox="1"/>
          <p:nvPr/>
        </p:nvSpPr>
        <p:spPr>
          <a:xfrm>
            <a:off x="2442748" y="5006171"/>
            <a:ext cx="4354295" cy="184665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D&amp;T-</a:t>
            </a:r>
            <a:r>
              <a:rPr lang="en-US" b="1" dirty="0">
                <a:solidFill>
                  <a:schemeClr val="tx2"/>
                </a:solidFill>
              </a:rPr>
              <a:t> Puppets</a:t>
            </a:r>
          </a:p>
          <a:p>
            <a:r>
              <a:rPr lang="en-US" sz="1200" dirty="0"/>
              <a:t>Children will investigate a range of puppets and their features. Children will design their own puppet using design criteria. They will develop and practice their sewing skills (running stitch/ or over stitch) before following their design to make a puppet. </a:t>
            </a:r>
          </a:p>
          <a:p>
            <a:endParaRPr lang="en-US" sz="1200" dirty="0"/>
          </a:p>
          <a:p>
            <a:endParaRPr lang="en-US" sz="1200" dirty="0"/>
          </a:p>
          <a:p>
            <a:endParaRPr lang="en-US" sz="1200" dirty="0"/>
          </a:p>
          <a:p>
            <a:endParaRPr lang="en-GB" sz="1200" dirty="0"/>
          </a:p>
        </p:txBody>
      </p:sp>
      <p:pic>
        <p:nvPicPr>
          <p:cNvPr id="3" name="Picture 2"/>
          <p:cNvPicPr>
            <a:picLocks noChangeAspect="1"/>
          </p:cNvPicPr>
          <p:nvPr/>
        </p:nvPicPr>
        <p:blipFill>
          <a:blip r:embed="rId3"/>
          <a:stretch>
            <a:fillRect/>
          </a:stretch>
        </p:blipFill>
        <p:spPr>
          <a:xfrm>
            <a:off x="2280437" y="1817555"/>
            <a:ext cx="792520" cy="879970"/>
          </a:xfrm>
          <a:prstGeom prst="rect">
            <a:avLst/>
          </a:prstGeom>
        </p:spPr>
      </p:pic>
      <p:pic>
        <p:nvPicPr>
          <p:cNvPr id="7" name="Picture 6"/>
          <p:cNvPicPr>
            <a:picLocks noChangeAspect="1"/>
          </p:cNvPicPr>
          <p:nvPr/>
        </p:nvPicPr>
        <p:blipFill>
          <a:blip r:embed="rId4"/>
          <a:stretch>
            <a:fillRect/>
          </a:stretch>
        </p:blipFill>
        <p:spPr>
          <a:xfrm>
            <a:off x="3212210" y="1857044"/>
            <a:ext cx="710342" cy="840481"/>
          </a:xfrm>
          <a:prstGeom prst="rect">
            <a:avLst/>
          </a:prstGeom>
        </p:spPr>
      </p:pic>
      <p:pic>
        <p:nvPicPr>
          <p:cNvPr id="8" name="Picture 7"/>
          <p:cNvPicPr>
            <a:picLocks noChangeAspect="1"/>
          </p:cNvPicPr>
          <p:nvPr/>
        </p:nvPicPr>
        <p:blipFill>
          <a:blip r:embed="rId5"/>
          <a:stretch>
            <a:fillRect/>
          </a:stretch>
        </p:blipFill>
        <p:spPr>
          <a:xfrm>
            <a:off x="583308" y="4094558"/>
            <a:ext cx="1148670" cy="989491"/>
          </a:xfrm>
          <a:prstGeom prst="rect">
            <a:avLst/>
          </a:prstGeom>
        </p:spPr>
      </p:pic>
      <p:pic>
        <p:nvPicPr>
          <p:cNvPr id="11" name="Picture 10"/>
          <p:cNvPicPr>
            <a:picLocks noChangeAspect="1"/>
          </p:cNvPicPr>
          <p:nvPr/>
        </p:nvPicPr>
        <p:blipFill>
          <a:blip r:embed="rId6"/>
          <a:stretch>
            <a:fillRect/>
          </a:stretch>
        </p:blipFill>
        <p:spPr>
          <a:xfrm rot="2340352">
            <a:off x="4292406" y="4134355"/>
            <a:ext cx="654747" cy="573846"/>
          </a:xfrm>
          <a:prstGeom prst="rect">
            <a:avLst/>
          </a:prstGeom>
        </p:spPr>
      </p:pic>
      <p:pic>
        <p:nvPicPr>
          <p:cNvPr id="2" name="Picture 1"/>
          <p:cNvPicPr>
            <a:picLocks noChangeAspect="1"/>
          </p:cNvPicPr>
          <p:nvPr/>
        </p:nvPicPr>
        <p:blipFill>
          <a:blip r:embed="rId7"/>
          <a:stretch>
            <a:fillRect/>
          </a:stretch>
        </p:blipFill>
        <p:spPr>
          <a:xfrm>
            <a:off x="4395272" y="6078944"/>
            <a:ext cx="773886" cy="773886"/>
          </a:xfrm>
          <a:prstGeom prst="rect">
            <a:avLst/>
          </a:prstGeom>
        </p:spPr>
      </p:pic>
    </p:spTree>
    <p:extLst>
      <p:ext uri="{BB962C8B-B14F-4D97-AF65-F5344CB8AC3E}">
        <p14:creationId xmlns:p14="http://schemas.microsoft.com/office/powerpoint/2010/main" val="1744649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1890992" y="201035"/>
            <a:ext cx="3454281" cy="1200329"/>
          </a:xfrm>
          <a:prstGeom prst="rect">
            <a:avLst/>
          </a:prstGeom>
          <a:ln w="28575"/>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400" b="1" dirty="0">
                <a:solidFill>
                  <a:schemeClr val="accent1">
                    <a:lumMod val="50000"/>
                  </a:schemeClr>
                </a:solidFill>
              </a:rPr>
              <a:t>Year 2 – Spring Term 1</a:t>
            </a:r>
          </a:p>
          <a:p>
            <a:pPr algn="ctr"/>
            <a:r>
              <a:rPr lang="en-US" sz="2400" b="1" dirty="0">
                <a:solidFill>
                  <a:schemeClr val="accent1">
                    <a:lumMod val="50000"/>
                  </a:schemeClr>
                </a:solidFill>
              </a:rPr>
              <a:t>Curriculum Information</a:t>
            </a:r>
          </a:p>
          <a:p>
            <a:pPr algn="ctr"/>
            <a:r>
              <a:rPr lang="en-US" sz="2400" b="1" dirty="0">
                <a:solidFill>
                  <a:schemeClr val="accent1">
                    <a:lumMod val="50000"/>
                  </a:schemeClr>
                </a:solidFill>
              </a:rPr>
              <a:t>2025 - 2026</a:t>
            </a:r>
            <a:endParaRPr lang="en-GB" sz="2400" b="1" dirty="0"/>
          </a:p>
        </p:txBody>
      </p:sp>
      <p:pic>
        <p:nvPicPr>
          <p:cNvPr id="6" name="Picture 5"/>
          <p:cNvPicPr>
            <a:picLocks noChangeAspect="1"/>
          </p:cNvPicPr>
          <p:nvPr/>
        </p:nvPicPr>
        <p:blipFill>
          <a:blip r:embed="rId2"/>
          <a:stretch>
            <a:fillRect/>
          </a:stretch>
        </p:blipFill>
        <p:spPr>
          <a:xfrm>
            <a:off x="133150" y="0"/>
            <a:ext cx="1640241" cy="1654629"/>
          </a:xfrm>
          <a:prstGeom prst="rect">
            <a:avLst/>
          </a:prstGeom>
        </p:spPr>
      </p:pic>
      <p:sp>
        <p:nvSpPr>
          <p:cNvPr id="9" name="TextBox 8"/>
          <p:cNvSpPr txBox="1"/>
          <p:nvPr/>
        </p:nvSpPr>
        <p:spPr>
          <a:xfrm>
            <a:off x="7941276" y="201035"/>
            <a:ext cx="4250724" cy="313932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accent1">
                    <a:lumMod val="50000"/>
                  </a:schemeClr>
                </a:solidFill>
              </a:rPr>
              <a:t>English</a:t>
            </a:r>
          </a:p>
          <a:p>
            <a:r>
              <a:rPr lang="en-US" sz="1200" dirty="0">
                <a:solidFill>
                  <a:schemeClr val="tx1"/>
                </a:solidFill>
              </a:rPr>
              <a:t>We will be reading the following texts:</a:t>
            </a: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r>
              <a:rPr lang="en-US" sz="1200" dirty="0">
                <a:solidFill>
                  <a:schemeClr val="tx1"/>
                </a:solidFill>
              </a:rPr>
              <a:t>We will use these texts to write postcards, non chronological reports, postcards, letters , persuasive letters and our own stories.</a:t>
            </a:r>
          </a:p>
        </p:txBody>
      </p:sp>
      <p:sp>
        <p:nvSpPr>
          <p:cNvPr id="13" name="TextBox 12"/>
          <p:cNvSpPr txBox="1"/>
          <p:nvPr/>
        </p:nvSpPr>
        <p:spPr>
          <a:xfrm>
            <a:off x="7096125" y="3454802"/>
            <a:ext cx="5095875" cy="313932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accent1">
                    <a:lumMod val="50000"/>
                  </a:schemeClr>
                </a:solidFill>
              </a:rPr>
              <a:t>Maths</a:t>
            </a:r>
          </a:p>
          <a:p>
            <a:r>
              <a:rPr lang="en-US" sz="1200" dirty="0">
                <a:solidFill>
                  <a:schemeClr val="tx1"/>
                </a:solidFill>
              </a:rPr>
              <a:t>*Place value and ordering 2-digit numbers; place value additions and subtractions; add and begin to subtract 9, 10 and 11</a:t>
            </a:r>
          </a:p>
          <a:p>
            <a:r>
              <a:rPr lang="en-US" sz="1200" dirty="0">
                <a:solidFill>
                  <a:schemeClr val="tx1"/>
                </a:solidFill>
              </a:rPr>
              <a:t>*Revise number bonds to 10; begin to bridge 10; subtract from 10 and 20; use number facts to find the complement to ten; find a difference between two numbers by counting on</a:t>
            </a:r>
          </a:p>
          <a:p>
            <a:r>
              <a:rPr lang="en-US" sz="1200" dirty="0">
                <a:solidFill>
                  <a:schemeClr val="tx1"/>
                </a:solidFill>
              </a:rPr>
              <a:t>*Rehearse complements to multiples of 10; find differences using a number line; find change from 10p and 20p, and from £10 to £20 by counting up and using bonds to 10 and 20; add two 2-digit numbers by counting on</a:t>
            </a:r>
          </a:p>
          <a:p>
            <a:r>
              <a:rPr lang="en-US" sz="1200" dirty="0">
                <a:solidFill>
                  <a:schemeClr val="tx1"/>
                </a:solidFill>
              </a:rPr>
              <a:t>*Recognise and identify properties (including faces and vertices) of 3D shapes; sort according to properties including number of faces; name the 2D shapes of faces of 3D shapes; tell the time to the nearest quarter on analogue and digital clocks</a:t>
            </a:r>
          </a:p>
          <a:p>
            <a:r>
              <a:rPr lang="en-US" sz="1200" dirty="0">
                <a:solidFill>
                  <a:schemeClr val="tx1"/>
                </a:solidFill>
              </a:rPr>
              <a:t>*Order 2-digit numbers and revise the &lt; and &gt; signs; locate 2-digit numbers on a landmarked line and grid; round 2-digit numbers to nearest 10; estimate a quantity &lt;100 within a range</a:t>
            </a:r>
          </a:p>
        </p:txBody>
      </p:sp>
      <p:sp>
        <p:nvSpPr>
          <p:cNvPr id="14" name="TextBox 13"/>
          <p:cNvSpPr txBox="1"/>
          <p:nvPr/>
        </p:nvSpPr>
        <p:spPr>
          <a:xfrm>
            <a:off x="2689561" y="5565338"/>
            <a:ext cx="4311813" cy="110799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Geography-  </a:t>
            </a:r>
            <a:r>
              <a:rPr lang="en-US" b="1" dirty="0">
                <a:solidFill>
                  <a:schemeClr val="tx2"/>
                </a:solidFill>
              </a:rPr>
              <a:t>Hot and Cold Places</a:t>
            </a:r>
          </a:p>
          <a:p>
            <a:r>
              <a:rPr lang="en-GB" sz="1200" dirty="0">
                <a:effectLst/>
                <a:latin typeface="Calibri" panose="020F0502020204030204" pitchFamily="34" charset="0"/>
                <a:ea typeface="Calibri" panose="020F0502020204030204" pitchFamily="34" charset="0"/>
                <a:cs typeface="Times New Roman" panose="02020603050405020304" pitchFamily="18" charset="0"/>
              </a:rPr>
              <a:t>Children will learn about hot and cold places in relation to the equator. They will be introduced to biomes and climate zones. Children will learn about the weather associated with these areas and they will begin to describe places. </a:t>
            </a:r>
            <a:endParaRPr lang="en-US" sz="1200" dirty="0">
              <a:solidFill>
                <a:schemeClr val="tx1"/>
              </a:solidFill>
            </a:endParaRPr>
          </a:p>
        </p:txBody>
      </p:sp>
      <p:sp>
        <p:nvSpPr>
          <p:cNvPr id="19" name="TextBox 18"/>
          <p:cNvSpPr txBox="1"/>
          <p:nvPr/>
        </p:nvSpPr>
        <p:spPr>
          <a:xfrm>
            <a:off x="2689561" y="2705186"/>
            <a:ext cx="4332450" cy="276998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Science- </a:t>
            </a:r>
            <a:r>
              <a:rPr lang="en-US" b="1" dirty="0">
                <a:solidFill>
                  <a:schemeClr val="tx2"/>
                </a:solidFill>
              </a:rPr>
              <a:t>Animals including humans</a:t>
            </a:r>
          </a:p>
          <a:p>
            <a:r>
              <a:rPr lang="en-US" sz="1200" dirty="0">
                <a:solidFill>
                  <a:schemeClr val="tx1"/>
                </a:solidFill>
              </a:rPr>
              <a:t>Children will learn about the basic needs of animals for survival; they will find out about and describe the basic needs of animals, including humans, for survival (water, food and air). They will also learn to describe the importance of exercise and nutrition for humans, as well as eating the right amounts of different types of food and hygiene. Children will also be introduced to the processes of reproduction and growth in animals. They will learn that animals, including humans, have offspring, which grow into adults. The focus at this stage will be on questions that help children to recognise growth. The following examples will be used: egg, chick, chicken; egg, caterpillar, pupa, butterfly; spawn, tadpole, frog; lamb, sheep. Growing into adults will include reference to baby, toddler, child, teenager and adult.</a:t>
            </a:r>
          </a:p>
        </p:txBody>
      </p:sp>
      <p:sp>
        <p:nvSpPr>
          <p:cNvPr id="21" name="TextBox 20"/>
          <p:cNvSpPr txBox="1"/>
          <p:nvPr/>
        </p:nvSpPr>
        <p:spPr>
          <a:xfrm>
            <a:off x="5462873" y="1345251"/>
            <a:ext cx="2375707" cy="129266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Music</a:t>
            </a:r>
          </a:p>
          <a:p>
            <a:r>
              <a:rPr lang="en-US" sz="1200" dirty="0">
                <a:solidFill>
                  <a:schemeClr val="tx1"/>
                </a:solidFill>
              </a:rPr>
              <a:t>We will be starting to notate music and thinking about loud and quiet sounds, listening to music by Duke Ellington Orchestra and learning songs about animals. </a:t>
            </a:r>
            <a:endParaRPr lang="en-GB" b="1" dirty="0">
              <a:solidFill>
                <a:schemeClr val="tx2"/>
              </a:solidFill>
            </a:endParaRPr>
          </a:p>
        </p:txBody>
      </p:sp>
      <p:sp>
        <p:nvSpPr>
          <p:cNvPr id="23" name="TextBox 22"/>
          <p:cNvSpPr txBox="1"/>
          <p:nvPr/>
        </p:nvSpPr>
        <p:spPr>
          <a:xfrm>
            <a:off x="2776805" y="1709714"/>
            <a:ext cx="2278772"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PSHE and RSE</a:t>
            </a:r>
          </a:p>
          <a:p>
            <a:r>
              <a:rPr lang="en-US" sz="1200" dirty="0">
                <a:solidFill>
                  <a:schemeClr val="tx1"/>
                </a:solidFill>
              </a:rPr>
              <a:t>Feelings: Likes and Dislikes</a:t>
            </a:r>
          </a:p>
          <a:p>
            <a:r>
              <a:rPr lang="en-US" sz="1200" dirty="0">
                <a:solidFill>
                  <a:schemeClr val="tx1"/>
                </a:solidFill>
              </a:rPr>
              <a:t>Feelings: Inside Out</a:t>
            </a:r>
          </a:p>
          <a:p>
            <a:r>
              <a:rPr lang="en-US" sz="1200" dirty="0">
                <a:solidFill>
                  <a:schemeClr val="tx1"/>
                </a:solidFill>
              </a:rPr>
              <a:t>Super Suzie Gets Angry</a:t>
            </a:r>
          </a:p>
        </p:txBody>
      </p:sp>
      <p:sp>
        <p:nvSpPr>
          <p:cNvPr id="24" name="TextBox 23"/>
          <p:cNvSpPr txBox="1"/>
          <p:nvPr/>
        </p:nvSpPr>
        <p:spPr>
          <a:xfrm>
            <a:off x="101030" y="5011341"/>
            <a:ext cx="2232102"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Religious Education</a:t>
            </a:r>
          </a:p>
          <a:p>
            <a:r>
              <a:rPr lang="en-GB" sz="1200" b="1" u="sng" dirty="0"/>
              <a:t>Branch 3:</a:t>
            </a:r>
          </a:p>
          <a:p>
            <a:r>
              <a:rPr lang="en-GB" sz="1200" dirty="0"/>
              <a:t>Galilee to Jerusalem</a:t>
            </a:r>
          </a:p>
        </p:txBody>
      </p:sp>
      <p:sp>
        <p:nvSpPr>
          <p:cNvPr id="25" name="TextBox 24"/>
          <p:cNvSpPr txBox="1"/>
          <p:nvPr/>
        </p:nvSpPr>
        <p:spPr>
          <a:xfrm>
            <a:off x="5613221" y="272604"/>
            <a:ext cx="2149653"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P.E.</a:t>
            </a:r>
          </a:p>
          <a:p>
            <a:r>
              <a:rPr lang="en-US" sz="1200" dirty="0">
                <a:solidFill>
                  <a:schemeClr val="tx1"/>
                </a:solidFill>
              </a:rPr>
              <a:t>Gymnastics</a:t>
            </a:r>
          </a:p>
          <a:p>
            <a:r>
              <a:rPr lang="en-US" sz="1200" dirty="0">
                <a:solidFill>
                  <a:schemeClr val="tx1"/>
                </a:solidFill>
              </a:rPr>
              <a:t>Yoga</a:t>
            </a:r>
          </a:p>
          <a:p>
            <a:endParaRPr lang="en-US" sz="1200" dirty="0">
              <a:solidFill>
                <a:schemeClr val="tx1"/>
              </a:solidFill>
            </a:endParaRPr>
          </a:p>
        </p:txBody>
      </p:sp>
      <p:sp>
        <p:nvSpPr>
          <p:cNvPr id="29" name="TextBox 28"/>
          <p:cNvSpPr txBox="1"/>
          <p:nvPr/>
        </p:nvSpPr>
        <p:spPr>
          <a:xfrm>
            <a:off x="78533" y="1680716"/>
            <a:ext cx="2464081" cy="313932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Art- </a:t>
            </a:r>
            <a:r>
              <a:rPr lang="en-US" b="1" dirty="0">
                <a:solidFill>
                  <a:schemeClr val="tx2"/>
                </a:solidFill>
              </a:rPr>
              <a:t>Collage </a:t>
            </a:r>
          </a:p>
          <a:p>
            <a:r>
              <a:rPr lang="en-US" sz="1200" dirty="0">
                <a:solidFill>
                  <a:schemeClr val="tx1"/>
                </a:solidFill>
              </a:rPr>
              <a:t>Children will study the painting ‘Castle and Sun’ by the artist Paul Klee. Children will learn how Klee used simple shapes to make his painting. Children will make their own artwork inspired by a place/ building and then simplify their idea into basic shapes and colours using the collage technique. Children will use printing techniques to make their own painting in Klee’s style.</a:t>
            </a: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p:txBody>
      </p:sp>
      <p:pic>
        <p:nvPicPr>
          <p:cNvPr id="18" name="Picture 17" descr="Image result for lost and found jeffers"/>
          <p:cNvPicPr/>
          <p:nvPr/>
        </p:nvPicPr>
        <p:blipFill>
          <a:blip r:embed="rId3">
            <a:extLst>
              <a:ext uri="{28A0092B-C50C-407E-A947-70E740481C1C}">
                <a14:useLocalDpi xmlns:a14="http://schemas.microsoft.com/office/drawing/2010/main" val="0"/>
              </a:ext>
            </a:extLst>
          </a:blip>
          <a:srcRect/>
          <a:stretch>
            <a:fillRect/>
          </a:stretch>
        </p:blipFill>
        <p:spPr bwMode="auto">
          <a:xfrm>
            <a:off x="10196850" y="1747493"/>
            <a:ext cx="812800" cy="874395"/>
          </a:xfrm>
          <a:prstGeom prst="rect">
            <a:avLst/>
          </a:prstGeom>
          <a:noFill/>
          <a:ln>
            <a:noFill/>
          </a:ln>
        </p:spPr>
      </p:pic>
      <p:pic>
        <p:nvPicPr>
          <p:cNvPr id="2" name="Picture 1"/>
          <p:cNvPicPr>
            <a:picLocks noChangeAspect="1"/>
          </p:cNvPicPr>
          <p:nvPr/>
        </p:nvPicPr>
        <p:blipFill>
          <a:blip r:embed="rId4"/>
          <a:stretch>
            <a:fillRect/>
          </a:stretch>
        </p:blipFill>
        <p:spPr>
          <a:xfrm>
            <a:off x="9036907" y="812679"/>
            <a:ext cx="981541" cy="1127858"/>
          </a:xfrm>
          <a:prstGeom prst="rect">
            <a:avLst/>
          </a:prstGeom>
        </p:spPr>
      </p:pic>
      <p:pic>
        <p:nvPicPr>
          <p:cNvPr id="10" name="Picture 9"/>
          <p:cNvPicPr>
            <a:picLocks noChangeAspect="1"/>
          </p:cNvPicPr>
          <p:nvPr/>
        </p:nvPicPr>
        <p:blipFill>
          <a:blip r:embed="rId5"/>
          <a:stretch>
            <a:fillRect/>
          </a:stretch>
        </p:blipFill>
        <p:spPr>
          <a:xfrm>
            <a:off x="10109415" y="735754"/>
            <a:ext cx="944962" cy="944962"/>
          </a:xfrm>
          <a:prstGeom prst="rect">
            <a:avLst/>
          </a:prstGeom>
        </p:spPr>
      </p:pic>
      <p:pic>
        <p:nvPicPr>
          <p:cNvPr id="15" name="Picture 14"/>
          <p:cNvPicPr>
            <a:picLocks noChangeAspect="1"/>
          </p:cNvPicPr>
          <p:nvPr/>
        </p:nvPicPr>
        <p:blipFill>
          <a:blip r:embed="rId6"/>
          <a:stretch>
            <a:fillRect/>
          </a:stretch>
        </p:blipFill>
        <p:spPr>
          <a:xfrm>
            <a:off x="8044082" y="970835"/>
            <a:ext cx="969702" cy="969702"/>
          </a:xfrm>
          <a:prstGeom prst="rect">
            <a:avLst/>
          </a:prstGeom>
        </p:spPr>
      </p:pic>
      <p:pic>
        <p:nvPicPr>
          <p:cNvPr id="16" name="Picture 15"/>
          <p:cNvPicPr>
            <a:picLocks noChangeAspect="1"/>
          </p:cNvPicPr>
          <p:nvPr/>
        </p:nvPicPr>
        <p:blipFill>
          <a:blip r:embed="rId7"/>
          <a:stretch>
            <a:fillRect/>
          </a:stretch>
        </p:blipFill>
        <p:spPr>
          <a:xfrm>
            <a:off x="11151938" y="846600"/>
            <a:ext cx="808423" cy="1218172"/>
          </a:xfrm>
          <a:prstGeom prst="rect">
            <a:avLst/>
          </a:prstGeom>
        </p:spPr>
      </p:pic>
      <p:pic>
        <p:nvPicPr>
          <p:cNvPr id="17" name="Picture 16"/>
          <p:cNvPicPr>
            <a:picLocks noChangeAspect="1"/>
          </p:cNvPicPr>
          <p:nvPr/>
        </p:nvPicPr>
        <p:blipFill>
          <a:blip r:embed="rId8"/>
          <a:stretch>
            <a:fillRect/>
          </a:stretch>
        </p:blipFill>
        <p:spPr>
          <a:xfrm>
            <a:off x="982808" y="4090180"/>
            <a:ext cx="655530" cy="656987"/>
          </a:xfrm>
          <a:prstGeom prst="rect">
            <a:avLst/>
          </a:prstGeom>
        </p:spPr>
      </p:pic>
    </p:spTree>
    <p:extLst>
      <p:ext uri="{BB962C8B-B14F-4D97-AF65-F5344CB8AC3E}">
        <p14:creationId xmlns:p14="http://schemas.microsoft.com/office/powerpoint/2010/main" val="589176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1934488" y="123867"/>
            <a:ext cx="3454281" cy="1200329"/>
          </a:xfrm>
          <a:prstGeom prst="rect">
            <a:avLst/>
          </a:prstGeom>
          <a:ln w="28575"/>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400" b="1" dirty="0">
                <a:solidFill>
                  <a:schemeClr val="accent1">
                    <a:lumMod val="50000"/>
                  </a:schemeClr>
                </a:solidFill>
              </a:rPr>
              <a:t>Year 2 – Spring Term 2</a:t>
            </a:r>
          </a:p>
          <a:p>
            <a:pPr algn="ctr"/>
            <a:r>
              <a:rPr lang="en-US" sz="2400" b="1" dirty="0">
                <a:solidFill>
                  <a:schemeClr val="accent1">
                    <a:lumMod val="50000"/>
                  </a:schemeClr>
                </a:solidFill>
              </a:rPr>
              <a:t>Curriculum Information</a:t>
            </a:r>
          </a:p>
          <a:p>
            <a:pPr algn="ctr"/>
            <a:r>
              <a:rPr lang="en-US" sz="2400" b="1" dirty="0">
                <a:solidFill>
                  <a:schemeClr val="accent1">
                    <a:lumMod val="50000"/>
                  </a:schemeClr>
                </a:solidFill>
              </a:rPr>
              <a:t>2025 - 2026</a:t>
            </a:r>
            <a:endParaRPr lang="en-GB" sz="2400" b="1" dirty="0"/>
          </a:p>
        </p:txBody>
      </p:sp>
      <p:pic>
        <p:nvPicPr>
          <p:cNvPr id="6" name="Picture 5"/>
          <p:cNvPicPr>
            <a:picLocks noChangeAspect="1"/>
          </p:cNvPicPr>
          <p:nvPr/>
        </p:nvPicPr>
        <p:blipFill>
          <a:blip r:embed="rId2"/>
          <a:stretch>
            <a:fillRect/>
          </a:stretch>
        </p:blipFill>
        <p:spPr>
          <a:xfrm>
            <a:off x="133150" y="0"/>
            <a:ext cx="1640241" cy="1654629"/>
          </a:xfrm>
          <a:prstGeom prst="rect">
            <a:avLst/>
          </a:prstGeom>
        </p:spPr>
      </p:pic>
      <p:sp>
        <p:nvSpPr>
          <p:cNvPr id="9" name="TextBox 8"/>
          <p:cNvSpPr txBox="1"/>
          <p:nvPr/>
        </p:nvSpPr>
        <p:spPr>
          <a:xfrm>
            <a:off x="7915160" y="110182"/>
            <a:ext cx="4250724" cy="240065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accent1">
                    <a:lumMod val="50000"/>
                  </a:schemeClr>
                </a:solidFill>
              </a:rPr>
              <a:t>English</a:t>
            </a:r>
          </a:p>
          <a:p>
            <a:r>
              <a:rPr lang="en-US" sz="1200" dirty="0">
                <a:solidFill>
                  <a:schemeClr val="tx1"/>
                </a:solidFill>
              </a:rPr>
              <a:t>We will be reading the following texts:</a:t>
            </a: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r>
              <a:rPr lang="en-US" sz="1200" dirty="0">
                <a:solidFill>
                  <a:schemeClr val="tx1"/>
                </a:solidFill>
              </a:rPr>
              <a:t>We will use these texts to write letters, instructions and explanations.</a:t>
            </a:r>
          </a:p>
        </p:txBody>
      </p:sp>
      <p:sp>
        <p:nvSpPr>
          <p:cNvPr id="13" name="TextBox 12"/>
          <p:cNvSpPr txBox="1"/>
          <p:nvPr/>
        </p:nvSpPr>
        <p:spPr>
          <a:xfrm>
            <a:off x="30502" y="1970366"/>
            <a:ext cx="4556527" cy="4801314"/>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accent1">
                    <a:lumMod val="50000"/>
                  </a:schemeClr>
                </a:solidFill>
              </a:rPr>
              <a:t>Maths</a:t>
            </a:r>
          </a:p>
          <a:p>
            <a:r>
              <a:rPr lang="en-US" sz="1200" dirty="0">
                <a:solidFill>
                  <a:schemeClr val="tx1"/>
                </a:solidFill>
              </a:rPr>
              <a:t>*Revise doubles and corresponding halves to 15; find half of odd and even numbers to 30; Revise and recognise 1/2s, 1/4s, 1/3s and 2/3s of shapes; place 1/2s on a number line; count in 1/2s and 1/4s; understand and write mixed numbers</a:t>
            </a:r>
          </a:p>
          <a:p>
            <a:r>
              <a:rPr lang="en-US" sz="1200" dirty="0">
                <a:solidFill>
                  <a:schemeClr val="tx1"/>
                </a:solidFill>
              </a:rPr>
              <a:t>*Count in 2s, 5s and 10s to solve multiplication problems and find specified multiples; introduce the × sign; record the 2, 5 and 10 times-tables; investigate multiplications with the same answer; write multiplications to go with arrays, rotate arrays to show they are commutative</a:t>
            </a:r>
          </a:p>
          <a:p>
            <a:r>
              <a:rPr lang="en-US" sz="1200" dirty="0">
                <a:solidFill>
                  <a:schemeClr val="tx1"/>
                </a:solidFill>
              </a:rPr>
              <a:t>*Tell the time to the nearest quarter of an hour using analogue and digital clocks; understand the relationship between seconds, minutes and hours and use a tally chart; interpret and complete a pictogram or block graph where one block or symbol represents one or two things</a:t>
            </a:r>
          </a:p>
          <a:p>
            <a:r>
              <a:rPr lang="en-US" sz="1200" dirty="0">
                <a:solidFill>
                  <a:schemeClr val="tx1"/>
                </a:solidFill>
              </a:rPr>
              <a:t>*Revise 2, 5 and 10 times-tables; revise arrays and hops on the number line; multiply by 2, 3, 4, 5 and 10; arrange objects into arrays and write the corresponding multiplications; make links between grouping and multiplication to begin to show division; write divisions as multiplications with holes in and use the ÷ sign</a:t>
            </a:r>
          </a:p>
          <a:p>
            <a:r>
              <a:rPr lang="en-US" sz="1200" dirty="0">
                <a:solidFill>
                  <a:schemeClr val="tx1"/>
                </a:solidFill>
              </a:rPr>
              <a:t>*Recognise all coins, know their value, and use them to make amounts; recognise £5, £10, £20 notes; make amounts using coins and £10 note; write amounts using £.p notation; order coins 1p – £2 and notes £5 – £20; add several coins writing totals in £.p notation (no zeros in 10p place); add two amounts of pence, using counting on in 10s and 1s; add two amounts of money, beginning to cross into £s</a:t>
            </a:r>
          </a:p>
        </p:txBody>
      </p:sp>
      <p:sp>
        <p:nvSpPr>
          <p:cNvPr id="14" name="TextBox 13"/>
          <p:cNvSpPr txBox="1"/>
          <p:nvPr/>
        </p:nvSpPr>
        <p:spPr>
          <a:xfrm>
            <a:off x="7342681" y="2541939"/>
            <a:ext cx="4692103" cy="129266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History- Florence Nightingale and Mary </a:t>
            </a:r>
            <a:r>
              <a:rPr lang="en-US" b="1" u="sng" dirty="0" err="1">
                <a:solidFill>
                  <a:schemeClr val="tx2"/>
                </a:solidFill>
              </a:rPr>
              <a:t>Seacole</a:t>
            </a:r>
            <a:endParaRPr lang="en-US" b="1" u="sng" dirty="0">
              <a:solidFill>
                <a:schemeClr val="tx2"/>
              </a:solidFill>
            </a:endParaRPr>
          </a:p>
          <a:p>
            <a:r>
              <a:rPr lang="en-US" sz="1200" dirty="0">
                <a:solidFill>
                  <a:schemeClr val="tx1"/>
                </a:solidFill>
              </a:rPr>
              <a:t>We will be learning about Mary </a:t>
            </a:r>
            <a:r>
              <a:rPr lang="en-US" sz="1200" dirty="0" err="1">
                <a:solidFill>
                  <a:schemeClr val="tx1"/>
                </a:solidFill>
              </a:rPr>
              <a:t>Seacole</a:t>
            </a:r>
            <a:r>
              <a:rPr lang="en-US" sz="1200" dirty="0">
                <a:solidFill>
                  <a:schemeClr val="tx1"/>
                </a:solidFill>
              </a:rPr>
              <a:t> and Florence Nightingale and their achievements. We will be making and using timelines and             will compare their lives. </a:t>
            </a:r>
          </a:p>
          <a:p>
            <a:endParaRPr lang="en-US" sz="1200" dirty="0">
              <a:solidFill>
                <a:schemeClr val="tx1"/>
              </a:solidFill>
            </a:endParaRPr>
          </a:p>
          <a:p>
            <a:endParaRPr lang="en-US" sz="1200" dirty="0">
              <a:solidFill>
                <a:schemeClr val="tx1"/>
              </a:solidFill>
            </a:endParaRPr>
          </a:p>
        </p:txBody>
      </p:sp>
      <p:sp>
        <p:nvSpPr>
          <p:cNvPr id="19" name="TextBox 18"/>
          <p:cNvSpPr txBox="1"/>
          <p:nvPr/>
        </p:nvSpPr>
        <p:spPr>
          <a:xfrm>
            <a:off x="7359470" y="5278952"/>
            <a:ext cx="4675314"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Science- </a:t>
            </a:r>
            <a:r>
              <a:rPr lang="en-US" b="1" dirty="0">
                <a:solidFill>
                  <a:schemeClr val="tx2"/>
                </a:solidFill>
              </a:rPr>
              <a:t>Plants (part 1)</a:t>
            </a:r>
          </a:p>
          <a:p>
            <a:r>
              <a:rPr lang="en-US" sz="1200" dirty="0">
                <a:solidFill>
                  <a:schemeClr val="tx1"/>
                </a:solidFill>
              </a:rPr>
              <a:t>Children will use the local environment to observe and describe how seeds and bulbs grow into mature plants. They will find out and describe how plants need water, light and a suitable temperature to grow          and stay healthy.</a:t>
            </a:r>
          </a:p>
          <a:p>
            <a:endParaRPr lang="en-US" sz="1200" dirty="0">
              <a:solidFill>
                <a:schemeClr val="tx1"/>
              </a:solidFill>
            </a:endParaRPr>
          </a:p>
          <a:p>
            <a:endParaRPr lang="en-US" sz="1200" dirty="0">
              <a:solidFill>
                <a:schemeClr val="tx1"/>
              </a:solidFill>
            </a:endParaRPr>
          </a:p>
        </p:txBody>
      </p:sp>
      <p:sp>
        <p:nvSpPr>
          <p:cNvPr id="21" name="TextBox 20"/>
          <p:cNvSpPr txBox="1"/>
          <p:nvPr/>
        </p:nvSpPr>
        <p:spPr>
          <a:xfrm>
            <a:off x="4688698" y="5551318"/>
            <a:ext cx="2552311" cy="110799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Music</a:t>
            </a:r>
          </a:p>
          <a:p>
            <a:r>
              <a:rPr lang="en-US" sz="1200" dirty="0">
                <a:solidFill>
                  <a:schemeClr val="tx1"/>
                </a:solidFill>
              </a:rPr>
              <a:t>We will be creating different sounds, using fast and slow patterns, listening to music from Nigeria and learning Easter Songs.</a:t>
            </a:r>
            <a:endParaRPr lang="en-GB" sz="1200" b="1" dirty="0">
              <a:solidFill>
                <a:schemeClr val="tx2"/>
              </a:solidFill>
            </a:endParaRPr>
          </a:p>
        </p:txBody>
      </p:sp>
      <p:sp>
        <p:nvSpPr>
          <p:cNvPr id="23" name="TextBox 22"/>
          <p:cNvSpPr txBox="1"/>
          <p:nvPr/>
        </p:nvSpPr>
        <p:spPr>
          <a:xfrm>
            <a:off x="4688699" y="2012897"/>
            <a:ext cx="2552311"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PSHE and RSE</a:t>
            </a:r>
          </a:p>
          <a:p>
            <a:r>
              <a:rPr lang="en-US" sz="1200" dirty="0">
                <a:solidFill>
                  <a:schemeClr val="tx1"/>
                </a:solidFill>
              </a:rPr>
              <a:t>The Cycle of Life</a:t>
            </a:r>
          </a:p>
          <a:p>
            <a:r>
              <a:rPr lang="en-US" sz="1200" dirty="0">
                <a:solidFill>
                  <a:schemeClr val="tx1"/>
                </a:solidFill>
              </a:rPr>
              <a:t>Beginnings and Endings</a:t>
            </a:r>
          </a:p>
          <a:p>
            <a:r>
              <a:rPr lang="en-US" sz="1200" dirty="0">
                <a:solidFill>
                  <a:schemeClr val="tx1"/>
                </a:solidFill>
              </a:rPr>
              <a:t>Change is All Around</a:t>
            </a:r>
            <a:endParaRPr lang="en-GB" dirty="0">
              <a:solidFill>
                <a:schemeClr val="tx1"/>
              </a:solidFill>
            </a:endParaRPr>
          </a:p>
        </p:txBody>
      </p:sp>
      <p:sp>
        <p:nvSpPr>
          <p:cNvPr id="24" name="TextBox 23"/>
          <p:cNvSpPr txBox="1"/>
          <p:nvPr/>
        </p:nvSpPr>
        <p:spPr>
          <a:xfrm>
            <a:off x="5499905" y="198686"/>
            <a:ext cx="2232102"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Religious Education</a:t>
            </a:r>
          </a:p>
          <a:p>
            <a:r>
              <a:rPr lang="en-US" sz="1200" b="1" u="sng" dirty="0">
                <a:solidFill>
                  <a:schemeClr val="tx1"/>
                </a:solidFill>
              </a:rPr>
              <a:t>Branch 4:</a:t>
            </a:r>
          </a:p>
          <a:p>
            <a:r>
              <a:rPr lang="en-US" sz="1200" dirty="0">
                <a:solidFill>
                  <a:schemeClr val="tx1"/>
                </a:solidFill>
              </a:rPr>
              <a:t>Desert to Garden</a:t>
            </a:r>
            <a:endParaRPr lang="en-US" dirty="0">
              <a:solidFill>
                <a:schemeClr val="tx2"/>
              </a:solidFill>
            </a:endParaRPr>
          </a:p>
        </p:txBody>
      </p:sp>
      <p:sp>
        <p:nvSpPr>
          <p:cNvPr id="25" name="TextBox 24"/>
          <p:cNvSpPr txBox="1"/>
          <p:nvPr/>
        </p:nvSpPr>
        <p:spPr>
          <a:xfrm>
            <a:off x="5524465" y="1019759"/>
            <a:ext cx="1640240"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P.E.</a:t>
            </a:r>
          </a:p>
          <a:p>
            <a:r>
              <a:rPr lang="en-US" sz="1200" dirty="0"/>
              <a:t>Ball Skills  </a:t>
            </a:r>
          </a:p>
          <a:p>
            <a:r>
              <a:rPr lang="en-US" sz="1200" dirty="0"/>
              <a:t>Sending and Receiving</a:t>
            </a:r>
          </a:p>
          <a:p>
            <a:r>
              <a:rPr lang="en-US" sz="1200" dirty="0"/>
              <a:t> </a:t>
            </a:r>
            <a:endParaRPr lang="en-GB" sz="1200" dirty="0"/>
          </a:p>
        </p:txBody>
      </p:sp>
      <p:sp>
        <p:nvSpPr>
          <p:cNvPr id="29" name="TextBox 28"/>
          <p:cNvSpPr txBox="1"/>
          <p:nvPr/>
        </p:nvSpPr>
        <p:spPr>
          <a:xfrm>
            <a:off x="7342681" y="3928869"/>
            <a:ext cx="4748495" cy="129266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D&amp;T- </a:t>
            </a:r>
            <a:r>
              <a:rPr lang="en-US" b="1" dirty="0">
                <a:solidFill>
                  <a:schemeClr val="tx2"/>
                </a:solidFill>
              </a:rPr>
              <a:t>Making an Omelette </a:t>
            </a:r>
          </a:p>
          <a:p>
            <a:r>
              <a:rPr lang="en-US" sz="1200" dirty="0">
                <a:solidFill>
                  <a:schemeClr val="tx1"/>
                </a:solidFill>
              </a:rPr>
              <a:t>Children will find out about where food comes from in the world, from plants or animals. They will know how to use techniques such as cutting, peeling and whisking. With adult support children will use the appropriate heat source.</a:t>
            </a:r>
          </a:p>
          <a:p>
            <a:endParaRPr lang="en-US" sz="1200" dirty="0">
              <a:solidFill>
                <a:schemeClr val="tx1"/>
              </a:solidFill>
            </a:endParaRPr>
          </a:p>
        </p:txBody>
      </p:sp>
      <p:pic>
        <p:nvPicPr>
          <p:cNvPr id="3" name="Picture 2"/>
          <p:cNvPicPr>
            <a:picLocks noChangeAspect="1"/>
          </p:cNvPicPr>
          <p:nvPr/>
        </p:nvPicPr>
        <p:blipFill>
          <a:blip r:embed="rId3"/>
          <a:stretch>
            <a:fillRect/>
          </a:stretch>
        </p:blipFill>
        <p:spPr>
          <a:xfrm>
            <a:off x="11458394" y="4699856"/>
            <a:ext cx="576390" cy="339578"/>
          </a:xfrm>
          <a:prstGeom prst="rect">
            <a:avLst/>
          </a:prstGeom>
        </p:spPr>
      </p:pic>
      <p:pic>
        <p:nvPicPr>
          <p:cNvPr id="20" name="Picture 19"/>
          <p:cNvPicPr>
            <a:picLocks noChangeAspect="1"/>
          </p:cNvPicPr>
          <p:nvPr/>
        </p:nvPicPr>
        <p:blipFill>
          <a:blip r:embed="rId4"/>
          <a:stretch>
            <a:fillRect/>
          </a:stretch>
        </p:blipFill>
        <p:spPr>
          <a:xfrm>
            <a:off x="11432707" y="6115050"/>
            <a:ext cx="519878" cy="497927"/>
          </a:xfrm>
          <a:prstGeom prst="rect">
            <a:avLst/>
          </a:prstGeom>
        </p:spPr>
      </p:pic>
      <p:sp>
        <p:nvSpPr>
          <p:cNvPr id="22" name="TextBox 21"/>
          <p:cNvSpPr txBox="1"/>
          <p:nvPr/>
        </p:nvSpPr>
        <p:spPr>
          <a:xfrm>
            <a:off x="4680305" y="3011045"/>
            <a:ext cx="2552311" cy="240065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a:solidFill>
                  <a:schemeClr val="tx2"/>
                </a:solidFill>
              </a:rPr>
              <a:t>Computing-Programming – code.org Course A </a:t>
            </a:r>
          </a:p>
          <a:p>
            <a:r>
              <a:rPr lang="en-US" sz="1200" dirty="0">
                <a:solidFill>
                  <a:schemeClr val="tx1"/>
                </a:solidFill>
              </a:rPr>
              <a:t>Course A first teaches learners how to use the basic skills of code writing including dragging and dropping. It then teaches learners to write basic instructional code using visual-based code to develop problem-solving skills, encourage persistence and promote creativity. </a:t>
            </a:r>
            <a:endParaRPr lang="en-GB" sz="1200" dirty="0">
              <a:solidFill>
                <a:schemeClr val="tx1"/>
              </a:solidFill>
            </a:endParaRPr>
          </a:p>
        </p:txBody>
      </p:sp>
      <p:pic>
        <p:nvPicPr>
          <p:cNvPr id="26" name="Picture 25"/>
          <p:cNvPicPr>
            <a:picLocks noChangeAspect="1"/>
          </p:cNvPicPr>
          <p:nvPr/>
        </p:nvPicPr>
        <p:blipFill>
          <a:blip r:embed="rId5"/>
          <a:stretch>
            <a:fillRect/>
          </a:stretch>
        </p:blipFill>
        <p:spPr>
          <a:xfrm>
            <a:off x="8050856" y="755727"/>
            <a:ext cx="1030313" cy="1109568"/>
          </a:xfrm>
          <a:prstGeom prst="rect">
            <a:avLst/>
          </a:prstGeom>
        </p:spPr>
      </p:pic>
      <p:pic>
        <p:nvPicPr>
          <p:cNvPr id="2" name="Picture 1"/>
          <p:cNvPicPr>
            <a:picLocks noChangeAspect="1"/>
          </p:cNvPicPr>
          <p:nvPr/>
        </p:nvPicPr>
        <p:blipFill>
          <a:blip r:embed="rId6"/>
          <a:stretch>
            <a:fillRect/>
          </a:stretch>
        </p:blipFill>
        <p:spPr>
          <a:xfrm>
            <a:off x="11461269" y="3100741"/>
            <a:ext cx="375068" cy="520663"/>
          </a:xfrm>
          <a:prstGeom prst="rect">
            <a:avLst/>
          </a:prstGeom>
        </p:spPr>
      </p:pic>
      <p:pic>
        <p:nvPicPr>
          <p:cNvPr id="31" name="Picture 30"/>
          <p:cNvPicPr>
            <a:picLocks noChangeAspect="1"/>
          </p:cNvPicPr>
          <p:nvPr/>
        </p:nvPicPr>
        <p:blipFill>
          <a:blip r:embed="rId7"/>
          <a:stretch>
            <a:fillRect/>
          </a:stretch>
        </p:blipFill>
        <p:spPr>
          <a:xfrm>
            <a:off x="9356112" y="724031"/>
            <a:ext cx="902286" cy="1066892"/>
          </a:xfrm>
          <a:prstGeom prst="rect">
            <a:avLst/>
          </a:prstGeom>
        </p:spPr>
      </p:pic>
    </p:spTree>
    <p:extLst>
      <p:ext uri="{BB962C8B-B14F-4D97-AF65-F5344CB8AC3E}">
        <p14:creationId xmlns:p14="http://schemas.microsoft.com/office/powerpoint/2010/main" val="3868662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1890992" y="201035"/>
            <a:ext cx="3636972" cy="1200329"/>
          </a:xfrm>
          <a:prstGeom prst="rect">
            <a:avLst/>
          </a:prstGeom>
          <a:ln w="28575"/>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400" b="1" dirty="0">
                <a:solidFill>
                  <a:schemeClr val="accent1">
                    <a:lumMod val="50000"/>
                  </a:schemeClr>
                </a:solidFill>
              </a:rPr>
              <a:t>Year 2 – Summer Term 1</a:t>
            </a:r>
          </a:p>
          <a:p>
            <a:pPr algn="ctr"/>
            <a:r>
              <a:rPr lang="en-US" sz="2400" b="1" dirty="0">
                <a:solidFill>
                  <a:schemeClr val="accent1">
                    <a:lumMod val="50000"/>
                  </a:schemeClr>
                </a:solidFill>
              </a:rPr>
              <a:t>Curriculum Information</a:t>
            </a:r>
          </a:p>
          <a:p>
            <a:pPr algn="ctr"/>
            <a:r>
              <a:rPr lang="en-US" sz="2400" b="1" dirty="0">
                <a:solidFill>
                  <a:schemeClr val="accent1">
                    <a:lumMod val="50000"/>
                  </a:schemeClr>
                </a:solidFill>
              </a:rPr>
              <a:t>2025 - 2026</a:t>
            </a:r>
            <a:endParaRPr lang="en-GB" sz="2400" b="1" dirty="0"/>
          </a:p>
        </p:txBody>
      </p:sp>
      <p:pic>
        <p:nvPicPr>
          <p:cNvPr id="6" name="Picture 5"/>
          <p:cNvPicPr>
            <a:picLocks noChangeAspect="1"/>
          </p:cNvPicPr>
          <p:nvPr/>
        </p:nvPicPr>
        <p:blipFill>
          <a:blip r:embed="rId2"/>
          <a:stretch>
            <a:fillRect/>
          </a:stretch>
        </p:blipFill>
        <p:spPr>
          <a:xfrm>
            <a:off x="133150" y="0"/>
            <a:ext cx="1640241" cy="1654629"/>
          </a:xfrm>
          <a:prstGeom prst="rect">
            <a:avLst/>
          </a:prstGeom>
        </p:spPr>
      </p:pic>
      <p:sp>
        <p:nvSpPr>
          <p:cNvPr id="9" name="TextBox 8"/>
          <p:cNvSpPr txBox="1"/>
          <p:nvPr/>
        </p:nvSpPr>
        <p:spPr>
          <a:xfrm>
            <a:off x="7941276" y="201035"/>
            <a:ext cx="4250724" cy="221599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accent1">
                    <a:lumMod val="50000"/>
                  </a:schemeClr>
                </a:solidFill>
              </a:rPr>
              <a:t>English</a:t>
            </a:r>
          </a:p>
          <a:p>
            <a:r>
              <a:rPr lang="en-US" sz="1200" dirty="0">
                <a:solidFill>
                  <a:schemeClr val="tx1"/>
                </a:solidFill>
              </a:rPr>
              <a:t>We will be reading the following texts:</a:t>
            </a: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r>
              <a:rPr lang="en-US" sz="1200" dirty="0">
                <a:solidFill>
                  <a:schemeClr val="tx1"/>
                </a:solidFill>
              </a:rPr>
              <a:t>We will use these texts to write diaries, letters of persuasion and alternative endings.</a:t>
            </a:r>
          </a:p>
        </p:txBody>
      </p:sp>
      <p:sp>
        <p:nvSpPr>
          <p:cNvPr id="13" name="TextBox 12"/>
          <p:cNvSpPr txBox="1"/>
          <p:nvPr/>
        </p:nvSpPr>
        <p:spPr>
          <a:xfrm>
            <a:off x="3091681" y="1903721"/>
            <a:ext cx="4833514" cy="4985980"/>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accent1">
                    <a:lumMod val="50000"/>
                  </a:schemeClr>
                </a:solidFill>
              </a:rPr>
              <a:t>Maths</a:t>
            </a:r>
          </a:p>
          <a:p>
            <a:r>
              <a:rPr lang="en-US" sz="1200" dirty="0"/>
              <a:t>*Locate, order and compare 2-digit numbers on 0-100 landmarked lines and on the 1-100 square; use &lt; and &gt; signs; locate numbers on an empty 0-100 line; introduce numbers 101 to 200 and count in 100s to 1000; add 2-digit numbers by counting on in 10s and 1s; subtract 2-digit numbers by counting back in 10s and 1s</a:t>
            </a:r>
          </a:p>
          <a:p>
            <a:r>
              <a:rPr lang="en-US" sz="1200" dirty="0"/>
              <a:t>*Use doubles and number bonds to add three 1-digit numbers; use number facts to 10 and 20 in number stories; find complements to multiples of 10; understand subtraction as difference and find this by counting up; find small differences either side of a multiple of 10</a:t>
            </a:r>
          </a:p>
          <a:p>
            <a:r>
              <a:rPr lang="en-US" sz="1200" dirty="0">
                <a:solidFill>
                  <a:schemeClr val="tx1"/>
                </a:solidFill>
              </a:rPr>
              <a:t>*Add and subtract 1-digit numbers to and from 2-digit numbers; subtract 2-digit numbers by counting back in tens and ones; add two 2-digit numbers by counting in 10s, then adding 1s; add 2-digit numbers using 10p and 1p coins (partitioning, answers less than 100); add 2-digit numbers using place-value cards (partitioning, answers more than 100)</a:t>
            </a:r>
          </a:p>
          <a:p>
            <a:r>
              <a:rPr lang="en-US" sz="1200" dirty="0">
                <a:solidFill>
                  <a:schemeClr val="tx1"/>
                </a:solidFill>
              </a:rPr>
              <a:t>*Measure weight using standard or uniform non-standard units; draw a block graph where one square represents two units; weigh items using 100g weights using scales marked in multiples of 1kg or 100g; measure capacity using uniform non-standard units; measure capacity in </a:t>
            </a:r>
            <a:r>
              <a:rPr lang="en-US" sz="1200" dirty="0" err="1">
                <a:solidFill>
                  <a:schemeClr val="tx1"/>
                </a:solidFill>
              </a:rPr>
              <a:t>litres</a:t>
            </a:r>
            <a:r>
              <a:rPr lang="en-US" sz="1200" dirty="0">
                <a:solidFill>
                  <a:schemeClr val="tx1"/>
                </a:solidFill>
              </a:rPr>
              <a:t> and in multiples of 100ml</a:t>
            </a:r>
          </a:p>
          <a:p>
            <a:r>
              <a:rPr lang="en-US" sz="1200" dirty="0">
                <a:solidFill>
                  <a:schemeClr val="tx1"/>
                </a:solidFill>
              </a:rPr>
              <a:t>*Double multiples of 10 and 5 (answers less than 100); double 2-digit numbers ending in 1, 2, 3 or 4 (answers less than 100); find a quarter of numbers up to 40 by halving twice; begin to find 3/4 of numbers; find 1/2 1/4 and 1/3 of amounts (sharing); spot patterns and make predictions when finding a third of numbers</a:t>
            </a:r>
          </a:p>
        </p:txBody>
      </p:sp>
      <p:sp>
        <p:nvSpPr>
          <p:cNvPr id="14" name="TextBox 13"/>
          <p:cNvSpPr txBox="1"/>
          <p:nvPr/>
        </p:nvSpPr>
        <p:spPr>
          <a:xfrm>
            <a:off x="7941276" y="2454645"/>
            <a:ext cx="4250724" cy="166199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Geography- </a:t>
            </a:r>
            <a:r>
              <a:rPr lang="en-US" b="1" dirty="0">
                <a:solidFill>
                  <a:schemeClr val="tx2"/>
                </a:solidFill>
              </a:rPr>
              <a:t>Nigeria in Africa</a:t>
            </a:r>
          </a:p>
          <a:p>
            <a:r>
              <a:rPr lang="en-US" sz="1200" dirty="0">
                <a:solidFill>
                  <a:schemeClr val="tx1"/>
                </a:solidFill>
              </a:rPr>
              <a:t>Children will revise their knowledge of continents and oceans.  They will locate Nigeria on a world map and use an atlas to find the capital city and rivers in Nigeria. They will look at the capital city, Abuja, and compare it to our capital city in London. Children will learn about the weather in Nigeria and compare life in Nigeria to life in the UK. </a:t>
            </a:r>
          </a:p>
          <a:p>
            <a:endParaRPr lang="en-US" sz="1200" dirty="0">
              <a:solidFill>
                <a:schemeClr val="tx1"/>
              </a:solidFill>
            </a:endParaRPr>
          </a:p>
        </p:txBody>
      </p:sp>
      <p:sp>
        <p:nvSpPr>
          <p:cNvPr id="19" name="TextBox 18"/>
          <p:cNvSpPr txBox="1"/>
          <p:nvPr/>
        </p:nvSpPr>
        <p:spPr>
          <a:xfrm>
            <a:off x="7941276" y="4177870"/>
            <a:ext cx="4250724" cy="129266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Science- </a:t>
            </a:r>
            <a:r>
              <a:rPr lang="en-US" b="1" dirty="0">
                <a:solidFill>
                  <a:schemeClr val="tx2"/>
                </a:solidFill>
              </a:rPr>
              <a:t>Plants (part 2)</a:t>
            </a:r>
          </a:p>
          <a:p>
            <a:r>
              <a:rPr lang="en-US" sz="1200" dirty="0">
                <a:solidFill>
                  <a:schemeClr val="tx1"/>
                </a:solidFill>
              </a:rPr>
              <a:t>Children will learn about the requirements of plants for germination, growth and survival, as well as the processes of reproduction and growth in plants. Children will also learn that seeds and bulbs need water to grow but most do not need light; seeds and bulbs have a store of food inside them.</a:t>
            </a:r>
          </a:p>
        </p:txBody>
      </p:sp>
      <p:sp>
        <p:nvSpPr>
          <p:cNvPr id="21" name="TextBox 20"/>
          <p:cNvSpPr txBox="1"/>
          <p:nvPr/>
        </p:nvSpPr>
        <p:spPr>
          <a:xfrm>
            <a:off x="28374" y="1974153"/>
            <a:ext cx="2962475" cy="110799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Music</a:t>
            </a:r>
          </a:p>
          <a:p>
            <a:r>
              <a:rPr lang="en-US" sz="1200" dirty="0">
                <a:solidFill>
                  <a:schemeClr val="tx1"/>
                </a:solidFill>
              </a:rPr>
              <a:t>We will be thinking about and creating musical structures, listening to music by Kristen Anderson-Lopez and learning songs about fairy tales.</a:t>
            </a:r>
            <a:endParaRPr lang="en-GB" sz="1200" b="1" dirty="0">
              <a:solidFill>
                <a:schemeClr val="tx2"/>
              </a:solidFill>
            </a:endParaRPr>
          </a:p>
        </p:txBody>
      </p:sp>
      <p:sp>
        <p:nvSpPr>
          <p:cNvPr id="23" name="TextBox 22"/>
          <p:cNvSpPr txBox="1"/>
          <p:nvPr/>
        </p:nvSpPr>
        <p:spPr>
          <a:xfrm>
            <a:off x="28373" y="3304009"/>
            <a:ext cx="2962475"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PSHE and RSE</a:t>
            </a:r>
          </a:p>
          <a:p>
            <a:r>
              <a:rPr lang="en-US" sz="1200" dirty="0">
                <a:solidFill>
                  <a:schemeClr val="tx1"/>
                </a:solidFill>
              </a:rPr>
              <a:t>Three in One</a:t>
            </a:r>
          </a:p>
          <a:p>
            <a:r>
              <a:rPr lang="en-US" sz="1200" dirty="0">
                <a:solidFill>
                  <a:schemeClr val="tx1"/>
                </a:solidFill>
              </a:rPr>
              <a:t>Who is My </a:t>
            </a:r>
            <a:r>
              <a:rPr lang="en-US" sz="1200" dirty="0" err="1">
                <a:solidFill>
                  <a:schemeClr val="tx1"/>
                </a:solidFill>
              </a:rPr>
              <a:t>Neighbour</a:t>
            </a:r>
            <a:r>
              <a:rPr lang="en-US" sz="1200" dirty="0">
                <a:solidFill>
                  <a:schemeClr val="tx1"/>
                </a:solidFill>
              </a:rPr>
              <a:t>?</a:t>
            </a:r>
            <a:endParaRPr lang="en-GB" dirty="0">
              <a:solidFill>
                <a:schemeClr val="tx2"/>
              </a:solidFill>
            </a:endParaRPr>
          </a:p>
        </p:txBody>
      </p:sp>
      <p:sp>
        <p:nvSpPr>
          <p:cNvPr id="24" name="TextBox 23"/>
          <p:cNvSpPr txBox="1"/>
          <p:nvPr/>
        </p:nvSpPr>
        <p:spPr>
          <a:xfrm>
            <a:off x="5666240" y="201035"/>
            <a:ext cx="2099103"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Religious Education</a:t>
            </a:r>
          </a:p>
          <a:p>
            <a:r>
              <a:rPr lang="en-US" sz="1200" b="1" u="sng" dirty="0">
                <a:solidFill>
                  <a:schemeClr val="tx1"/>
                </a:solidFill>
              </a:rPr>
              <a:t>Branch 5:</a:t>
            </a:r>
          </a:p>
          <a:p>
            <a:r>
              <a:rPr lang="en-US" sz="1200" dirty="0">
                <a:solidFill>
                  <a:schemeClr val="tx1"/>
                </a:solidFill>
              </a:rPr>
              <a:t>To the ends of the Earth</a:t>
            </a:r>
            <a:endParaRPr lang="en-US" dirty="0">
              <a:solidFill>
                <a:schemeClr val="tx2"/>
              </a:solidFill>
            </a:endParaRPr>
          </a:p>
        </p:txBody>
      </p:sp>
      <p:sp>
        <p:nvSpPr>
          <p:cNvPr id="25" name="TextBox 24"/>
          <p:cNvSpPr txBox="1"/>
          <p:nvPr/>
        </p:nvSpPr>
        <p:spPr>
          <a:xfrm>
            <a:off x="5671166" y="1032032"/>
            <a:ext cx="1640241"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P.E.</a:t>
            </a:r>
          </a:p>
          <a:p>
            <a:r>
              <a:rPr lang="en-US" sz="1200" dirty="0"/>
              <a:t>Athletics </a:t>
            </a:r>
          </a:p>
          <a:p>
            <a:r>
              <a:rPr lang="en-US" sz="1200" dirty="0"/>
              <a:t>Striking and Fielding</a:t>
            </a:r>
          </a:p>
        </p:txBody>
      </p:sp>
      <p:sp>
        <p:nvSpPr>
          <p:cNvPr id="29" name="TextBox 28"/>
          <p:cNvSpPr txBox="1"/>
          <p:nvPr/>
        </p:nvSpPr>
        <p:spPr>
          <a:xfrm>
            <a:off x="28373" y="4426121"/>
            <a:ext cx="2990850"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Art- </a:t>
            </a:r>
            <a:r>
              <a:rPr lang="en-US" b="1" dirty="0">
                <a:solidFill>
                  <a:schemeClr val="tx2"/>
                </a:solidFill>
              </a:rPr>
              <a:t>Sculpture – Fairy Tale Animals</a:t>
            </a:r>
          </a:p>
          <a:p>
            <a:r>
              <a:rPr lang="en-US" sz="1200" dirty="0">
                <a:solidFill>
                  <a:schemeClr val="tx1"/>
                </a:solidFill>
              </a:rPr>
              <a:t>Children will look at a piece of public sculpture BY </a:t>
            </a:r>
            <a:r>
              <a:rPr lang="en-US" sz="1200" dirty="0" err="1">
                <a:solidFill>
                  <a:schemeClr val="tx1"/>
                </a:solidFill>
              </a:rPr>
              <a:t>Niki</a:t>
            </a:r>
            <a:r>
              <a:rPr lang="en-US" sz="1200" dirty="0">
                <a:solidFill>
                  <a:schemeClr val="tx1"/>
                </a:solidFill>
              </a:rPr>
              <a:t> de Saint </a:t>
            </a:r>
            <a:r>
              <a:rPr lang="en-US" sz="1200" dirty="0" err="1">
                <a:solidFill>
                  <a:schemeClr val="tx1"/>
                </a:solidFill>
              </a:rPr>
              <a:t>Phalle</a:t>
            </a:r>
            <a:r>
              <a:rPr lang="en-US" sz="1200" dirty="0">
                <a:solidFill>
                  <a:schemeClr val="tx1"/>
                </a:solidFill>
              </a:rPr>
              <a:t> (Firebird) and learn how the inspiration for it was a Russian story. Children will visit Clifton Park (</a:t>
            </a:r>
            <a:r>
              <a:rPr lang="en-US" sz="1200" dirty="0" err="1">
                <a:solidFill>
                  <a:schemeClr val="tx1"/>
                </a:solidFill>
              </a:rPr>
              <a:t>Salford</a:t>
            </a:r>
            <a:r>
              <a:rPr lang="en-US" sz="1200" dirty="0">
                <a:solidFill>
                  <a:schemeClr val="tx1"/>
                </a:solidFill>
              </a:rPr>
              <a:t>) and visit the fairy tale sculptures. Children will create their own                      fairy tale animals out of clay.</a:t>
            </a:r>
          </a:p>
          <a:p>
            <a:endParaRPr lang="en-US" sz="1200" dirty="0">
              <a:solidFill>
                <a:schemeClr val="tx1"/>
              </a:solidFill>
            </a:endParaRPr>
          </a:p>
          <a:p>
            <a:endParaRPr lang="en-US" sz="1200" dirty="0">
              <a:solidFill>
                <a:schemeClr val="tx1"/>
              </a:solidFill>
            </a:endParaRPr>
          </a:p>
        </p:txBody>
      </p:sp>
      <p:sp>
        <p:nvSpPr>
          <p:cNvPr id="22" name="TextBox 21"/>
          <p:cNvSpPr txBox="1"/>
          <p:nvPr/>
        </p:nvSpPr>
        <p:spPr>
          <a:xfrm>
            <a:off x="7941276" y="5523756"/>
            <a:ext cx="4250724" cy="13849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Computing</a:t>
            </a:r>
            <a:r>
              <a:rPr lang="en-US" b="1" dirty="0">
                <a:solidFill>
                  <a:schemeClr val="tx2"/>
                </a:solidFill>
              </a:rPr>
              <a:t> -Creating media/Digital photography </a:t>
            </a:r>
          </a:p>
          <a:p>
            <a:r>
              <a:rPr lang="en-US" sz="1200" dirty="0">
                <a:solidFill>
                  <a:schemeClr val="tx1"/>
                </a:solidFill>
              </a:rPr>
              <a:t>Children will learn to recognise that different devices can be used to capture photographs and will gain experience capturing, editing, and improving photos. Finally, they will use this knowledge to recognise that images they see may not be real</a:t>
            </a:r>
            <a:r>
              <a:rPr lang="en-US" sz="1200" dirty="0">
                <a:solidFill>
                  <a:schemeClr val="tx2"/>
                </a:solidFill>
              </a:rPr>
              <a:t>.</a:t>
            </a:r>
            <a:endParaRPr lang="en-GB" sz="1200" dirty="0">
              <a:solidFill>
                <a:schemeClr val="tx2"/>
              </a:solidFill>
            </a:endParaRPr>
          </a:p>
        </p:txBody>
      </p:sp>
      <p:pic>
        <p:nvPicPr>
          <p:cNvPr id="12" name="Picture 11"/>
          <p:cNvPicPr>
            <a:picLocks noChangeAspect="1"/>
          </p:cNvPicPr>
          <p:nvPr/>
        </p:nvPicPr>
        <p:blipFill>
          <a:blip r:embed="rId3"/>
          <a:stretch>
            <a:fillRect/>
          </a:stretch>
        </p:blipFill>
        <p:spPr>
          <a:xfrm>
            <a:off x="8050856" y="750596"/>
            <a:ext cx="914479" cy="1066892"/>
          </a:xfrm>
          <a:prstGeom prst="rect">
            <a:avLst/>
          </a:prstGeom>
        </p:spPr>
      </p:pic>
      <p:pic>
        <p:nvPicPr>
          <p:cNvPr id="15" name="Picture 14"/>
          <p:cNvPicPr>
            <a:picLocks noChangeAspect="1"/>
          </p:cNvPicPr>
          <p:nvPr/>
        </p:nvPicPr>
        <p:blipFill>
          <a:blip r:embed="rId4"/>
          <a:stretch>
            <a:fillRect/>
          </a:stretch>
        </p:blipFill>
        <p:spPr>
          <a:xfrm>
            <a:off x="9103611" y="750596"/>
            <a:ext cx="1024217" cy="1164437"/>
          </a:xfrm>
          <a:prstGeom prst="rect">
            <a:avLst/>
          </a:prstGeom>
        </p:spPr>
      </p:pic>
      <p:pic>
        <p:nvPicPr>
          <p:cNvPr id="16" name="Picture 15"/>
          <p:cNvPicPr>
            <a:picLocks noChangeAspect="1"/>
          </p:cNvPicPr>
          <p:nvPr/>
        </p:nvPicPr>
        <p:blipFill>
          <a:blip r:embed="rId5"/>
          <a:stretch>
            <a:fillRect/>
          </a:stretch>
        </p:blipFill>
        <p:spPr>
          <a:xfrm>
            <a:off x="10141126" y="750596"/>
            <a:ext cx="1274174" cy="780356"/>
          </a:xfrm>
          <a:prstGeom prst="rect">
            <a:avLst/>
          </a:prstGeom>
        </p:spPr>
      </p:pic>
      <p:pic>
        <p:nvPicPr>
          <p:cNvPr id="26" name="Picture 25"/>
          <p:cNvPicPr>
            <a:picLocks noChangeAspect="1"/>
          </p:cNvPicPr>
          <p:nvPr/>
        </p:nvPicPr>
        <p:blipFill>
          <a:blip r:embed="rId6"/>
          <a:stretch>
            <a:fillRect/>
          </a:stretch>
        </p:blipFill>
        <p:spPr>
          <a:xfrm rot="902802">
            <a:off x="11662649" y="3550262"/>
            <a:ext cx="349432" cy="454852"/>
          </a:xfrm>
          <a:prstGeom prst="rect">
            <a:avLst/>
          </a:prstGeom>
        </p:spPr>
      </p:pic>
      <p:pic>
        <p:nvPicPr>
          <p:cNvPr id="2" name="Picture 1"/>
          <p:cNvPicPr>
            <a:picLocks noChangeAspect="1"/>
          </p:cNvPicPr>
          <p:nvPr/>
        </p:nvPicPr>
        <p:blipFill>
          <a:blip r:embed="rId7"/>
          <a:stretch>
            <a:fillRect/>
          </a:stretch>
        </p:blipFill>
        <p:spPr>
          <a:xfrm>
            <a:off x="2198234" y="6005823"/>
            <a:ext cx="463903" cy="618538"/>
          </a:xfrm>
          <a:prstGeom prst="rect">
            <a:avLst/>
          </a:prstGeom>
        </p:spPr>
      </p:pic>
    </p:spTree>
    <p:extLst>
      <p:ext uri="{BB962C8B-B14F-4D97-AF65-F5344CB8AC3E}">
        <p14:creationId xmlns:p14="http://schemas.microsoft.com/office/powerpoint/2010/main" val="1906146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1890992" y="201035"/>
            <a:ext cx="3673456" cy="1200329"/>
          </a:xfrm>
          <a:prstGeom prst="rect">
            <a:avLst/>
          </a:prstGeom>
          <a:ln w="28575"/>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400" b="1" dirty="0">
                <a:solidFill>
                  <a:schemeClr val="accent1">
                    <a:lumMod val="50000"/>
                  </a:schemeClr>
                </a:solidFill>
              </a:rPr>
              <a:t>Year 2 – Summer Term 2</a:t>
            </a:r>
          </a:p>
          <a:p>
            <a:pPr algn="ctr"/>
            <a:r>
              <a:rPr lang="en-US" sz="2400" b="1" dirty="0">
                <a:solidFill>
                  <a:schemeClr val="accent1">
                    <a:lumMod val="50000"/>
                  </a:schemeClr>
                </a:solidFill>
              </a:rPr>
              <a:t>Curriculum Information</a:t>
            </a:r>
          </a:p>
          <a:p>
            <a:pPr algn="ctr"/>
            <a:r>
              <a:rPr lang="en-US" sz="2400" b="1" dirty="0">
                <a:solidFill>
                  <a:schemeClr val="accent1">
                    <a:lumMod val="50000"/>
                  </a:schemeClr>
                </a:solidFill>
              </a:rPr>
              <a:t>2025 - 2026</a:t>
            </a:r>
            <a:endParaRPr lang="en-GB" sz="2400" b="1" dirty="0"/>
          </a:p>
        </p:txBody>
      </p:sp>
      <p:pic>
        <p:nvPicPr>
          <p:cNvPr id="6" name="Picture 5"/>
          <p:cNvPicPr>
            <a:picLocks noChangeAspect="1"/>
          </p:cNvPicPr>
          <p:nvPr/>
        </p:nvPicPr>
        <p:blipFill>
          <a:blip r:embed="rId2"/>
          <a:stretch>
            <a:fillRect/>
          </a:stretch>
        </p:blipFill>
        <p:spPr>
          <a:xfrm>
            <a:off x="133150" y="0"/>
            <a:ext cx="1640241" cy="1654629"/>
          </a:xfrm>
          <a:prstGeom prst="rect">
            <a:avLst/>
          </a:prstGeom>
        </p:spPr>
      </p:pic>
      <p:sp>
        <p:nvSpPr>
          <p:cNvPr id="9" name="TextBox 8"/>
          <p:cNvSpPr txBox="1"/>
          <p:nvPr/>
        </p:nvSpPr>
        <p:spPr>
          <a:xfrm>
            <a:off x="8059406" y="201035"/>
            <a:ext cx="4018294" cy="221599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accent1">
                    <a:lumMod val="50000"/>
                  </a:schemeClr>
                </a:solidFill>
              </a:rPr>
              <a:t>English</a:t>
            </a:r>
          </a:p>
          <a:p>
            <a:r>
              <a:rPr lang="en-US" sz="1200" dirty="0">
                <a:solidFill>
                  <a:schemeClr val="tx1"/>
                </a:solidFill>
              </a:rPr>
              <a:t>We will be reading the following texts:</a:t>
            </a: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r>
              <a:rPr lang="en-US" sz="1200" dirty="0">
                <a:solidFill>
                  <a:schemeClr val="tx1"/>
                </a:solidFill>
              </a:rPr>
              <a:t>We will use these texts to write letters, diaries and our own stories.</a:t>
            </a:r>
          </a:p>
        </p:txBody>
      </p:sp>
      <p:sp>
        <p:nvSpPr>
          <p:cNvPr id="13" name="TextBox 12"/>
          <p:cNvSpPr txBox="1"/>
          <p:nvPr/>
        </p:nvSpPr>
        <p:spPr>
          <a:xfrm>
            <a:off x="3198761" y="2412771"/>
            <a:ext cx="4714168" cy="4431983"/>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accent1">
                    <a:lumMod val="50000"/>
                  </a:schemeClr>
                </a:solidFill>
              </a:rPr>
              <a:t>Maths</a:t>
            </a:r>
          </a:p>
          <a:p>
            <a:r>
              <a:rPr lang="en-US" sz="1200" dirty="0"/>
              <a:t>*Count back in 10s and 1s to solve subtraction (not crossing 10s) and check subtraction using addition, beginning to understand that addition undoes subtraction and vice versa; add three or more small numbers using number facts; record amounts of money using £·p notation including amounts with no 10s or 1s; find more than one way to solve a money problem</a:t>
            </a:r>
          </a:p>
          <a:p>
            <a:r>
              <a:rPr lang="en-US" sz="1200" dirty="0">
                <a:solidFill>
                  <a:schemeClr val="tx1"/>
                </a:solidFill>
              </a:rPr>
              <a:t>*Count in 3s, </a:t>
            </a:r>
            <a:r>
              <a:rPr lang="en-US" sz="1200" dirty="0" err="1">
                <a:solidFill>
                  <a:schemeClr val="tx1"/>
                </a:solidFill>
              </a:rPr>
              <a:t>recognising</a:t>
            </a:r>
            <a:r>
              <a:rPr lang="en-US" sz="1200" dirty="0">
                <a:solidFill>
                  <a:schemeClr val="tx1"/>
                </a:solidFill>
              </a:rPr>
              <a:t> numbers in the 3 times-table; write multiplications to go with arrays and use arrays to solve multiplication problems; understand that multiplication is commutative and that division and multiplication are inverse operations; solve divisions as multiplications with a missing number; count in 2s, 3s, 5s and 10s to solve divisions and solve division problems in contexts</a:t>
            </a:r>
          </a:p>
          <a:p>
            <a:r>
              <a:rPr lang="en-US" sz="1200" dirty="0">
                <a:solidFill>
                  <a:schemeClr val="tx1"/>
                </a:solidFill>
              </a:rPr>
              <a:t>*Measure and estimate lengths in centimetres; tell the time involving multiples of 5 minutes past the hour and 5 minutes to the hour; tell time to 5 minutes; begin to say the time 10 minutes later</a:t>
            </a:r>
          </a:p>
          <a:p>
            <a:r>
              <a:rPr lang="en-US" sz="1200" dirty="0">
                <a:solidFill>
                  <a:schemeClr val="tx1"/>
                </a:solidFill>
              </a:rPr>
              <a:t>*Partition to add two 2-digit numbers; find the difference between two 2-digit numbers; multiply two numbers using counting in steps of 2, 3, 5 and 10; solve division problems by counting in steps of 2, 3, 5 and 10</a:t>
            </a:r>
          </a:p>
          <a:p>
            <a:r>
              <a:rPr lang="en-US" sz="1200" dirty="0">
                <a:solidFill>
                  <a:schemeClr val="tx1"/>
                </a:solidFill>
              </a:rPr>
              <a:t>*Compare two 2-digit numbers and find bonds to 100 using thermometers; revise place value in 2-digit numbers, numbers between 100 and 200, and 3-digit numbers (including zeros in the 10s and 1s places)</a:t>
            </a:r>
          </a:p>
        </p:txBody>
      </p:sp>
      <p:sp>
        <p:nvSpPr>
          <p:cNvPr id="14" name="TextBox 13"/>
          <p:cNvSpPr txBox="1"/>
          <p:nvPr/>
        </p:nvSpPr>
        <p:spPr>
          <a:xfrm>
            <a:off x="2966801" y="1455960"/>
            <a:ext cx="4998328"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History- </a:t>
            </a:r>
            <a:r>
              <a:rPr lang="en-US" b="1" dirty="0">
                <a:solidFill>
                  <a:schemeClr val="tx2"/>
                </a:solidFill>
              </a:rPr>
              <a:t>Significant Local Events and People</a:t>
            </a:r>
          </a:p>
          <a:p>
            <a:r>
              <a:rPr lang="en-US" sz="1200" dirty="0">
                <a:solidFill>
                  <a:schemeClr val="tx1"/>
                </a:solidFill>
              </a:rPr>
              <a:t>Children will learn about significant local events and why they are significant to the people of Manchester (Pope John Paul’s visit to Heaton Park). Children will learn about Alan Turing and find out information using different sources. </a:t>
            </a:r>
            <a:endParaRPr lang="en-US" sz="1200" dirty="0">
              <a:solidFill>
                <a:schemeClr val="tx2"/>
              </a:solidFill>
            </a:endParaRPr>
          </a:p>
        </p:txBody>
      </p:sp>
      <p:sp>
        <p:nvSpPr>
          <p:cNvPr id="19" name="TextBox 18"/>
          <p:cNvSpPr txBox="1"/>
          <p:nvPr/>
        </p:nvSpPr>
        <p:spPr>
          <a:xfrm>
            <a:off x="8079149" y="3082548"/>
            <a:ext cx="3998551" cy="55399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Science- </a:t>
            </a:r>
            <a:r>
              <a:rPr lang="en-US" b="1" dirty="0">
                <a:solidFill>
                  <a:schemeClr val="tx2"/>
                </a:solidFill>
              </a:rPr>
              <a:t>Revision</a:t>
            </a:r>
            <a:r>
              <a:rPr lang="en-US" sz="1200" dirty="0">
                <a:solidFill>
                  <a:schemeClr val="tx1"/>
                </a:solidFill>
              </a:rPr>
              <a:t>.</a:t>
            </a:r>
          </a:p>
          <a:p>
            <a:r>
              <a:rPr lang="en-US" sz="1200" dirty="0">
                <a:solidFill>
                  <a:schemeClr val="tx1"/>
                </a:solidFill>
              </a:rPr>
              <a:t>Children will revise units covered throughout the year.</a:t>
            </a:r>
          </a:p>
        </p:txBody>
      </p:sp>
      <p:sp>
        <p:nvSpPr>
          <p:cNvPr id="21" name="TextBox 20"/>
          <p:cNvSpPr txBox="1"/>
          <p:nvPr/>
        </p:nvSpPr>
        <p:spPr>
          <a:xfrm>
            <a:off x="8095571" y="5899507"/>
            <a:ext cx="3982129"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Music</a:t>
            </a:r>
          </a:p>
          <a:p>
            <a:r>
              <a:rPr lang="en-US" sz="1200" dirty="0">
                <a:solidFill>
                  <a:schemeClr val="tx1"/>
                </a:solidFill>
              </a:rPr>
              <a:t> We will be using all our knowledge and skills in our final performance, listening to music by Dolly Parton and learning songs about the being special. </a:t>
            </a:r>
            <a:endParaRPr lang="en-GB" sz="1200" b="1" u="sng" dirty="0">
              <a:solidFill>
                <a:schemeClr val="tx2"/>
              </a:solidFill>
            </a:endParaRPr>
          </a:p>
        </p:txBody>
      </p:sp>
      <p:sp>
        <p:nvSpPr>
          <p:cNvPr id="23" name="TextBox 22"/>
          <p:cNvSpPr txBox="1"/>
          <p:nvPr/>
        </p:nvSpPr>
        <p:spPr>
          <a:xfrm>
            <a:off x="79544" y="1715924"/>
            <a:ext cx="2792981"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PSHE and RSE</a:t>
            </a:r>
          </a:p>
          <a:p>
            <a:r>
              <a:rPr lang="en-US" sz="1200" dirty="0">
                <a:solidFill>
                  <a:schemeClr val="tx1"/>
                </a:solidFill>
              </a:rPr>
              <a:t>The community we live in</a:t>
            </a:r>
          </a:p>
          <a:p>
            <a:r>
              <a:rPr lang="en-US" sz="1200" dirty="0">
                <a:solidFill>
                  <a:schemeClr val="tx1"/>
                </a:solidFill>
              </a:rPr>
              <a:t>Needs and Wants</a:t>
            </a:r>
          </a:p>
          <a:p>
            <a:r>
              <a:rPr lang="en-US" sz="1200">
                <a:solidFill>
                  <a:schemeClr val="tx1"/>
                </a:solidFill>
              </a:rPr>
              <a:t>Managing Money</a:t>
            </a:r>
            <a:endParaRPr lang="en-GB" dirty="0">
              <a:solidFill>
                <a:schemeClr val="tx2"/>
              </a:solidFill>
            </a:endParaRPr>
          </a:p>
        </p:txBody>
      </p:sp>
      <p:sp>
        <p:nvSpPr>
          <p:cNvPr id="24" name="TextBox 23"/>
          <p:cNvSpPr txBox="1"/>
          <p:nvPr/>
        </p:nvSpPr>
        <p:spPr>
          <a:xfrm>
            <a:off x="5695876" y="201035"/>
            <a:ext cx="2232102"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Religious Education</a:t>
            </a:r>
          </a:p>
          <a:p>
            <a:r>
              <a:rPr lang="en-US" sz="1200" b="1" u="sng" dirty="0">
                <a:solidFill>
                  <a:schemeClr val="tx1"/>
                </a:solidFill>
              </a:rPr>
              <a:t>Branch 6:</a:t>
            </a:r>
          </a:p>
          <a:p>
            <a:r>
              <a:rPr lang="en-US" sz="1200" dirty="0">
                <a:solidFill>
                  <a:schemeClr val="tx1"/>
                </a:solidFill>
              </a:rPr>
              <a:t>Dialogue and Encounter</a:t>
            </a:r>
            <a:endParaRPr lang="en-US" dirty="0">
              <a:solidFill>
                <a:schemeClr val="tx2"/>
              </a:solidFill>
            </a:endParaRPr>
          </a:p>
        </p:txBody>
      </p:sp>
      <p:sp>
        <p:nvSpPr>
          <p:cNvPr id="25" name="TextBox 24"/>
          <p:cNvSpPr txBox="1"/>
          <p:nvPr/>
        </p:nvSpPr>
        <p:spPr>
          <a:xfrm>
            <a:off x="8059406" y="2472788"/>
            <a:ext cx="4018294" cy="55399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P.E.</a:t>
            </a:r>
          </a:p>
          <a:p>
            <a:r>
              <a:rPr lang="en-US" sz="1200"/>
              <a:t>Target </a:t>
            </a:r>
            <a:r>
              <a:rPr lang="en-US" sz="1200" dirty="0"/>
              <a:t>&amp; Invasion Games</a:t>
            </a:r>
            <a:endParaRPr lang="en-GB" sz="1200" dirty="0"/>
          </a:p>
        </p:txBody>
      </p:sp>
      <p:sp>
        <p:nvSpPr>
          <p:cNvPr id="29" name="TextBox 28"/>
          <p:cNvSpPr txBox="1"/>
          <p:nvPr/>
        </p:nvSpPr>
        <p:spPr>
          <a:xfrm>
            <a:off x="79544" y="2822520"/>
            <a:ext cx="3039989"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D&amp;T- </a:t>
            </a:r>
            <a:r>
              <a:rPr lang="en-US" b="1" dirty="0">
                <a:solidFill>
                  <a:schemeClr val="tx2"/>
                </a:solidFill>
              </a:rPr>
              <a:t>Making a vehicle </a:t>
            </a:r>
          </a:p>
          <a:p>
            <a:r>
              <a:rPr lang="en-US" sz="1200" dirty="0">
                <a:solidFill>
                  <a:schemeClr val="tx1"/>
                </a:solidFill>
              </a:rPr>
              <a:t>Children will investigate a variety of different vehicles before designing, making and evaluating their own vehicle. They will learn all about wheels, axles and chassis.</a:t>
            </a:r>
          </a:p>
          <a:p>
            <a:endParaRPr lang="en-US" sz="1200" dirty="0">
              <a:solidFill>
                <a:schemeClr val="tx1"/>
              </a:solidFill>
            </a:endParaRPr>
          </a:p>
          <a:p>
            <a:endParaRPr lang="en-US" sz="1200" dirty="0">
              <a:solidFill>
                <a:schemeClr val="tx1"/>
              </a:solidFill>
            </a:endParaRPr>
          </a:p>
        </p:txBody>
      </p:sp>
      <p:sp>
        <p:nvSpPr>
          <p:cNvPr id="22" name="TextBox 21"/>
          <p:cNvSpPr txBox="1"/>
          <p:nvPr/>
        </p:nvSpPr>
        <p:spPr>
          <a:xfrm>
            <a:off x="8085986" y="3710885"/>
            <a:ext cx="4018294" cy="212365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Art-</a:t>
            </a:r>
            <a:r>
              <a:rPr lang="en-US" b="1" dirty="0">
                <a:solidFill>
                  <a:schemeClr val="tx2"/>
                </a:solidFill>
              </a:rPr>
              <a:t> Artist Study/ Andy Warhol</a:t>
            </a:r>
          </a:p>
          <a:p>
            <a:r>
              <a:rPr lang="en-US" sz="1200" dirty="0">
                <a:solidFill>
                  <a:schemeClr val="tx1"/>
                </a:solidFill>
              </a:rPr>
              <a:t>Children will study the art of Andy Warhol reflect on his style and revise the previous learning on </a:t>
            </a:r>
            <a:r>
              <a:rPr lang="en-US" sz="1200" dirty="0" err="1">
                <a:solidFill>
                  <a:schemeClr val="tx1"/>
                </a:solidFill>
              </a:rPr>
              <a:t>colour</a:t>
            </a:r>
            <a:r>
              <a:rPr lang="en-US" sz="1200" dirty="0">
                <a:solidFill>
                  <a:schemeClr val="tx1"/>
                </a:solidFill>
              </a:rPr>
              <a:t>.  Children will explore how an artist can use repeating lines to create an optical effect for the view. Children will create their own art work using oil pastels.</a:t>
            </a:r>
          </a:p>
          <a:p>
            <a:endParaRPr lang="en-US" sz="1200" dirty="0">
              <a:solidFill>
                <a:schemeClr val="tx1"/>
              </a:solidFill>
            </a:endParaRPr>
          </a:p>
          <a:p>
            <a:endParaRPr lang="en-US" sz="1200" dirty="0">
              <a:solidFill>
                <a:schemeClr val="tx1"/>
              </a:solidFill>
            </a:endParaRPr>
          </a:p>
          <a:p>
            <a:r>
              <a:rPr lang="en-US" sz="1200" dirty="0">
                <a:solidFill>
                  <a:schemeClr val="tx1"/>
                </a:solidFill>
              </a:rPr>
              <a:t> </a:t>
            </a:r>
          </a:p>
          <a:p>
            <a:endParaRPr lang="en-GB" b="1" dirty="0">
              <a:solidFill>
                <a:schemeClr val="tx2"/>
              </a:solidFill>
            </a:endParaRPr>
          </a:p>
        </p:txBody>
      </p:sp>
      <p:pic>
        <p:nvPicPr>
          <p:cNvPr id="2" name="Picture 1"/>
          <p:cNvPicPr>
            <a:picLocks noChangeAspect="1"/>
          </p:cNvPicPr>
          <p:nvPr/>
        </p:nvPicPr>
        <p:blipFill>
          <a:blip r:embed="rId3"/>
          <a:stretch>
            <a:fillRect/>
          </a:stretch>
        </p:blipFill>
        <p:spPr>
          <a:xfrm>
            <a:off x="11061231" y="4772714"/>
            <a:ext cx="909795" cy="909795"/>
          </a:xfrm>
          <a:prstGeom prst="rect">
            <a:avLst/>
          </a:prstGeom>
        </p:spPr>
      </p:pic>
      <p:pic>
        <p:nvPicPr>
          <p:cNvPr id="10" name="Picture 9"/>
          <p:cNvPicPr>
            <a:picLocks noChangeAspect="1"/>
          </p:cNvPicPr>
          <p:nvPr/>
        </p:nvPicPr>
        <p:blipFill>
          <a:blip r:embed="rId4"/>
          <a:stretch>
            <a:fillRect/>
          </a:stretch>
        </p:blipFill>
        <p:spPr>
          <a:xfrm>
            <a:off x="2432404" y="3788285"/>
            <a:ext cx="513493" cy="272125"/>
          </a:xfrm>
          <a:prstGeom prst="rect">
            <a:avLst/>
          </a:prstGeom>
        </p:spPr>
      </p:pic>
      <p:sp>
        <p:nvSpPr>
          <p:cNvPr id="11" name="TextBox 10"/>
          <p:cNvSpPr txBox="1"/>
          <p:nvPr/>
        </p:nvSpPr>
        <p:spPr>
          <a:xfrm>
            <a:off x="62192" y="4408895"/>
            <a:ext cx="3033203" cy="240065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Computing</a:t>
            </a:r>
          </a:p>
          <a:p>
            <a:r>
              <a:rPr lang="en-US" sz="1200" dirty="0">
                <a:solidFill>
                  <a:schemeClr val="tx1"/>
                </a:solidFill>
              </a:rPr>
              <a:t>Children will be introduced to using laptops to create content. They will develop their understanding of the various aspects of using a computer. They will begin to </a:t>
            </a:r>
            <a:r>
              <a:rPr lang="en-US" sz="1200" dirty="0" err="1">
                <a:solidFill>
                  <a:schemeClr val="tx1"/>
                </a:solidFill>
              </a:rPr>
              <a:t>familiarise</a:t>
            </a:r>
            <a:r>
              <a:rPr lang="en-US" sz="1200" dirty="0">
                <a:solidFill>
                  <a:schemeClr val="tx1"/>
                </a:solidFill>
              </a:rPr>
              <a:t> themselves with how to use laptops to create and store content. They will become more familiar with using a keyboard and mouse to enter and remove text, change the look of their text, and consider the differences between using a computer to create text, and writing text on paper</a:t>
            </a:r>
            <a:r>
              <a:rPr lang="en-US" sz="1000" dirty="0">
                <a:solidFill>
                  <a:schemeClr val="tx2"/>
                </a:solidFill>
              </a:rPr>
              <a:t>.</a:t>
            </a:r>
            <a:endParaRPr lang="en-GB" sz="1000" dirty="0">
              <a:solidFill>
                <a:schemeClr val="tx2"/>
              </a:solidFill>
            </a:endParaRPr>
          </a:p>
        </p:txBody>
      </p:sp>
      <p:pic>
        <p:nvPicPr>
          <p:cNvPr id="8" name="Picture 7"/>
          <p:cNvPicPr>
            <a:picLocks noChangeAspect="1"/>
          </p:cNvPicPr>
          <p:nvPr/>
        </p:nvPicPr>
        <p:blipFill>
          <a:blip r:embed="rId5"/>
          <a:stretch>
            <a:fillRect/>
          </a:stretch>
        </p:blipFill>
        <p:spPr>
          <a:xfrm>
            <a:off x="8219674" y="781680"/>
            <a:ext cx="938865" cy="1054699"/>
          </a:xfrm>
          <a:prstGeom prst="rect">
            <a:avLst/>
          </a:prstGeom>
        </p:spPr>
      </p:pic>
      <p:pic>
        <p:nvPicPr>
          <p:cNvPr id="26" name="Picture 25" descr="Image result for tadpoles promise"/>
          <p:cNvPicPr/>
          <p:nvPr/>
        </p:nvPicPr>
        <p:blipFill>
          <a:blip r:embed="rId6">
            <a:extLst>
              <a:ext uri="{28A0092B-C50C-407E-A947-70E740481C1C}">
                <a14:useLocalDpi xmlns:a14="http://schemas.microsoft.com/office/drawing/2010/main" val="0"/>
              </a:ext>
            </a:extLst>
          </a:blip>
          <a:srcRect/>
          <a:stretch>
            <a:fillRect/>
          </a:stretch>
        </p:blipFill>
        <p:spPr bwMode="auto">
          <a:xfrm>
            <a:off x="9406936" y="897310"/>
            <a:ext cx="1016000" cy="858520"/>
          </a:xfrm>
          <a:prstGeom prst="rect">
            <a:avLst/>
          </a:prstGeom>
          <a:noFill/>
          <a:ln>
            <a:noFill/>
          </a:ln>
        </p:spPr>
      </p:pic>
      <p:pic>
        <p:nvPicPr>
          <p:cNvPr id="27" name="Picture 26" descr="See the source image"/>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662689" y="873068"/>
            <a:ext cx="853440" cy="853440"/>
          </a:xfrm>
          <a:prstGeom prst="rect">
            <a:avLst/>
          </a:prstGeom>
          <a:noFill/>
          <a:ln>
            <a:noFill/>
          </a:ln>
        </p:spPr>
      </p:pic>
    </p:spTree>
    <p:extLst>
      <p:ext uri="{BB962C8B-B14F-4D97-AF65-F5344CB8AC3E}">
        <p14:creationId xmlns:p14="http://schemas.microsoft.com/office/powerpoint/2010/main" val="3788657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20600</TotalTime>
  <Words>3586</Words>
  <Application>Microsoft Office PowerPoint</Application>
  <PresentationFormat>Widescreen</PresentationFormat>
  <Paragraphs>241</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 Seaborn</dc:creator>
  <cp:lastModifiedBy>S Grayson</cp:lastModifiedBy>
  <cp:revision>81</cp:revision>
  <dcterms:created xsi:type="dcterms:W3CDTF">2022-04-27T12:35:30Z</dcterms:created>
  <dcterms:modified xsi:type="dcterms:W3CDTF">2025-07-16T15:11:37Z</dcterms:modified>
</cp:coreProperties>
</file>