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2"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4859A-637E-014D-916A-1E9D5A1BABA8}" v="36" dt="2025-07-16T14:36:19.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Dale" userId="12b3da72-d51a-4c02-b28b-a96dd99850f0" providerId="ADAL" clId="{867CC8BA-52E2-4D9C-BDC9-D1D686CD5588}"/>
    <pc:docChg chg="undo modSld">
      <pc:chgData name="K Dale" userId="12b3da72-d51a-4c02-b28b-a96dd99850f0" providerId="ADAL" clId="{867CC8BA-52E2-4D9C-BDC9-D1D686CD5588}" dt="2025-07-16T13:59:12.549" v="310" actId="20577"/>
      <pc:docMkLst>
        <pc:docMk/>
      </pc:docMkLst>
      <pc:sldChg chg="modSp">
        <pc:chgData name="K Dale" userId="12b3da72-d51a-4c02-b28b-a96dd99850f0" providerId="ADAL" clId="{867CC8BA-52E2-4D9C-BDC9-D1D686CD5588}" dt="2025-07-16T13:54:00.624" v="31" actId="113"/>
        <pc:sldMkLst>
          <pc:docMk/>
          <pc:sldMk cId="3697465657" sldId="256"/>
        </pc:sldMkLst>
        <pc:spChg chg="mod">
          <ac:chgData name="K Dale" userId="12b3da72-d51a-4c02-b28b-a96dd99850f0" providerId="ADAL" clId="{867CC8BA-52E2-4D9C-BDC9-D1D686CD5588}" dt="2025-07-16T13:54:00.624" v="31" actId="113"/>
          <ac:spMkLst>
            <pc:docMk/>
            <pc:sldMk cId="3697465657" sldId="256"/>
            <ac:spMk id="24" creationId="{00000000-0000-0000-0000-000000000000}"/>
          </ac:spMkLst>
        </pc:spChg>
      </pc:sldChg>
      <pc:sldChg chg="modSp">
        <pc:chgData name="K Dale" userId="12b3da72-d51a-4c02-b28b-a96dd99850f0" providerId="ADAL" clId="{867CC8BA-52E2-4D9C-BDC9-D1D686CD5588}" dt="2025-07-16T13:54:43.545" v="66" actId="113"/>
        <pc:sldMkLst>
          <pc:docMk/>
          <pc:sldMk cId="2980329702" sldId="258"/>
        </pc:sldMkLst>
        <pc:spChg chg="mod">
          <ac:chgData name="K Dale" userId="12b3da72-d51a-4c02-b28b-a96dd99850f0" providerId="ADAL" clId="{867CC8BA-52E2-4D9C-BDC9-D1D686CD5588}" dt="2025-07-16T13:54:43.545" v="66" actId="113"/>
          <ac:spMkLst>
            <pc:docMk/>
            <pc:sldMk cId="2980329702" sldId="258"/>
            <ac:spMk id="24" creationId="{00000000-0000-0000-0000-000000000000}"/>
          </ac:spMkLst>
        </pc:spChg>
      </pc:sldChg>
      <pc:sldChg chg="modSp">
        <pc:chgData name="K Dale" userId="12b3da72-d51a-4c02-b28b-a96dd99850f0" providerId="ADAL" clId="{867CC8BA-52E2-4D9C-BDC9-D1D686CD5588}" dt="2025-07-16T13:55:12.664" v="97" actId="113"/>
        <pc:sldMkLst>
          <pc:docMk/>
          <pc:sldMk cId="1102306563" sldId="259"/>
        </pc:sldMkLst>
        <pc:spChg chg="mod">
          <ac:chgData name="K Dale" userId="12b3da72-d51a-4c02-b28b-a96dd99850f0" providerId="ADAL" clId="{867CC8BA-52E2-4D9C-BDC9-D1D686CD5588}" dt="2025-07-16T13:55:12.664" v="97" actId="113"/>
          <ac:spMkLst>
            <pc:docMk/>
            <pc:sldMk cId="1102306563" sldId="259"/>
            <ac:spMk id="24" creationId="{00000000-0000-0000-0000-000000000000}"/>
          </ac:spMkLst>
        </pc:spChg>
      </pc:sldChg>
      <pc:sldChg chg="modSp">
        <pc:chgData name="K Dale" userId="12b3da72-d51a-4c02-b28b-a96dd99850f0" providerId="ADAL" clId="{867CC8BA-52E2-4D9C-BDC9-D1D686CD5588}" dt="2025-07-16T13:58:03.269" v="233" actId="20577"/>
        <pc:sldMkLst>
          <pc:docMk/>
          <pc:sldMk cId="3830732753" sldId="260"/>
        </pc:sldMkLst>
        <pc:spChg chg="mod">
          <ac:chgData name="K Dale" userId="12b3da72-d51a-4c02-b28b-a96dd99850f0" providerId="ADAL" clId="{867CC8BA-52E2-4D9C-BDC9-D1D686CD5588}" dt="2025-07-16T13:55:42.815" v="124" actId="113"/>
          <ac:spMkLst>
            <pc:docMk/>
            <pc:sldMk cId="3830732753" sldId="260"/>
            <ac:spMk id="24" creationId="{00000000-0000-0000-0000-000000000000}"/>
          </ac:spMkLst>
        </pc:spChg>
        <pc:spChg chg="mod">
          <ac:chgData name="K Dale" userId="12b3da72-d51a-4c02-b28b-a96dd99850f0" providerId="ADAL" clId="{867CC8BA-52E2-4D9C-BDC9-D1D686CD5588}" dt="2025-07-16T13:58:03.269" v="233" actId="20577"/>
          <ac:spMkLst>
            <pc:docMk/>
            <pc:sldMk cId="3830732753" sldId="260"/>
            <ac:spMk id="25" creationId="{00000000-0000-0000-0000-000000000000}"/>
          </ac:spMkLst>
        </pc:spChg>
      </pc:sldChg>
      <pc:sldChg chg="modSp">
        <pc:chgData name="K Dale" userId="12b3da72-d51a-4c02-b28b-a96dd99850f0" providerId="ADAL" clId="{867CC8BA-52E2-4D9C-BDC9-D1D686CD5588}" dt="2025-07-16T13:58:59.136" v="308" actId="20577"/>
        <pc:sldMkLst>
          <pc:docMk/>
          <pc:sldMk cId="2701755600" sldId="261"/>
        </pc:sldMkLst>
        <pc:spChg chg="mod">
          <ac:chgData name="K Dale" userId="12b3da72-d51a-4c02-b28b-a96dd99850f0" providerId="ADAL" clId="{867CC8BA-52E2-4D9C-BDC9-D1D686CD5588}" dt="2025-07-16T13:56:09.136" v="163" actId="113"/>
          <ac:spMkLst>
            <pc:docMk/>
            <pc:sldMk cId="2701755600" sldId="261"/>
            <ac:spMk id="24" creationId="{00000000-0000-0000-0000-000000000000}"/>
          </ac:spMkLst>
        </pc:spChg>
        <pc:spChg chg="mod">
          <ac:chgData name="K Dale" userId="12b3da72-d51a-4c02-b28b-a96dd99850f0" providerId="ADAL" clId="{867CC8BA-52E2-4D9C-BDC9-D1D686CD5588}" dt="2025-07-16T13:58:59.136" v="308" actId="20577"/>
          <ac:spMkLst>
            <pc:docMk/>
            <pc:sldMk cId="2701755600" sldId="261"/>
            <ac:spMk id="25" creationId="{00000000-0000-0000-0000-000000000000}"/>
          </ac:spMkLst>
        </pc:spChg>
      </pc:sldChg>
      <pc:sldChg chg="modSp">
        <pc:chgData name="K Dale" userId="12b3da72-d51a-4c02-b28b-a96dd99850f0" providerId="ADAL" clId="{867CC8BA-52E2-4D9C-BDC9-D1D686CD5588}" dt="2025-07-16T13:59:12.549" v="310" actId="20577"/>
        <pc:sldMkLst>
          <pc:docMk/>
          <pc:sldMk cId="233959605" sldId="262"/>
        </pc:sldMkLst>
        <pc:spChg chg="mod">
          <ac:chgData name="K Dale" userId="12b3da72-d51a-4c02-b28b-a96dd99850f0" providerId="ADAL" clId="{867CC8BA-52E2-4D9C-BDC9-D1D686CD5588}" dt="2025-07-16T13:56:37.711" v="196" actId="113"/>
          <ac:spMkLst>
            <pc:docMk/>
            <pc:sldMk cId="233959605" sldId="262"/>
            <ac:spMk id="24" creationId="{00000000-0000-0000-0000-000000000000}"/>
          </ac:spMkLst>
        </pc:spChg>
        <pc:spChg chg="mod">
          <ac:chgData name="K Dale" userId="12b3da72-d51a-4c02-b28b-a96dd99850f0" providerId="ADAL" clId="{867CC8BA-52E2-4D9C-BDC9-D1D686CD5588}" dt="2025-07-16T13:59:12.549" v="310" actId="20577"/>
          <ac:spMkLst>
            <pc:docMk/>
            <pc:sldMk cId="233959605" sldId="262"/>
            <ac:spMk id="25" creationId="{00000000-0000-0000-0000-000000000000}"/>
          </ac:spMkLst>
        </pc:spChg>
      </pc:sldChg>
    </pc:docChg>
  </pc:docChgLst>
  <pc:docChgLst>
    <pc:chgData name="K Dale" userId="12b3da72-d51a-4c02-b28b-a96dd99850f0" providerId="ADAL" clId="{6584859A-637E-014D-916A-1E9D5A1BABA8}"/>
    <pc:docChg chg="modSld">
      <pc:chgData name="K Dale" userId="12b3da72-d51a-4c02-b28b-a96dd99850f0" providerId="ADAL" clId="{6584859A-637E-014D-916A-1E9D5A1BABA8}" dt="2025-07-16T14:36:19.895" v="35" actId="20577"/>
      <pc:docMkLst>
        <pc:docMk/>
      </pc:docMkLst>
      <pc:sldChg chg="modSp">
        <pc:chgData name="K Dale" userId="12b3da72-d51a-4c02-b28b-a96dd99850f0" providerId="ADAL" clId="{6584859A-637E-014D-916A-1E9D5A1BABA8}" dt="2025-07-16T14:35:25.797" v="3" actId="20577"/>
        <pc:sldMkLst>
          <pc:docMk/>
          <pc:sldMk cId="3697465657" sldId="256"/>
        </pc:sldMkLst>
        <pc:spChg chg="mod">
          <ac:chgData name="K Dale" userId="12b3da72-d51a-4c02-b28b-a96dd99850f0" providerId="ADAL" clId="{6584859A-637E-014D-916A-1E9D5A1BABA8}" dt="2025-07-16T14:35:25.797" v="3" actId="20577"/>
          <ac:spMkLst>
            <pc:docMk/>
            <pc:sldMk cId="3697465657" sldId="256"/>
            <ac:spMk id="4" creationId="{00000000-0000-0000-0000-000000000000}"/>
          </ac:spMkLst>
        </pc:spChg>
      </pc:sldChg>
      <pc:sldChg chg="modSp">
        <pc:chgData name="K Dale" userId="12b3da72-d51a-4c02-b28b-a96dd99850f0" providerId="ADAL" clId="{6584859A-637E-014D-916A-1E9D5A1BABA8}" dt="2025-07-16T14:35:33.425" v="7" actId="20577"/>
        <pc:sldMkLst>
          <pc:docMk/>
          <pc:sldMk cId="2980329702" sldId="258"/>
        </pc:sldMkLst>
        <pc:spChg chg="mod">
          <ac:chgData name="K Dale" userId="12b3da72-d51a-4c02-b28b-a96dd99850f0" providerId="ADAL" clId="{6584859A-637E-014D-916A-1E9D5A1BABA8}" dt="2025-07-16T14:35:33.425" v="7" actId="20577"/>
          <ac:spMkLst>
            <pc:docMk/>
            <pc:sldMk cId="2980329702" sldId="258"/>
            <ac:spMk id="4" creationId="{00000000-0000-0000-0000-000000000000}"/>
          </ac:spMkLst>
        </pc:spChg>
      </pc:sldChg>
      <pc:sldChg chg="modSp">
        <pc:chgData name="K Dale" userId="12b3da72-d51a-4c02-b28b-a96dd99850f0" providerId="ADAL" clId="{6584859A-637E-014D-916A-1E9D5A1BABA8}" dt="2025-07-16T14:35:46.973" v="18" actId="20577"/>
        <pc:sldMkLst>
          <pc:docMk/>
          <pc:sldMk cId="1102306563" sldId="259"/>
        </pc:sldMkLst>
        <pc:spChg chg="mod">
          <ac:chgData name="K Dale" userId="12b3da72-d51a-4c02-b28b-a96dd99850f0" providerId="ADAL" clId="{6584859A-637E-014D-916A-1E9D5A1BABA8}" dt="2025-07-16T14:35:46.973" v="18" actId="20577"/>
          <ac:spMkLst>
            <pc:docMk/>
            <pc:sldMk cId="1102306563" sldId="259"/>
            <ac:spMk id="4" creationId="{00000000-0000-0000-0000-000000000000}"/>
          </ac:spMkLst>
        </pc:spChg>
      </pc:sldChg>
      <pc:sldChg chg="modSp">
        <pc:chgData name="K Dale" userId="12b3da72-d51a-4c02-b28b-a96dd99850f0" providerId="ADAL" clId="{6584859A-637E-014D-916A-1E9D5A1BABA8}" dt="2025-07-16T14:35:56.603" v="22" actId="20577"/>
        <pc:sldMkLst>
          <pc:docMk/>
          <pc:sldMk cId="3830732753" sldId="260"/>
        </pc:sldMkLst>
        <pc:spChg chg="mod">
          <ac:chgData name="K Dale" userId="12b3da72-d51a-4c02-b28b-a96dd99850f0" providerId="ADAL" clId="{6584859A-637E-014D-916A-1E9D5A1BABA8}" dt="2025-07-16T14:35:56.603" v="22" actId="20577"/>
          <ac:spMkLst>
            <pc:docMk/>
            <pc:sldMk cId="3830732753" sldId="260"/>
            <ac:spMk id="4" creationId="{00000000-0000-0000-0000-000000000000}"/>
          </ac:spMkLst>
        </pc:spChg>
      </pc:sldChg>
      <pc:sldChg chg="modSp">
        <pc:chgData name="K Dale" userId="12b3da72-d51a-4c02-b28b-a96dd99850f0" providerId="ADAL" clId="{6584859A-637E-014D-916A-1E9D5A1BABA8}" dt="2025-07-16T14:36:04.634" v="26" actId="20577"/>
        <pc:sldMkLst>
          <pc:docMk/>
          <pc:sldMk cId="2701755600" sldId="261"/>
        </pc:sldMkLst>
        <pc:spChg chg="mod">
          <ac:chgData name="K Dale" userId="12b3da72-d51a-4c02-b28b-a96dd99850f0" providerId="ADAL" clId="{6584859A-637E-014D-916A-1E9D5A1BABA8}" dt="2025-07-16T14:36:04.634" v="26" actId="20577"/>
          <ac:spMkLst>
            <pc:docMk/>
            <pc:sldMk cId="2701755600" sldId="261"/>
            <ac:spMk id="4" creationId="{00000000-0000-0000-0000-000000000000}"/>
          </ac:spMkLst>
        </pc:spChg>
      </pc:sldChg>
      <pc:sldChg chg="modSp">
        <pc:chgData name="K Dale" userId="12b3da72-d51a-4c02-b28b-a96dd99850f0" providerId="ADAL" clId="{6584859A-637E-014D-916A-1E9D5A1BABA8}" dt="2025-07-16T14:36:19.895" v="35" actId="20577"/>
        <pc:sldMkLst>
          <pc:docMk/>
          <pc:sldMk cId="233959605" sldId="262"/>
        </pc:sldMkLst>
        <pc:spChg chg="mod">
          <ac:chgData name="K Dale" userId="12b3da72-d51a-4c02-b28b-a96dd99850f0" providerId="ADAL" clId="{6584859A-637E-014D-916A-1E9D5A1BABA8}" dt="2025-07-16T14:36:19.895" v="35" actId="20577"/>
          <ac:spMkLst>
            <pc:docMk/>
            <pc:sldMk cId="233959605" sldId="262"/>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0186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9870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91501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41121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26816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7270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AD2CB0-5CCC-47DA-9638-14A2A231CA90}" type="datetimeFigureOut">
              <a:rPr lang="en-GB" smtClean="0"/>
              <a:t>16/07/2025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267923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AD2CB0-5CCC-47DA-9638-14A2A231CA90}" type="datetimeFigureOut">
              <a:rPr lang="en-GB" smtClean="0"/>
              <a:t>16/07/2025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0269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D2CB0-5CCC-47DA-9638-14A2A231CA90}" type="datetimeFigureOut">
              <a:rPr lang="en-GB" smtClean="0"/>
              <a:t>16/07/2025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1378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752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9798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D2CB0-5CCC-47DA-9638-14A2A231CA90}" type="datetimeFigureOut">
              <a:rPr lang="en-GB" smtClean="0"/>
              <a:t>16/07/2025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BFD1B-35E7-48BE-972D-99B21201A5AA}" type="slidenum">
              <a:rPr lang="en-GB" smtClean="0"/>
              <a:t>‹#›</a:t>
            </a:fld>
            <a:endParaRPr lang="en-GB"/>
          </a:p>
        </p:txBody>
      </p:sp>
    </p:spTree>
    <p:extLst>
      <p:ext uri="{BB962C8B-B14F-4D97-AF65-F5344CB8AC3E}">
        <p14:creationId xmlns:p14="http://schemas.microsoft.com/office/powerpoint/2010/main" val="48775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984744" y="1654629"/>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solidFill>
                  <a:schemeClr val="accent1">
                    <a:lumMod val="50000"/>
                  </a:schemeClr>
                </a:solidFill>
              </a:rPr>
              <a:t>Year 1 – Autumn Term 1</a:t>
            </a:r>
          </a:p>
          <a:p>
            <a:pPr algn="ctr"/>
            <a:r>
              <a:rPr lang="en-US" sz="2400" b="1">
                <a:solidFill>
                  <a:schemeClr val="accent1">
                    <a:lumMod val="50000"/>
                  </a:schemeClr>
                </a:solidFill>
              </a:rPr>
              <a:t>Curriculum Information</a:t>
            </a:r>
          </a:p>
          <a:p>
            <a:pPr algn="ctr"/>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- 202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8" name="TextBox 7"/>
          <p:cNvSpPr txBox="1"/>
          <p:nvPr/>
        </p:nvSpPr>
        <p:spPr>
          <a:xfrm>
            <a:off x="133150" y="1824819"/>
            <a:ext cx="3038675" cy="2400657"/>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a:t>We will be learning</a:t>
            </a:r>
          </a:p>
          <a:p>
            <a:r>
              <a:rPr lang="en-US" sz="1200"/>
              <a:t> *Review Phase 3 GPCs- </a:t>
            </a:r>
            <a:r>
              <a:rPr lang="en-US" sz="1200" err="1"/>
              <a:t>ai</a:t>
            </a:r>
            <a:r>
              <a:rPr lang="en-US" sz="1200"/>
              <a:t> </a:t>
            </a:r>
            <a:r>
              <a:rPr lang="en-US" sz="1200" err="1"/>
              <a:t>ee</a:t>
            </a:r>
            <a:r>
              <a:rPr lang="en-US" sz="1200"/>
              <a:t> </a:t>
            </a:r>
            <a:r>
              <a:rPr lang="en-US" sz="1200" err="1"/>
              <a:t>igh</a:t>
            </a:r>
            <a:r>
              <a:rPr lang="en-US" sz="1200"/>
              <a:t> </a:t>
            </a:r>
            <a:r>
              <a:rPr lang="en-US" sz="1200" err="1"/>
              <a:t>oa</a:t>
            </a:r>
            <a:r>
              <a:rPr lang="en-US" sz="1200"/>
              <a:t> </a:t>
            </a:r>
            <a:r>
              <a:rPr lang="en-US" sz="1200" err="1"/>
              <a:t>oo</a:t>
            </a:r>
            <a:r>
              <a:rPr lang="en-US" sz="1200"/>
              <a:t> </a:t>
            </a:r>
            <a:r>
              <a:rPr lang="en-US" sz="1200" err="1"/>
              <a:t>ar</a:t>
            </a:r>
            <a:r>
              <a:rPr lang="en-US" sz="1200"/>
              <a:t> or </a:t>
            </a:r>
            <a:r>
              <a:rPr lang="en-US" sz="1200" err="1"/>
              <a:t>ur</a:t>
            </a:r>
            <a:r>
              <a:rPr lang="en-US" sz="1200"/>
              <a:t> </a:t>
            </a:r>
            <a:r>
              <a:rPr lang="en-US" sz="1200" err="1"/>
              <a:t>oo</a:t>
            </a:r>
            <a:r>
              <a:rPr lang="en-US" sz="1200"/>
              <a:t>  ow oi ear</a:t>
            </a:r>
          </a:p>
          <a:p>
            <a:r>
              <a:rPr lang="en-US" sz="1200"/>
              <a:t>*  air </a:t>
            </a:r>
            <a:r>
              <a:rPr lang="en-US" sz="1200" err="1"/>
              <a:t>er</a:t>
            </a:r>
            <a:r>
              <a:rPr lang="en-US" sz="1200"/>
              <a:t> /z/ s –</a:t>
            </a:r>
            <a:r>
              <a:rPr lang="en-US" sz="1200" err="1"/>
              <a:t>es</a:t>
            </a:r>
            <a:endParaRPr lang="en-US" sz="1200"/>
          </a:p>
          <a:p>
            <a:r>
              <a:rPr lang="en-US" sz="1200"/>
              <a:t> * Read  CVCC CCVC CCVCC CCCVC </a:t>
            </a:r>
          </a:p>
          <a:p>
            <a:r>
              <a:rPr lang="en-US" sz="1200"/>
              <a:t>* Teach Phase 5 </a:t>
            </a:r>
          </a:p>
          <a:p>
            <a:r>
              <a:rPr lang="en-US" sz="1200"/>
              <a:t>/</a:t>
            </a:r>
            <a:r>
              <a:rPr lang="en-US" sz="1200" err="1"/>
              <a:t>ai</a:t>
            </a:r>
            <a:r>
              <a:rPr lang="en-US" sz="1200"/>
              <a:t>/ ay play </a:t>
            </a:r>
          </a:p>
          <a:p>
            <a:r>
              <a:rPr lang="en-US" sz="1200"/>
              <a:t>/ow/ </a:t>
            </a:r>
            <a:r>
              <a:rPr lang="en-US" sz="1200" err="1"/>
              <a:t>ou</a:t>
            </a:r>
            <a:r>
              <a:rPr lang="en-US" sz="1200"/>
              <a:t> cloud</a:t>
            </a:r>
          </a:p>
          <a:p>
            <a:r>
              <a:rPr lang="en-US" sz="1200"/>
              <a:t>/oi/ oy toy</a:t>
            </a:r>
          </a:p>
          <a:p>
            <a:r>
              <a:rPr lang="en-US" sz="1200"/>
              <a:t>/</a:t>
            </a:r>
            <a:r>
              <a:rPr lang="en-US" sz="1200" err="1"/>
              <a:t>ee</a:t>
            </a:r>
            <a:r>
              <a:rPr lang="en-US" sz="1200"/>
              <a:t>/ </a:t>
            </a:r>
            <a:r>
              <a:rPr lang="en-US" sz="1200" err="1"/>
              <a:t>ea</a:t>
            </a:r>
            <a:r>
              <a:rPr lang="en-US" sz="1200"/>
              <a:t> each</a:t>
            </a:r>
          </a:p>
          <a:p>
            <a:r>
              <a:rPr lang="en-US" sz="1200"/>
              <a:t>*Review longer words</a:t>
            </a:r>
            <a:endParaRPr lang="en-GB" sz="1200"/>
          </a:p>
        </p:txBody>
      </p:sp>
      <p:sp>
        <p:nvSpPr>
          <p:cNvPr id="9" name="TextBox 8"/>
          <p:cNvSpPr txBox="1"/>
          <p:nvPr/>
        </p:nvSpPr>
        <p:spPr>
          <a:xfrm>
            <a:off x="133150" y="4250868"/>
            <a:ext cx="3038675"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t>We will be reading the following texts:</a:t>
            </a:r>
          </a:p>
          <a:p>
            <a:endParaRPr lang="en-US" sz="1200"/>
          </a:p>
          <a:p>
            <a:endParaRPr lang="en-US" sz="1200"/>
          </a:p>
          <a:p>
            <a:endParaRPr lang="en-US" sz="1200"/>
          </a:p>
          <a:p>
            <a:endParaRPr lang="en-US" sz="1200"/>
          </a:p>
          <a:p>
            <a:endParaRPr lang="en-US" sz="1200"/>
          </a:p>
          <a:p>
            <a:r>
              <a:rPr lang="en-US" sz="1200"/>
              <a:t>Using these texts we will be labelling, sequencing,  making lists,  writing simple sentences , writing recounts and writing simple poems.</a:t>
            </a:r>
          </a:p>
          <a:p>
            <a:endParaRPr lang="en-GB"/>
          </a:p>
        </p:txBody>
      </p:sp>
      <p:pic>
        <p:nvPicPr>
          <p:cNvPr id="10" name="Picture 9"/>
          <p:cNvPicPr>
            <a:picLocks noChangeAspect="1"/>
          </p:cNvPicPr>
          <p:nvPr/>
        </p:nvPicPr>
        <p:blipFill>
          <a:blip r:embed="rId3"/>
          <a:stretch>
            <a:fillRect/>
          </a:stretch>
        </p:blipFill>
        <p:spPr>
          <a:xfrm>
            <a:off x="307038" y="4783183"/>
            <a:ext cx="646232" cy="658425"/>
          </a:xfrm>
          <a:prstGeom prst="rect">
            <a:avLst/>
          </a:prstGeom>
        </p:spPr>
      </p:pic>
      <p:pic>
        <p:nvPicPr>
          <p:cNvPr id="11" name="Picture 10"/>
          <p:cNvPicPr>
            <a:picLocks noChangeAspect="1"/>
          </p:cNvPicPr>
          <p:nvPr/>
        </p:nvPicPr>
        <p:blipFill>
          <a:blip r:embed="rId4"/>
          <a:stretch>
            <a:fillRect/>
          </a:stretch>
        </p:blipFill>
        <p:spPr>
          <a:xfrm>
            <a:off x="1237876" y="4746605"/>
            <a:ext cx="603556" cy="731583"/>
          </a:xfrm>
          <a:prstGeom prst="rect">
            <a:avLst/>
          </a:prstGeom>
        </p:spPr>
      </p:pic>
      <p:pic>
        <p:nvPicPr>
          <p:cNvPr id="12" name="Picture 11"/>
          <p:cNvPicPr>
            <a:picLocks noChangeAspect="1"/>
          </p:cNvPicPr>
          <p:nvPr/>
        </p:nvPicPr>
        <p:blipFill>
          <a:blip r:embed="rId5"/>
          <a:stretch>
            <a:fillRect/>
          </a:stretch>
        </p:blipFill>
        <p:spPr>
          <a:xfrm>
            <a:off x="2299927" y="4807570"/>
            <a:ext cx="634039" cy="670618"/>
          </a:xfrm>
          <a:prstGeom prst="rect">
            <a:avLst/>
          </a:prstGeom>
        </p:spPr>
      </p:pic>
      <p:sp>
        <p:nvSpPr>
          <p:cNvPr id="13" name="TextBox 12"/>
          <p:cNvSpPr txBox="1"/>
          <p:nvPr/>
        </p:nvSpPr>
        <p:spPr>
          <a:xfrm>
            <a:off x="8229601" y="209550"/>
            <a:ext cx="3800474" cy="406265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We will be learning to</a:t>
            </a:r>
          </a:p>
          <a:p>
            <a:r>
              <a:rPr lang="en-US" sz="1200">
                <a:solidFill>
                  <a:schemeClr val="tx1"/>
                </a:solidFill>
              </a:rPr>
              <a:t>*Count up to 20 objects (match number to object); estimate and count up to 30 objects; count on and back and order numbers to 10; </a:t>
            </a:r>
            <a:r>
              <a:rPr lang="en-US" sz="1200" err="1">
                <a:solidFill>
                  <a:schemeClr val="tx1"/>
                </a:solidFill>
              </a:rPr>
              <a:t>recognise</a:t>
            </a:r>
            <a:r>
              <a:rPr lang="en-US" sz="1200">
                <a:solidFill>
                  <a:schemeClr val="tx1"/>
                </a:solidFill>
              </a:rPr>
              <a:t> domino/dice arrays without counting; identify a number 1 more (next number in count)</a:t>
            </a:r>
          </a:p>
          <a:p>
            <a:r>
              <a:rPr lang="en-US" sz="1200">
                <a:solidFill>
                  <a:schemeClr val="tx1"/>
                </a:solidFill>
              </a:rPr>
              <a:t>*Find pairs that make 5; </a:t>
            </a:r>
            <a:r>
              <a:rPr lang="en-US" sz="1200" err="1">
                <a:solidFill>
                  <a:schemeClr val="tx1"/>
                </a:solidFill>
              </a:rPr>
              <a:t>subitise</a:t>
            </a:r>
            <a:r>
              <a:rPr lang="en-US" sz="1200">
                <a:solidFill>
                  <a:schemeClr val="tx1"/>
                </a:solidFill>
              </a:rPr>
              <a:t> to 5; find pairs that make 6; </a:t>
            </a:r>
            <a:r>
              <a:rPr lang="en-US" sz="1200" err="1">
                <a:solidFill>
                  <a:schemeClr val="tx1"/>
                </a:solidFill>
              </a:rPr>
              <a:t>subitise</a:t>
            </a:r>
            <a:r>
              <a:rPr lang="en-US" sz="1200">
                <a:solidFill>
                  <a:schemeClr val="tx1"/>
                </a:solidFill>
              </a:rPr>
              <a:t> to 6; find pairs that make 10; </a:t>
            </a:r>
            <a:r>
              <a:rPr lang="en-US" sz="1200" err="1">
                <a:solidFill>
                  <a:schemeClr val="tx1"/>
                </a:solidFill>
              </a:rPr>
              <a:t>subitise</a:t>
            </a:r>
            <a:r>
              <a:rPr lang="en-US" sz="1200">
                <a:solidFill>
                  <a:schemeClr val="tx1"/>
                </a:solidFill>
              </a:rPr>
              <a:t> fingers to 10; match pairs to 5, 6 and 10 to number sentences; find missing numbers in number sentences</a:t>
            </a:r>
          </a:p>
          <a:p>
            <a:r>
              <a:rPr lang="en-US" sz="1200">
                <a:solidFill>
                  <a:schemeClr val="tx1"/>
                </a:solidFill>
              </a:rPr>
              <a:t>*Double numbers 1 to 5; find 1 and 2 more; count back 1 and begin to find 1 less</a:t>
            </a:r>
          </a:p>
          <a:p>
            <a:r>
              <a:rPr lang="en-US" sz="1200">
                <a:solidFill>
                  <a:schemeClr val="tx1"/>
                </a:solidFill>
              </a:rPr>
              <a:t>*</a:t>
            </a:r>
            <a:r>
              <a:rPr lang="en-US" sz="1200" err="1">
                <a:solidFill>
                  <a:schemeClr val="tx1"/>
                </a:solidFill>
              </a:rPr>
              <a:t>Recognise</a:t>
            </a:r>
            <a:r>
              <a:rPr lang="en-US" sz="1200">
                <a:solidFill>
                  <a:schemeClr val="tx1"/>
                </a:solidFill>
              </a:rPr>
              <a:t>, name and describe squares, rectangles, circles and triangles; </a:t>
            </a:r>
            <a:r>
              <a:rPr lang="en-US" sz="1200" err="1">
                <a:solidFill>
                  <a:schemeClr val="tx1"/>
                </a:solidFill>
              </a:rPr>
              <a:t>recognise</a:t>
            </a:r>
            <a:r>
              <a:rPr lang="en-US" sz="1200">
                <a:solidFill>
                  <a:schemeClr val="tx1"/>
                </a:solidFill>
              </a:rPr>
              <a:t> basic line symmetry; sort 2D shapes according to their properties, using Venn diagrams and Carroll diagrams</a:t>
            </a:r>
          </a:p>
          <a:p>
            <a:r>
              <a:rPr lang="en-US" sz="1200">
                <a:solidFill>
                  <a:schemeClr val="tx1"/>
                </a:solidFill>
              </a:rPr>
              <a:t>*Read and write numbers and number-names to 20; compare and order numbers to 20; identify 1 more and 1 less; estimate sets of objects, count to check and order sets according to size</a:t>
            </a:r>
            <a:endParaRPr lang="en-GB">
              <a:solidFill>
                <a:schemeClr val="tx1"/>
              </a:solidFill>
            </a:endParaRPr>
          </a:p>
        </p:txBody>
      </p:sp>
      <p:sp>
        <p:nvSpPr>
          <p:cNvPr id="14" name="TextBox 13"/>
          <p:cNvSpPr txBox="1"/>
          <p:nvPr/>
        </p:nvSpPr>
        <p:spPr>
          <a:xfrm>
            <a:off x="8229601" y="4413851"/>
            <a:ext cx="3800474"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Geography- </a:t>
            </a:r>
            <a:r>
              <a:rPr lang="en-US" b="1">
                <a:solidFill>
                  <a:schemeClr val="tx2"/>
                </a:solidFill>
              </a:rPr>
              <a:t>Where do I Live?</a:t>
            </a:r>
          </a:p>
          <a:p>
            <a:r>
              <a:rPr lang="en-US" sz="1200">
                <a:solidFill>
                  <a:schemeClr val="tx1"/>
                </a:solidFill>
              </a:rPr>
              <a:t>We will learn about the countries and capital cities of the UK. We will identify features of countries of the UK (England/London, Northern Ireland/ Belfast, Scotland /Edinburgh, Wales/ Cardiff.) We will then explore </a:t>
            </a:r>
            <a:r>
              <a:rPr lang="en-US" sz="1200" err="1">
                <a:solidFill>
                  <a:schemeClr val="tx1"/>
                </a:solidFill>
              </a:rPr>
              <a:t>Blackley</a:t>
            </a:r>
            <a:r>
              <a:rPr lang="en-US" sz="1200">
                <a:solidFill>
                  <a:schemeClr val="tx1"/>
                </a:solidFill>
              </a:rPr>
              <a:t> the town where we live and will take part in some local field work.</a:t>
            </a: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r>
              <a:rPr lang="en-US" sz="1200">
                <a:solidFill>
                  <a:schemeClr val="tx2"/>
                </a:solidFill>
              </a:rPr>
              <a:t> </a:t>
            </a:r>
            <a:endParaRPr lang="en-GB" sz="1200">
              <a:solidFill>
                <a:schemeClr val="tx2"/>
              </a:solidFill>
            </a:endParaRPr>
          </a:p>
        </p:txBody>
      </p:sp>
      <p:sp>
        <p:nvSpPr>
          <p:cNvPr id="16" name="TextBox 15"/>
          <p:cNvSpPr txBox="1"/>
          <p:nvPr/>
        </p:nvSpPr>
        <p:spPr>
          <a:xfrm>
            <a:off x="3248795" y="5614179"/>
            <a:ext cx="496175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a:t>
            </a:r>
            <a:r>
              <a:rPr lang="en-US" b="1">
                <a:solidFill>
                  <a:schemeClr val="tx2"/>
                </a:solidFill>
              </a:rPr>
              <a:t>Andy Goldsworthy</a:t>
            </a:r>
          </a:p>
          <a:p>
            <a:r>
              <a:rPr lang="en-GB" sz="1200"/>
              <a:t>We will learn about sculpture as an art form and become familiar with the work of Andy Goldsworthy. We will make temporary sculptures using natural forms. We will  learn how to sketch natural objects and leaves found in their local environment.</a:t>
            </a:r>
            <a:endParaRPr lang="en-GB" sz="1200" b="1" u="sng">
              <a:solidFill>
                <a:schemeClr val="tx2"/>
              </a:solidFill>
            </a:endParaRPr>
          </a:p>
        </p:txBody>
      </p:sp>
      <p:sp>
        <p:nvSpPr>
          <p:cNvPr id="17" name="TextBox 16"/>
          <p:cNvSpPr txBox="1"/>
          <p:nvPr/>
        </p:nvSpPr>
        <p:spPr>
          <a:xfrm>
            <a:off x="4895850" y="619125"/>
            <a:ext cx="2790825" cy="1621750"/>
          </a:xfrm>
          <a:prstGeom prst="rect">
            <a:avLst/>
          </a:prstGeom>
          <a:noFill/>
        </p:spPr>
        <p:txBody>
          <a:bodyPr wrap="square" rtlCol="0">
            <a:spAutoFit/>
          </a:bodyPr>
          <a:lstStyle/>
          <a:p>
            <a:endParaRPr lang="en-GB"/>
          </a:p>
        </p:txBody>
      </p:sp>
      <p:pic>
        <p:nvPicPr>
          <p:cNvPr id="18" name="Picture 17"/>
          <p:cNvPicPr>
            <a:picLocks noChangeAspect="1"/>
          </p:cNvPicPr>
          <p:nvPr/>
        </p:nvPicPr>
        <p:blipFill>
          <a:blip r:embed="rId6"/>
          <a:stretch>
            <a:fillRect/>
          </a:stretch>
        </p:blipFill>
        <p:spPr>
          <a:xfrm rot="326651">
            <a:off x="9572625" y="5721634"/>
            <a:ext cx="1019175" cy="1019175"/>
          </a:xfrm>
          <a:prstGeom prst="rect">
            <a:avLst/>
          </a:prstGeom>
        </p:spPr>
      </p:pic>
      <p:sp>
        <p:nvSpPr>
          <p:cNvPr id="19" name="TextBox 18"/>
          <p:cNvSpPr txBox="1"/>
          <p:nvPr/>
        </p:nvSpPr>
        <p:spPr>
          <a:xfrm>
            <a:off x="1973030" y="83388"/>
            <a:ext cx="601844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 </a:t>
            </a:r>
            <a:r>
              <a:rPr lang="en-US" b="1">
                <a:solidFill>
                  <a:schemeClr val="tx2"/>
                </a:solidFill>
              </a:rPr>
              <a:t>Animals Including Humans</a:t>
            </a:r>
          </a:p>
          <a:p>
            <a:r>
              <a:rPr lang="en-US" sz="1200"/>
              <a:t>Using the local environment, we will explore and answer questions about animals in their habitat. We will learn how to take care of animals taken from their local environment and the need to return them safely after study. We will learn to identify and name a variety of common animals that are carnivores, herbivores and omnivores including fish, amphibians, reptiles, birds and mammals, including those that are kept as pets. They will be able to describe and compare the structure of these animals.</a:t>
            </a:r>
            <a:endParaRPr lang="en-GB" sz="1200" b="1"/>
          </a:p>
        </p:txBody>
      </p:sp>
      <p:sp>
        <p:nvSpPr>
          <p:cNvPr id="21" name="TextBox 20"/>
          <p:cNvSpPr txBox="1"/>
          <p:nvPr/>
        </p:nvSpPr>
        <p:spPr>
          <a:xfrm>
            <a:off x="5989673" y="3718203"/>
            <a:ext cx="2151881"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finding the pulse and creating rhythm patterns, listening to music by Mussorgsky and learning Harvest Songs.</a:t>
            </a:r>
            <a:endParaRPr lang="en-GB" b="1" u="sng">
              <a:solidFill>
                <a:schemeClr val="tx2"/>
              </a:solidFill>
            </a:endParaRPr>
          </a:p>
        </p:txBody>
      </p:sp>
      <p:sp>
        <p:nvSpPr>
          <p:cNvPr id="23" name="TextBox 22"/>
          <p:cNvSpPr txBox="1"/>
          <p:nvPr/>
        </p:nvSpPr>
        <p:spPr>
          <a:xfrm>
            <a:off x="3297205" y="4720304"/>
            <a:ext cx="214954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Let the Children Come</a:t>
            </a:r>
          </a:p>
          <a:p>
            <a:r>
              <a:rPr lang="en-US" sz="1200">
                <a:solidFill>
                  <a:schemeClr val="tx1"/>
                </a:solidFill>
              </a:rPr>
              <a:t>God Loves You</a:t>
            </a:r>
            <a:endParaRPr lang="en-GB">
              <a:solidFill>
                <a:schemeClr val="tx2"/>
              </a:solidFill>
            </a:endParaRPr>
          </a:p>
        </p:txBody>
      </p:sp>
      <p:sp>
        <p:nvSpPr>
          <p:cNvPr id="24" name="TextBox 23"/>
          <p:cNvSpPr txBox="1"/>
          <p:nvPr/>
        </p:nvSpPr>
        <p:spPr>
          <a:xfrm>
            <a:off x="3393617" y="2927208"/>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1: </a:t>
            </a:r>
            <a:r>
              <a:rPr lang="en-GB" sz="1200"/>
              <a:t>Creation and Covenant</a:t>
            </a:r>
          </a:p>
        </p:txBody>
      </p:sp>
      <p:sp>
        <p:nvSpPr>
          <p:cNvPr id="25" name="TextBox 24"/>
          <p:cNvSpPr txBox="1"/>
          <p:nvPr/>
        </p:nvSpPr>
        <p:spPr>
          <a:xfrm>
            <a:off x="5841932" y="2881821"/>
            <a:ext cx="214954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p>
          <a:p>
            <a:r>
              <a:rPr lang="en-US" sz="1200">
                <a:solidFill>
                  <a:schemeClr val="tx1"/>
                </a:solidFill>
              </a:rPr>
              <a:t>Fundamentals </a:t>
            </a:r>
          </a:p>
          <a:p>
            <a:r>
              <a:rPr lang="en-US" sz="1200">
                <a:solidFill>
                  <a:schemeClr val="tx1"/>
                </a:solidFill>
              </a:rPr>
              <a:t>Team Building</a:t>
            </a:r>
            <a:endParaRPr lang="en-GB"/>
          </a:p>
        </p:txBody>
      </p:sp>
    </p:spTree>
    <p:extLst>
      <p:ext uri="{BB962C8B-B14F-4D97-AF65-F5344CB8AC3E}">
        <p14:creationId xmlns:p14="http://schemas.microsoft.com/office/powerpoint/2010/main" val="36974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959359" y="1377550"/>
            <a:ext cx="4963887"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solidFill>
                  <a:schemeClr val="accent1">
                    <a:lumMod val="50000"/>
                  </a:schemeClr>
                </a:solidFill>
              </a:rPr>
              <a:t>Year 1 – Autumn Term 2 Curriculum Information</a:t>
            </a:r>
          </a:p>
          <a:p>
            <a:pPr algn="ctr"/>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- 202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20355" y="2391703"/>
            <a:ext cx="2514024" cy="4431983"/>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a:t>We will be learning</a:t>
            </a:r>
          </a:p>
          <a:p>
            <a:r>
              <a:rPr lang="en-US" sz="1200"/>
              <a:t> </a:t>
            </a:r>
            <a:r>
              <a:rPr lang="en-US" sz="1200" b="1"/>
              <a:t>Week 1 </a:t>
            </a:r>
            <a:r>
              <a:rPr lang="en-US" sz="1200"/>
              <a:t>/</a:t>
            </a:r>
            <a:r>
              <a:rPr lang="en-US" sz="1200" err="1"/>
              <a:t>ur</a:t>
            </a:r>
            <a:r>
              <a:rPr lang="en-US" sz="1200"/>
              <a:t>/ </a:t>
            </a:r>
            <a:r>
              <a:rPr lang="en-US" sz="1200" err="1"/>
              <a:t>ir</a:t>
            </a:r>
            <a:r>
              <a:rPr lang="en-US" sz="1200"/>
              <a:t> bird    </a:t>
            </a:r>
            <a:r>
              <a:rPr lang="en-US" sz="1200" err="1"/>
              <a:t>igh</a:t>
            </a:r>
            <a:r>
              <a:rPr lang="en-US" sz="1200"/>
              <a:t>/ </a:t>
            </a:r>
            <a:r>
              <a:rPr lang="en-US" sz="1200" err="1"/>
              <a:t>ie</a:t>
            </a:r>
            <a:r>
              <a:rPr lang="en-US" sz="1200"/>
              <a:t> pie</a:t>
            </a:r>
          </a:p>
          <a:p>
            <a:r>
              <a:rPr lang="en-US" sz="1200"/>
              <a:t>/</a:t>
            </a:r>
            <a:r>
              <a:rPr lang="en-US" sz="1200" err="1"/>
              <a:t>oo</a:t>
            </a:r>
            <a:r>
              <a:rPr lang="en-US" sz="1200"/>
              <a:t>/ /</a:t>
            </a:r>
            <a:r>
              <a:rPr lang="en-US" sz="1200" err="1"/>
              <a:t>oo</a:t>
            </a:r>
            <a:r>
              <a:rPr lang="en-US" sz="1200"/>
              <a:t>/ </a:t>
            </a:r>
            <a:r>
              <a:rPr lang="en-US" sz="1200" err="1"/>
              <a:t>ue</a:t>
            </a:r>
            <a:r>
              <a:rPr lang="en-US" sz="1200"/>
              <a:t> blue rescue</a:t>
            </a:r>
          </a:p>
          <a:p>
            <a:r>
              <a:rPr lang="en-US" sz="1200"/>
              <a:t>u unicorn   </a:t>
            </a:r>
          </a:p>
          <a:p>
            <a:r>
              <a:rPr lang="en-US" sz="1200"/>
              <a:t> their people oh your</a:t>
            </a:r>
          </a:p>
          <a:p>
            <a:r>
              <a:rPr lang="en-US" sz="1200" b="1"/>
              <a:t>Week 2 </a:t>
            </a:r>
            <a:r>
              <a:rPr lang="en-US" sz="1200"/>
              <a:t>/</a:t>
            </a:r>
            <a:r>
              <a:rPr lang="en-US" sz="1200" err="1"/>
              <a:t>oa</a:t>
            </a:r>
            <a:r>
              <a:rPr lang="en-US" sz="1200"/>
              <a:t>/ o go        </a:t>
            </a:r>
            <a:r>
              <a:rPr lang="en-US" sz="1200" err="1"/>
              <a:t>igh</a:t>
            </a:r>
            <a:r>
              <a:rPr lang="en-US" sz="1200"/>
              <a:t>/ </a:t>
            </a:r>
            <a:r>
              <a:rPr lang="en-US" sz="1200" err="1"/>
              <a:t>i</a:t>
            </a:r>
            <a:r>
              <a:rPr lang="en-US" sz="1200"/>
              <a:t> tiger</a:t>
            </a:r>
          </a:p>
          <a:p>
            <a:r>
              <a:rPr lang="en-US" sz="1200" err="1"/>
              <a:t>ai</a:t>
            </a:r>
            <a:r>
              <a:rPr lang="en-US" sz="1200"/>
              <a:t>/ a paper                     </a:t>
            </a:r>
            <a:r>
              <a:rPr lang="en-US" sz="1200" err="1"/>
              <a:t>ee</a:t>
            </a:r>
            <a:r>
              <a:rPr lang="en-US" sz="1200"/>
              <a:t>/ e he</a:t>
            </a:r>
          </a:p>
          <a:p>
            <a:r>
              <a:rPr lang="en-US" sz="1200" err="1"/>
              <a:t>Mr</a:t>
            </a:r>
            <a:r>
              <a:rPr lang="en-US" sz="1200"/>
              <a:t> </a:t>
            </a:r>
            <a:r>
              <a:rPr lang="en-US" sz="1200" err="1"/>
              <a:t>Mrs</a:t>
            </a:r>
            <a:r>
              <a:rPr lang="en-US" sz="1200"/>
              <a:t> </a:t>
            </a:r>
            <a:r>
              <a:rPr lang="en-US" sz="1200" err="1"/>
              <a:t>Ms</a:t>
            </a:r>
            <a:r>
              <a:rPr lang="en-US" sz="1200"/>
              <a:t> ask</a:t>
            </a:r>
          </a:p>
          <a:p>
            <a:r>
              <a:rPr lang="en-US" sz="1200" b="1"/>
              <a:t>Week 3 </a:t>
            </a:r>
            <a:r>
              <a:rPr lang="en-US" sz="1200"/>
              <a:t>/</a:t>
            </a:r>
            <a:r>
              <a:rPr lang="en-US" sz="1200" err="1"/>
              <a:t>ai</a:t>
            </a:r>
            <a:r>
              <a:rPr lang="en-US" sz="1200"/>
              <a:t>/ a-e shake</a:t>
            </a:r>
          </a:p>
          <a:p>
            <a:r>
              <a:rPr lang="en-US" sz="1200"/>
              <a:t>/</a:t>
            </a:r>
            <a:r>
              <a:rPr lang="en-US" sz="1200" err="1"/>
              <a:t>igh</a:t>
            </a:r>
            <a:r>
              <a:rPr lang="en-US" sz="1200"/>
              <a:t>/ </a:t>
            </a:r>
            <a:r>
              <a:rPr lang="en-US" sz="1200" err="1"/>
              <a:t>i</a:t>
            </a:r>
            <a:r>
              <a:rPr lang="en-US" sz="1200"/>
              <a:t>-e time         </a:t>
            </a:r>
            <a:r>
              <a:rPr lang="en-US" sz="1200" err="1"/>
              <a:t>oa</a:t>
            </a:r>
            <a:r>
              <a:rPr lang="en-US" sz="1200"/>
              <a:t>/ o-e home</a:t>
            </a:r>
          </a:p>
          <a:p>
            <a:r>
              <a:rPr lang="en-US" sz="1200"/>
              <a:t>  </a:t>
            </a:r>
            <a:r>
              <a:rPr lang="en-US" sz="1200" err="1"/>
              <a:t>oo</a:t>
            </a:r>
            <a:r>
              <a:rPr lang="en-US" sz="1200"/>
              <a:t>/ /</a:t>
            </a:r>
            <a:r>
              <a:rPr lang="en-US" sz="1200" err="1"/>
              <a:t>yoo</a:t>
            </a:r>
            <a:r>
              <a:rPr lang="en-US" sz="1200"/>
              <a:t>/ u-e rude cute</a:t>
            </a:r>
          </a:p>
          <a:p>
            <a:r>
              <a:rPr lang="en-US" sz="1200"/>
              <a:t>could would should our</a:t>
            </a:r>
          </a:p>
          <a:p>
            <a:r>
              <a:rPr lang="en-US" sz="1200" b="1"/>
              <a:t>Week 4 </a:t>
            </a:r>
            <a:r>
              <a:rPr lang="en-US" sz="1200"/>
              <a:t>/</a:t>
            </a:r>
            <a:r>
              <a:rPr lang="en-US" sz="1200" err="1"/>
              <a:t>ee</a:t>
            </a:r>
            <a:r>
              <a:rPr lang="en-US" sz="1200"/>
              <a:t>/ e-e these</a:t>
            </a:r>
          </a:p>
          <a:p>
            <a:r>
              <a:rPr lang="en-US" sz="1200"/>
              <a:t>/</a:t>
            </a:r>
            <a:r>
              <a:rPr lang="en-US" sz="1200" err="1"/>
              <a:t>oo</a:t>
            </a:r>
            <a:r>
              <a:rPr lang="en-US" sz="1200"/>
              <a:t>/ /</a:t>
            </a:r>
            <a:r>
              <a:rPr lang="en-US" sz="1200" err="1"/>
              <a:t>yoo</a:t>
            </a:r>
            <a:r>
              <a:rPr lang="en-US" sz="1200"/>
              <a:t>/ </a:t>
            </a:r>
            <a:r>
              <a:rPr lang="en-US" sz="1200" err="1"/>
              <a:t>ew</a:t>
            </a:r>
            <a:r>
              <a:rPr lang="en-US" sz="1200"/>
              <a:t> chew new</a:t>
            </a:r>
          </a:p>
          <a:p>
            <a:r>
              <a:rPr lang="en-US" sz="1200"/>
              <a:t>/</a:t>
            </a:r>
            <a:r>
              <a:rPr lang="en-US" sz="1200" err="1"/>
              <a:t>ee</a:t>
            </a:r>
            <a:r>
              <a:rPr lang="en-US" sz="1200"/>
              <a:t>/ </a:t>
            </a:r>
            <a:r>
              <a:rPr lang="en-US" sz="1200" err="1"/>
              <a:t>ie</a:t>
            </a:r>
            <a:r>
              <a:rPr lang="en-US" sz="1200"/>
              <a:t> shield  /or/ aw claw</a:t>
            </a:r>
          </a:p>
          <a:p>
            <a:r>
              <a:rPr lang="en-US" sz="1200"/>
              <a:t>house mouse water  want</a:t>
            </a:r>
          </a:p>
          <a:p>
            <a:r>
              <a:rPr lang="en-US" sz="1200" b="1"/>
              <a:t>Week 5 </a:t>
            </a:r>
            <a:r>
              <a:rPr lang="en-US" sz="1200"/>
              <a:t>Grow the code:</a:t>
            </a:r>
          </a:p>
          <a:p>
            <a:r>
              <a:rPr lang="en-US" sz="1200" err="1"/>
              <a:t>igh</a:t>
            </a:r>
            <a:r>
              <a:rPr lang="en-US" sz="1200"/>
              <a:t>/ </a:t>
            </a:r>
            <a:r>
              <a:rPr lang="en-US" sz="1200" err="1"/>
              <a:t>ie</a:t>
            </a:r>
            <a:r>
              <a:rPr lang="en-US" sz="1200"/>
              <a:t> </a:t>
            </a:r>
            <a:r>
              <a:rPr lang="en-US" sz="1200" err="1"/>
              <a:t>i</a:t>
            </a:r>
            <a:r>
              <a:rPr lang="en-US" sz="1200"/>
              <a:t> </a:t>
            </a:r>
            <a:r>
              <a:rPr lang="en-US" sz="1200" err="1"/>
              <a:t>i</a:t>
            </a:r>
            <a:r>
              <a:rPr lang="en-US" sz="1200"/>
              <a:t>-e</a:t>
            </a:r>
          </a:p>
          <a:p>
            <a:r>
              <a:rPr lang="en-US" sz="1200" err="1"/>
              <a:t>ai</a:t>
            </a:r>
            <a:r>
              <a:rPr lang="en-US" sz="1200"/>
              <a:t>/ ay a a-e</a:t>
            </a:r>
          </a:p>
          <a:p>
            <a:r>
              <a:rPr lang="en-US" sz="1200" err="1"/>
              <a:t>oa</a:t>
            </a:r>
            <a:r>
              <a:rPr lang="en-US" sz="1200"/>
              <a:t>/ </a:t>
            </a:r>
            <a:r>
              <a:rPr lang="en-US" sz="1200" err="1"/>
              <a:t>oa</a:t>
            </a:r>
            <a:r>
              <a:rPr lang="en-US" sz="1200"/>
              <a:t> o o-e </a:t>
            </a:r>
          </a:p>
          <a:p>
            <a:r>
              <a:rPr lang="en-US" sz="1200" err="1"/>
              <a:t>ee</a:t>
            </a:r>
            <a:r>
              <a:rPr lang="en-US" sz="1200"/>
              <a:t>/ e </a:t>
            </a:r>
            <a:r>
              <a:rPr lang="en-US" sz="1200" err="1"/>
              <a:t>ie</a:t>
            </a:r>
            <a:r>
              <a:rPr lang="en-US" sz="1200"/>
              <a:t> e-e </a:t>
            </a:r>
            <a:r>
              <a:rPr lang="en-US" sz="1200" err="1"/>
              <a:t>ea</a:t>
            </a:r>
            <a:r>
              <a:rPr lang="en-US" sz="1200"/>
              <a:t> </a:t>
            </a:r>
          </a:p>
          <a:p>
            <a:r>
              <a:rPr lang="en-US" sz="1200" err="1"/>
              <a:t>oo</a:t>
            </a:r>
            <a:r>
              <a:rPr lang="en-US" sz="1200"/>
              <a:t>/ </a:t>
            </a:r>
            <a:r>
              <a:rPr lang="en-US" sz="1200" err="1"/>
              <a:t>ew</a:t>
            </a:r>
            <a:r>
              <a:rPr lang="en-US" sz="1200"/>
              <a:t> u-e u </a:t>
            </a:r>
            <a:r>
              <a:rPr lang="en-US" sz="1200" err="1"/>
              <a:t>ue</a:t>
            </a:r>
            <a:endParaRPr lang="en-GB" sz="1200"/>
          </a:p>
        </p:txBody>
      </p:sp>
      <p:sp>
        <p:nvSpPr>
          <p:cNvPr id="9" name="TextBox 8"/>
          <p:cNvSpPr txBox="1"/>
          <p:nvPr/>
        </p:nvSpPr>
        <p:spPr>
          <a:xfrm>
            <a:off x="8229601" y="3767666"/>
            <a:ext cx="38004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t>We will be reading the following texts:</a:t>
            </a:r>
          </a:p>
          <a:p>
            <a:endParaRPr lang="en-US" sz="1200"/>
          </a:p>
          <a:p>
            <a:endParaRPr lang="en-US" sz="1200"/>
          </a:p>
          <a:p>
            <a:endParaRPr lang="en-US" sz="1200"/>
          </a:p>
          <a:p>
            <a:endParaRPr lang="en-US" sz="1200"/>
          </a:p>
          <a:p>
            <a:endParaRPr lang="en-US" sz="1200"/>
          </a:p>
          <a:p>
            <a:endParaRPr lang="en-US" sz="1200"/>
          </a:p>
          <a:p>
            <a:r>
              <a:rPr lang="en-US" sz="1200"/>
              <a:t>Using these texts we will be writing simple sentences, character descriptions, instructions (how to make a treasure chest/ bird house), letters.</a:t>
            </a:r>
            <a:endParaRPr lang="en-GB"/>
          </a:p>
        </p:txBody>
      </p:sp>
      <p:sp>
        <p:nvSpPr>
          <p:cNvPr id="13" name="TextBox 12"/>
          <p:cNvSpPr txBox="1"/>
          <p:nvPr/>
        </p:nvSpPr>
        <p:spPr>
          <a:xfrm>
            <a:off x="8229601" y="209550"/>
            <a:ext cx="3800474" cy="350865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*Understand and then make teen numbers (10 and some 1s); compare and order numbers to 20, then 30; find the number between two numbers with a difference of 2; understand and use ordinal numbers</a:t>
            </a:r>
          </a:p>
          <a:p>
            <a:r>
              <a:rPr lang="en-US" sz="1200">
                <a:solidFill>
                  <a:schemeClr val="tx1"/>
                </a:solidFill>
              </a:rPr>
              <a:t>*Revise bonds to 5, 6 and 10; find pairs which make 7; use addition facts for 5, 6 and 10 to solve subtractions; use number facts for 5, 6 and 10 to solve word problems</a:t>
            </a:r>
          </a:p>
          <a:p>
            <a:r>
              <a:rPr lang="en-US" sz="1200">
                <a:solidFill>
                  <a:schemeClr val="tx1"/>
                </a:solidFill>
              </a:rPr>
              <a:t>*Describe position and direction using common words (including half turns); compare lengths and heights; estimate, compare and measure lengths using uniform non-standard and standard units</a:t>
            </a:r>
          </a:p>
          <a:p>
            <a:r>
              <a:rPr lang="en-US" sz="1200">
                <a:solidFill>
                  <a:schemeClr val="tx1"/>
                </a:solidFill>
              </a:rPr>
              <a:t>* Add 1, 2 and 3 by counting on; subtract 1, 2, 3 or more by counting back; begin to add three small numbers by spotting bonds to 10 or doubles (1-6)</a:t>
            </a:r>
            <a:endParaRPr lang="en-US" b="1" u="sng">
              <a:solidFill>
                <a:schemeClr val="accent1">
                  <a:lumMod val="50000"/>
                </a:schemeClr>
              </a:solidFill>
            </a:endParaRPr>
          </a:p>
          <a:p>
            <a:r>
              <a:rPr lang="en-US" sz="1200">
                <a:solidFill>
                  <a:schemeClr val="tx1"/>
                </a:solidFill>
              </a:rPr>
              <a:t>* Compare and order numbers to 20; </a:t>
            </a:r>
            <a:r>
              <a:rPr lang="en-US" sz="1200" err="1">
                <a:solidFill>
                  <a:schemeClr val="tx1"/>
                </a:solidFill>
              </a:rPr>
              <a:t>recognise</a:t>
            </a:r>
            <a:r>
              <a:rPr lang="en-US" sz="1200">
                <a:solidFill>
                  <a:schemeClr val="tx1"/>
                </a:solidFill>
              </a:rPr>
              <a:t> coins and know values (up to £2); begin to make amounts in pence; understand teen numbers are 10 and some 1s</a:t>
            </a:r>
          </a:p>
        </p:txBody>
      </p:sp>
      <p:sp>
        <p:nvSpPr>
          <p:cNvPr id="14" name="TextBox 13"/>
          <p:cNvSpPr txBox="1"/>
          <p:nvPr/>
        </p:nvSpPr>
        <p:spPr>
          <a:xfrm>
            <a:off x="1791815" y="99921"/>
            <a:ext cx="46002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History- </a:t>
            </a:r>
            <a:r>
              <a:rPr lang="en-US" b="1">
                <a:solidFill>
                  <a:schemeClr val="tx2"/>
                </a:solidFill>
              </a:rPr>
              <a:t>How has the high street changed since the 1950s?</a:t>
            </a:r>
          </a:p>
          <a:p>
            <a:r>
              <a:rPr lang="en-US" sz="1200">
                <a:solidFill>
                  <a:schemeClr val="tx1"/>
                </a:solidFill>
              </a:rPr>
              <a:t>Children will look at how our local high street has changed since the 1950s.  They will learn about the different types of products on sale the high street throughout the decades and how people paid in the past.</a:t>
            </a:r>
            <a:endParaRPr lang="en-GB" sz="1200">
              <a:solidFill>
                <a:schemeClr val="tx2"/>
              </a:solidFill>
            </a:endParaRPr>
          </a:p>
        </p:txBody>
      </p:sp>
      <p:sp>
        <p:nvSpPr>
          <p:cNvPr id="16" name="TextBox 15"/>
          <p:cNvSpPr txBox="1"/>
          <p:nvPr/>
        </p:nvSpPr>
        <p:spPr>
          <a:xfrm>
            <a:off x="5379724" y="5947874"/>
            <a:ext cx="6629748"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Design and Technology – </a:t>
            </a:r>
            <a:r>
              <a:rPr lang="en-US" b="1">
                <a:solidFill>
                  <a:schemeClr val="tx2"/>
                </a:solidFill>
              </a:rPr>
              <a:t>Designing and Making a Birdhouse</a:t>
            </a:r>
          </a:p>
          <a:p>
            <a:r>
              <a:rPr lang="en-GB" sz="1200"/>
              <a:t>Children will design a bird house following a design criteria and research similar existing products.</a:t>
            </a:r>
          </a:p>
          <a:p>
            <a:r>
              <a:rPr lang="en-GB" sz="1200"/>
              <a:t>They will learn how to assemble and join materials using a simple construction kit.</a:t>
            </a:r>
            <a:endParaRPr lang="en-US" b="1" u="sng">
              <a:solidFill>
                <a:schemeClr val="tx2"/>
              </a:solidFill>
            </a:endParaRPr>
          </a:p>
        </p:txBody>
      </p:sp>
      <p:sp>
        <p:nvSpPr>
          <p:cNvPr id="19" name="TextBox 18"/>
          <p:cNvSpPr txBox="1"/>
          <p:nvPr/>
        </p:nvSpPr>
        <p:spPr>
          <a:xfrm>
            <a:off x="2653443" y="2664981"/>
            <a:ext cx="5114263"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a:t>
            </a:r>
            <a:r>
              <a:rPr lang="en-US" b="1">
                <a:solidFill>
                  <a:schemeClr val="tx2"/>
                </a:solidFill>
              </a:rPr>
              <a:t>Seasonal Change</a:t>
            </a:r>
          </a:p>
          <a:p>
            <a:r>
              <a:rPr lang="en-GB" sz="1200"/>
              <a:t>Children will observe and talk about changes in the weather and across the four seasons. They will observe and describe weather associated with seasons and how day length varies. They will learn that it is not safe to look directly at the sun, even when wearing dark glasses.</a:t>
            </a:r>
          </a:p>
          <a:p>
            <a:endParaRPr lang="en-GB" sz="1200" b="1"/>
          </a:p>
        </p:txBody>
      </p:sp>
      <p:sp>
        <p:nvSpPr>
          <p:cNvPr id="21" name="TextBox 20"/>
          <p:cNvSpPr txBox="1"/>
          <p:nvPr/>
        </p:nvSpPr>
        <p:spPr>
          <a:xfrm>
            <a:off x="5392152" y="4779229"/>
            <a:ext cx="272606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creating high and low patterns, listening to music by Wolfgang Amadeus Mozart and learning Advent Songs.</a:t>
            </a:r>
            <a:endParaRPr lang="en-US" sz="1200" b="1" u="sng">
              <a:solidFill>
                <a:schemeClr val="tx2"/>
              </a:solidFill>
            </a:endParaRPr>
          </a:p>
        </p:txBody>
      </p:sp>
      <p:sp>
        <p:nvSpPr>
          <p:cNvPr id="23" name="TextBox 22"/>
          <p:cNvSpPr txBox="1"/>
          <p:nvPr/>
        </p:nvSpPr>
        <p:spPr>
          <a:xfrm>
            <a:off x="6434186" y="118325"/>
            <a:ext cx="168403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Special People</a:t>
            </a:r>
          </a:p>
          <a:p>
            <a:r>
              <a:rPr lang="en-US" sz="1200">
                <a:solidFill>
                  <a:schemeClr val="tx1"/>
                </a:solidFill>
              </a:rPr>
              <a:t>Treat Others Well</a:t>
            </a:r>
          </a:p>
          <a:p>
            <a:r>
              <a:rPr lang="en-US" sz="1200">
                <a:solidFill>
                  <a:schemeClr val="tx1"/>
                </a:solidFill>
              </a:rPr>
              <a:t>Say Sorry</a:t>
            </a:r>
            <a:endParaRPr lang="en-GB">
              <a:solidFill>
                <a:schemeClr val="tx2"/>
              </a:solidFill>
            </a:endParaRPr>
          </a:p>
        </p:txBody>
      </p:sp>
      <p:sp>
        <p:nvSpPr>
          <p:cNvPr id="24" name="TextBox 23"/>
          <p:cNvSpPr txBox="1"/>
          <p:nvPr/>
        </p:nvSpPr>
        <p:spPr>
          <a:xfrm>
            <a:off x="0" y="1556143"/>
            <a:ext cx="2847975"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2: </a:t>
            </a:r>
            <a:r>
              <a:rPr lang="en-GB" sz="1200"/>
              <a:t>Prophecy and Promise</a:t>
            </a:r>
            <a:endParaRPr lang="en-US" sz="1200" u="sng">
              <a:solidFill>
                <a:schemeClr val="tx2"/>
              </a:solidFill>
            </a:endParaRPr>
          </a:p>
        </p:txBody>
      </p:sp>
      <p:sp>
        <p:nvSpPr>
          <p:cNvPr id="25" name="TextBox 24"/>
          <p:cNvSpPr txBox="1"/>
          <p:nvPr/>
        </p:nvSpPr>
        <p:spPr>
          <a:xfrm>
            <a:off x="5400327" y="3975576"/>
            <a:ext cx="2510251"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r>
              <a:rPr lang="en-US"/>
              <a:t> </a:t>
            </a:r>
          </a:p>
          <a:p>
            <a:r>
              <a:rPr lang="en-US" sz="1200"/>
              <a:t>Dance</a:t>
            </a:r>
          </a:p>
          <a:p>
            <a:r>
              <a:rPr lang="en-US" sz="1200"/>
              <a:t>Fitness</a:t>
            </a:r>
            <a:endParaRPr lang="en-GB"/>
          </a:p>
        </p:txBody>
      </p:sp>
      <p:sp>
        <p:nvSpPr>
          <p:cNvPr id="26" name="TextBox 25"/>
          <p:cNvSpPr txBox="1"/>
          <p:nvPr/>
        </p:nvSpPr>
        <p:spPr>
          <a:xfrm>
            <a:off x="2653937" y="4039329"/>
            <a:ext cx="2626832"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Computing- </a:t>
            </a:r>
            <a:r>
              <a:rPr lang="en-GB" b="1">
                <a:solidFill>
                  <a:schemeClr val="tx2"/>
                </a:solidFill>
              </a:rPr>
              <a:t>Computing systems and networks – Technology around us</a:t>
            </a:r>
            <a:endParaRPr lang="en-GB">
              <a:solidFill>
                <a:schemeClr val="tx2"/>
              </a:solidFill>
            </a:endParaRPr>
          </a:p>
          <a:p>
            <a:r>
              <a:rPr lang="en-GB" sz="1200"/>
              <a:t> Children will develop  their understanding of technology and how it can help them. They will become more familiar with the different components of a computer by developing their keyboard and mouse skills, and also start to consider how to use technology responsibly.</a:t>
            </a:r>
          </a:p>
          <a:p>
            <a:endParaRPr lang="en-GB" b="1" u="sng">
              <a:solidFill>
                <a:schemeClr val="tx2"/>
              </a:solidFill>
            </a:endParaRPr>
          </a:p>
        </p:txBody>
      </p:sp>
      <p:pic>
        <p:nvPicPr>
          <p:cNvPr id="22" name="Picture 21" descr="See the source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4598" y="4354568"/>
            <a:ext cx="627380" cy="728345"/>
          </a:xfrm>
          <a:prstGeom prst="rect">
            <a:avLst/>
          </a:prstGeom>
          <a:noFill/>
          <a:ln>
            <a:noFill/>
          </a:ln>
        </p:spPr>
      </p:pic>
      <p:pic>
        <p:nvPicPr>
          <p:cNvPr id="2" name="Picture 1"/>
          <p:cNvPicPr>
            <a:picLocks noChangeAspect="1"/>
          </p:cNvPicPr>
          <p:nvPr/>
        </p:nvPicPr>
        <p:blipFill>
          <a:blip r:embed="rId4"/>
          <a:stretch>
            <a:fillRect/>
          </a:stretch>
        </p:blipFill>
        <p:spPr>
          <a:xfrm>
            <a:off x="9682160" y="4354568"/>
            <a:ext cx="672642" cy="792757"/>
          </a:xfrm>
          <a:prstGeom prst="rect">
            <a:avLst/>
          </a:prstGeom>
        </p:spPr>
      </p:pic>
      <p:pic>
        <p:nvPicPr>
          <p:cNvPr id="3" name="Picture 2"/>
          <p:cNvPicPr>
            <a:picLocks noChangeAspect="1"/>
          </p:cNvPicPr>
          <p:nvPr/>
        </p:nvPicPr>
        <p:blipFill>
          <a:blip r:embed="rId5"/>
          <a:stretch>
            <a:fillRect/>
          </a:stretch>
        </p:blipFill>
        <p:spPr>
          <a:xfrm>
            <a:off x="10618113" y="4322465"/>
            <a:ext cx="627942" cy="792549"/>
          </a:xfrm>
          <a:prstGeom prst="rect">
            <a:avLst/>
          </a:prstGeom>
        </p:spPr>
      </p:pic>
      <p:pic>
        <p:nvPicPr>
          <p:cNvPr id="5" name="Picture 4"/>
          <p:cNvPicPr>
            <a:picLocks noChangeAspect="1"/>
          </p:cNvPicPr>
          <p:nvPr/>
        </p:nvPicPr>
        <p:blipFill>
          <a:blip r:embed="rId6"/>
          <a:stretch>
            <a:fillRect/>
          </a:stretch>
        </p:blipFill>
        <p:spPr>
          <a:xfrm>
            <a:off x="11523697" y="6002027"/>
            <a:ext cx="485775" cy="666140"/>
          </a:xfrm>
          <a:prstGeom prst="rect">
            <a:avLst/>
          </a:prstGeom>
        </p:spPr>
      </p:pic>
    </p:spTree>
    <p:extLst>
      <p:ext uri="{BB962C8B-B14F-4D97-AF65-F5344CB8AC3E}">
        <p14:creationId xmlns:p14="http://schemas.microsoft.com/office/powerpoint/2010/main" val="298032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652797" y="1451459"/>
            <a:ext cx="318387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a:solidFill>
                  <a:schemeClr val="accent1">
                    <a:lumMod val="50000"/>
                  </a:schemeClr>
                </a:solidFill>
              </a:rPr>
              <a:t>Year 1 – Spring Term 1 Curriculum Information</a:t>
            </a:r>
          </a:p>
          <a:p>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a:t>
            </a:r>
            <a:r>
              <a:rPr lang="en-GB" sz="2400" b="1">
                <a:solidFill>
                  <a:schemeClr val="accent1">
                    <a:lumMod val="50000"/>
                  </a:schemeClr>
                </a:solidFill>
              </a:rPr>
              <a:t> 2026</a:t>
            </a:r>
            <a:endParaRPr lang="en-GB" b="1"/>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20355" y="2391703"/>
            <a:ext cx="2398995" cy="4247317"/>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t>
            </a:r>
            <a:r>
              <a:rPr lang="en-US" sz="1200" err="1"/>
              <a:t>ee</a:t>
            </a:r>
            <a:r>
              <a:rPr lang="en-US" sz="1200"/>
              <a:t>/ y funny</a:t>
            </a:r>
          </a:p>
          <a:p>
            <a:r>
              <a:rPr lang="en-US" sz="1200"/>
              <a:t>/e/ </a:t>
            </a:r>
            <a:r>
              <a:rPr lang="en-US" sz="1200" err="1"/>
              <a:t>ea</a:t>
            </a:r>
            <a:r>
              <a:rPr lang="en-US" sz="1200"/>
              <a:t> head  /w/ </a:t>
            </a:r>
            <a:r>
              <a:rPr lang="en-US" sz="1200" err="1"/>
              <a:t>wh</a:t>
            </a:r>
            <a:r>
              <a:rPr lang="en-US" sz="1200"/>
              <a:t> wheel </a:t>
            </a:r>
          </a:p>
          <a:p>
            <a:r>
              <a:rPr lang="en-US" sz="1200"/>
              <a:t>/</a:t>
            </a:r>
            <a:r>
              <a:rPr lang="en-US" sz="1200" err="1"/>
              <a:t>oa</a:t>
            </a:r>
            <a:r>
              <a:rPr lang="en-US" sz="1200"/>
              <a:t>/ </a:t>
            </a:r>
            <a:r>
              <a:rPr lang="en-US" sz="1200" err="1"/>
              <a:t>oe</a:t>
            </a:r>
            <a:r>
              <a:rPr lang="en-US" sz="1200"/>
              <a:t> </a:t>
            </a:r>
            <a:r>
              <a:rPr lang="en-US" sz="1200" err="1"/>
              <a:t>ou</a:t>
            </a:r>
            <a:r>
              <a:rPr lang="en-US" sz="1200"/>
              <a:t> toe shoulder</a:t>
            </a:r>
          </a:p>
          <a:p>
            <a:r>
              <a:rPr lang="en-US" sz="1200"/>
              <a:t>any many again </a:t>
            </a:r>
          </a:p>
          <a:p>
            <a:r>
              <a:rPr lang="en-US" sz="1200" b="1"/>
              <a:t>Week 2 </a:t>
            </a:r>
            <a:r>
              <a:rPr lang="en-US" sz="1200"/>
              <a:t>/</a:t>
            </a:r>
            <a:r>
              <a:rPr lang="en-US" sz="1200" err="1"/>
              <a:t>igh</a:t>
            </a:r>
            <a:r>
              <a:rPr lang="en-US" sz="1200"/>
              <a:t>/ y fly   /</a:t>
            </a:r>
            <a:r>
              <a:rPr lang="en-US" sz="1200" err="1"/>
              <a:t>oa</a:t>
            </a:r>
            <a:r>
              <a:rPr lang="en-US" sz="1200"/>
              <a:t>/ ow snow</a:t>
            </a:r>
          </a:p>
          <a:p>
            <a:r>
              <a:rPr lang="en-US" sz="1200"/>
              <a:t>/j/ g giant      /f/ </a:t>
            </a:r>
            <a:r>
              <a:rPr lang="en-US" sz="1200" err="1"/>
              <a:t>ph</a:t>
            </a:r>
            <a:r>
              <a:rPr lang="en-US" sz="1200"/>
              <a:t> phone</a:t>
            </a:r>
          </a:p>
          <a:p>
            <a:r>
              <a:rPr lang="en-US" sz="1200"/>
              <a:t>who whole where two</a:t>
            </a:r>
          </a:p>
          <a:p>
            <a:r>
              <a:rPr lang="en-US" sz="1200" b="1"/>
              <a:t>Week 3 </a:t>
            </a:r>
            <a:r>
              <a:rPr lang="en-US" sz="1200"/>
              <a:t>/l/ le al apple metal</a:t>
            </a:r>
          </a:p>
          <a:p>
            <a:r>
              <a:rPr lang="en-US" sz="1200"/>
              <a:t>/s/ c ice          /v/ </a:t>
            </a:r>
            <a:r>
              <a:rPr lang="en-US" sz="1200" err="1"/>
              <a:t>ve</a:t>
            </a:r>
            <a:r>
              <a:rPr lang="en-US" sz="1200"/>
              <a:t> give</a:t>
            </a:r>
          </a:p>
          <a:p>
            <a:r>
              <a:rPr lang="en-US" sz="1200"/>
              <a:t>school call different </a:t>
            </a:r>
          </a:p>
          <a:p>
            <a:r>
              <a:rPr lang="en-US" sz="1200" b="1"/>
              <a:t>Week 4 </a:t>
            </a:r>
            <a:r>
              <a:rPr lang="en-US" sz="1200"/>
              <a:t>/u/ o-e o </a:t>
            </a:r>
            <a:r>
              <a:rPr lang="en-US" sz="1200" err="1"/>
              <a:t>ou</a:t>
            </a:r>
            <a:r>
              <a:rPr lang="en-US" sz="1200"/>
              <a:t> some mother young    /z/ se cheese</a:t>
            </a:r>
          </a:p>
          <a:p>
            <a:r>
              <a:rPr lang="en-US" sz="1200"/>
              <a:t>/s/ se </a:t>
            </a:r>
            <a:r>
              <a:rPr lang="en-US" sz="1200" err="1"/>
              <a:t>ce</a:t>
            </a:r>
            <a:r>
              <a:rPr lang="en-US" sz="1200"/>
              <a:t> mouse fence      e</a:t>
            </a:r>
          </a:p>
          <a:p>
            <a:r>
              <a:rPr lang="en-US" sz="1200"/>
              <a:t>e/ </a:t>
            </a:r>
            <a:r>
              <a:rPr lang="en-US" sz="1200" err="1"/>
              <a:t>ey</a:t>
            </a:r>
            <a:r>
              <a:rPr lang="en-US" sz="1200"/>
              <a:t> donkey</a:t>
            </a:r>
          </a:p>
          <a:p>
            <a:r>
              <a:rPr lang="en-US" sz="1200"/>
              <a:t>thought through  friend work</a:t>
            </a:r>
          </a:p>
          <a:p>
            <a:r>
              <a:rPr lang="en-US" sz="1200" b="1"/>
              <a:t>Week 5 </a:t>
            </a:r>
            <a:r>
              <a:rPr lang="en-US" sz="1200"/>
              <a:t>Grow the code:</a:t>
            </a:r>
          </a:p>
          <a:p>
            <a:r>
              <a:rPr lang="en-US" sz="1200"/>
              <a:t>/</a:t>
            </a:r>
            <a:r>
              <a:rPr lang="en-US" sz="1200" err="1"/>
              <a:t>oo</a:t>
            </a:r>
            <a:r>
              <a:rPr lang="en-US" sz="1200"/>
              <a:t>/ u </a:t>
            </a:r>
            <a:r>
              <a:rPr lang="en-US" sz="1200" err="1"/>
              <a:t>ew</a:t>
            </a:r>
            <a:r>
              <a:rPr lang="en-US" sz="1200"/>
              <a:t> </a:t>
            </a:r>
            <a:r>
              <a:rPr lang="en-US" sz="1200" err="1"/>
              <a:t>ue</a:t>
            </a:r>
            <a:r>
              <a:rPr lang="en-US" sz="1200"/>
              <a:t> u-e </a:t>
            </a:r>
            <a:r>
              <a:rPr lang="en-US" sz="1200" err="1"/>
              <a:t>ui</a:t>
            </a:r>
            <a:r>
              <a:rPr lang="en-US" sz="1200"/>
              <a:t> </a:t>
            </a:r>
            <a:r>
              <a:rPr lang="en-US" sz="1200" err="1"/>
              <a:t>ou</a:t>
            </a:r>
            <a:r>
              <a:rPr lang="en-US" sz="1200"/>
              <a:t> </a:t>
            </a:r>
            <a:r>
              <a:rPr lang="en-US" sz="1200" err="1"/>
              <a:t>oo</a:t>
            </a:r>
            <a:r>
              <a:rPr lang="en-US" sz="1200"/>
              <a:t> fruit soup</a:t>
            </a:r>
          </a:p>
          <a:p>
            <a:r>
              <a:rPr lang="en-US" sz="1200"/>
              <a:t>/</a:t>
            </a:r>
            <a:r>
              <a:rPr lang="en-US" sz="1200" err="1"/>
              <a:t>ee</a:t>
            </a:r>
            <a:r>
              <a:rPr lang="en-US" sz="1200"/>
              <a:t>/ </a:t>
            </a:r>
            <a:r>
              <a:rPr lang="en-US" sz="1200" err="1"/>
              <a:t>ea</a:t>
            </a:r>
            <a:r>
              <a:rPr lang="en-US" sz="1200"/>
              <a:t> e e-e </a:t>
            </a:r>
            <a:r>
              <a:rPr lang="en-US" sz="1200" err="1"/>
              <a:t>ie</a:t>
            </a:r>
            <a:r>
              <a:rPr lang="en-US" sz="1200"/>
              <a:t> </a:t>
            </a:r>
            <a:r>
              <a:rPr lang="en-US" sz="1200" err="1"/>
              <a:t>ey</a:t>
            </a:r>
            <a:r>
              <a:rPr lang="en-US" sz="1200"/>
              <a:t> y </a:t>
            </a:r>
            <a:r>
              <a:rPr lang="en-US" sz="1200" err="1"/>
              <a:t>ee</a:t>
            </a:r>
            <a:endParaRPr lang="en-US" sz="1200"/>
          </a:p>
          <a:p>
            <a:r>
              <a:rPr lang="en-US" sz="1200"/>
              <a:t>/s/ c se </a:t>
            </a:r>
            <a:r>
              <a:rPr lang="en-US" sz="1200" err="1"/>
              <a:t>ce</a:t>
            </a:r>
            <a:r>
              <a:rPr lang="en-US" sz="1200"/>
              <a:t> </a:t>
            </a:r>
            <a:r>
              <a:rPr lang="en-US" sz="1200" err="1"/>
              <a:t>ss</a:t>
            </a:r>
            <a:endParaRPr lang="en-US" sz="1200"/>
          </a:p>
          <a:p>
            <a:r>
              <a:rPr lang="en-US" sz="1200"/>
              <a:t>/z/ se s </a:t>
            </a:r>
            <a:r>
              <a:rPr lang="en-US" sz="1200" err="1"/>
              <a:t>zz</a:t>
            </a:r>
            <a:endParaRPr lang="en-US" sz="1200"/>
          </a:p>
          <a:p>
            <a:r>
              <a:rPr lang="en-US" sz="1200"/>
              <a:t>/</a:t>
            </a:r>
            <a:r>
              <a:rPr lang="en-US" sz="1200" err="1"/>
              <a:t>oa</a:t>
            </a:r>
            <a:r>
              <a:rPr lang="en-US" sz="1200"/>
              <a:t>/ ow </a:t>
            </a:r>
            <a:r>
              <a:rPr lang="en-US" sz="1200" err="1"/>
              <a:t>oe</a:t>
            </a:r>
            <a:r>
              <a:rPr lang="en-US" sz="1200"/>
              <a:t> </a:t>
            </a:r>
            <a:r>
              <a:rPr lang="en-US" sz="1200" err="1"/>
              <a:t>ou</a:t>
            </a:r>
            <a:r>
              <a:rPr lang="en-US" sz="1200"/>
              <a:t> o-e o </a:t>
            </a:r>
            <a:r>
              <a:rPr lang="en-US" sz="1200" err="1"/>
              <a:t>oa</a:t>
            </a:r>
            <a:r>
              <a:rPr lang="en-US" sz="1200"/>
              <a:t> </a:t>
            </a:r>
            <a:endParaRPr lang="en-US" b="1" u="sng">
              <a:solidFill>
                <a:schemeClr val="accent1">
                  <a:lumMod val="50000"/>
                </a:schemeClr>
              </a:solidFill>
            </a:endParaRPr>
          </a:p>
        </p:txBody>
      </p:sp>
      <p:sp>
        <p:nvSpPr>
          <p:cNvPr id="9" name="TextBox 8"/>
          <p:cNvSpPr txBox="1"/>
          <p:nvPr/>
        </p:nvSpPr>
        <p:spPr>
          <a:xfrm>
            <a:off x="8219649" y="4600759"/>
            <a:ext cx="3853666"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 following texts:</a:t>
            </a: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r>
              <a:rPr lang="en-US" sz="1200">
                <a:solidFill>
                  <a:schemeClr val="tx1"/>
                </a:solidFill>
              </a:rPr>
              <a:t>Using these texts we will be writing invitations, information texts, speech bubbles, character descriptions and retelling stories.</a:t>
            </a:r>
            <a:endParaRPr lang="en-US" b="1" u="sng">
              <a:solidFill>
                <a:schemeClr val="accent1">
                  <a:lumMod val="50000"/>
                </a:schemeClr>
              </a:solidFill>
            </a:endParaRPr>
          </a:p>
        </p:txBody>
      </p:sp>
      <p:sp>
        <p:nvSpPr>
          <p:cNvPr id="13" name="TextBox 12"/>
          <p:cNvSpPr txBox="1"/>
          <p:nvPr/>
        </p:nvSpPr>
        <p:spPr>
          <a:xfrm>
            <a:off x="8208097" y="83378"/>
            <a:ext cx="3865218" cy="443198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t>*Say the number one more or less and two more or less using a number line or a 100 grid; locate 2-digit numbers on a 100 grid and a 1-100 bead string; read, write and say 2-digit numbers and understand them as some tens and some ones</a:t>
            </a:r>
          </a:p>
          <a:p>
            <a:r>
              <a:rPr lang="en-US" sz="1200"/>
              <a:t>*Revise pairs to 5, 6, 7, 10 and doubles to double 6; derive subtraction facts; understand a symbol being used for an unknown; use number facts to solve simple addition and subtraction word problems; find pairs of numbers with a total of 8</a:t>
            </a:r>
          </a:p>
          <a:p>
            <a:r>
              <a:rPr lang="en-US" sz="1200"/>
              <a:t>*Add by putting the larger number first and counting on (numbers up to 100), spotting unit patterns; count on from 2-digit numbers; add a 1-digit number to a 2-digit number</a:t>
            </a:r>
          </a:p>
          <a:p>
            <a:r>
              <a:rPr lang="en-US" sz="1200"/>
              <a:t>*Name, </a:t>
            </a:r>
            <a:r>
              <a:rPr lang="en-US" sz="1200" err="1"/>
              <a:t>recognise</a:t>
            </a:r>
            <a:r>
              <a:rPr lang="en-US" sz="1200"/>
              <a:t> and know the properties of 3D shapes: cube, cuboid, cone, cylinder and sphere; begin to sort 3D shapes according to properties; order and name the days of the week and months of the year; </a:t>
            </a:r>
            <a:r>
              <a:rPr lang="en-US" sz="1200" err="1"/>
              <a:t>recognise</a:t>
            </a:r>
            <a:r>
              <a:rPr lang="en-US" sz="1200"/>
              <a:t> and name the season</a:t>
            </a:r>
          </a:p>
          <a:p>
            <a:r>
              <a:rPr lang="en-US" sz="1200"/>
              <a:t>*Count on and back in tens from any number; begin to count in 5s and 2s </a:t>
            </a:r>
            <a:r>
              <a:rPr lang="en-US" sz="1200" err="1"/>
              <a:t>recognising</a:t>
            </a:r>
            <a:r>
              <a:rPr lang="en-US" sz="1200"/>
              <a:t> multiples of 5 end in 5 and 0; children begin to count in 2s; estimate a number of objects within a range and count by grouping into 10s or 5s</a:t>
            </a:r>
          </a:p>
        </p:txBody>
      </p:sp>
      <p:sp>
        <p:nvSpPr>
          <p:cNvPr id="14" name="TextBox 13"/>
          <p:cNvSpPr txBox="1"/>
          <p:nvPr/>
        </p:nvSpPr>
        <p:spPr>
          <a:xfrm>
            <a:off x="1791815" y="99921"/>
            <a:ext cx="4050117"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Geography - </a:t>
            </a:r>
            <a:r>
              <a:rPr lang="en-US" b="1">
                <a:solidFill>
                  <a:schemeClr val="tx2"/>
                </a:solidFill>
              </a:rPr>
              <a:t>The Four Seasons and Weather in the UK</a:t>
            </a:r>
          </a:p>
          <a:p>
            <a:r>
              <a:rPr lang="en-US" sz="1200">
                <a:solidFill>
                  <a:schemeClr val="tx1"/>
                </a:solidFill>
              </a:rPr>
              <a:t>Children will learn about the four seasons and identify what the typical weather is like in the seasons. Children will describe daily weather patterns . </a:t>
            </a:r>
          </a:p>
        </p:txBody>
      </p:sp>
      <p:sp>
        <p:nvSpPr>
          <p:cNvPr id="16" name="TextBox 15"/>
          <p:cNvSpPr txBox="1"/>
          <p:nvPr/>
        </p:nvSpPr>
        <p:spPr>
          <a:xfrm>
            <a:off x="2506235" y="5614177"/>
            <a:ext cx="526198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a:t>
            </a:r>
            <a:r>
              <a:rPr lang="en-US" b="1" err="1">
                <a:solidFill>
                  <a:schemeClr val="tx2"/>
                </a:solidFill>
              </a:rPr>
              <a:t>Colours</a:t>
            </a:r>
            <a:r>
              <a:rPr lang="en-US" b="1">
                <a:solidFill>
                  <a:schemeClr val="tx2"/>
                </a:solidFill>
              </a:rPr>
              <a:t> and Painting</a:t>
            </a:r>
          </a:p>
          <a:p>
            <a:r>
              <a:rPr lang="en-US" sz="1200">
                <a:solidFill>
                  <a:schemeClr val="tx1"/>
                </a:solidFill>
              </a:rPr>
              <a:t>Children will learn about primary and secondary </a:t>
            </a:r>
            <a:r>
              <a:rPr lang="en-US" sz="1200" err="1">
                <a:solidFill>
                  <a:schemeClr val="tx1"/>
                </a:solidFill>
              </a:rPr>
              <a:t>colours</a:t>
            </a:r>
            <a:r>
              <a:rPr lang="en-US" sz="1200">
                <a:solidFill>
                  <a:schemeClr val="tx1"/>
                </a:solidFill>
              </a:rPr>
              <a:t> and warm and </a:t>
            </a:r>
          </a:p>
          <a:p>
            <a:r>
              <a:rPr lang="en-US" sz="1200">
                <a:solidFill>
                  <a:schemeClr val="tx1"/>
                </a:solidFill>
              </a:rPr>
              <a:t>cool </a:t>
            </a:r>
            <a:r>
              <a:rPr lang="en-US" sz="1200" err="1">
                <a:solidFill>
                  <a:schemeClr val="tx1"/>
                </a:solidFill>
              </a:rPr>
              <a:t>colours</a:t>
            </a:r>
            <a:r>
              <a:rPr lang="en-US" sz="1200">
                <a:solidFill>
                  <a:schemeClr val="tx1"/>
                </a:solidFill>
              </a:rPr>
              <a:t>. Children will learn how to mix primary </a:t>
            </a:r>
            <a:r>
              <a:rPr lang="en-US" sz="1200" err="1">
                <a:solidFill>
                  <a:schemeClr val="tx1"/>
                </a:solidFill>
              </a:rPr>
              <a:t>colours</a:t>
            </a:r>
            <a:r>
              <a:rPr lang="en-US" sz="1200">
                <a:solidFill>
                  <a:schemeClr val="tx1"/>
                </a:solidFill>
              </a:rPr>
              <a:t>. Children </a:t>
            </a:r>
          </a:p>
          <a:p>
            <a:r>
              <a:rPr lang="en-US" sz="1200">
                <a:solidFill>
                  <a:schemeClr val="tx1"/>
                </a:solidFill>
              </a:rPr>
              <a:t>will look at </a:t>
            </a:r>
            <a:r>
              <a:rPr lang="en-US" sz="1200" err="1">
                <a:solidFill>
                  <a:schemeClr val="tx1"/>
                </a:solidFill>
              </a:rPr>
              <a:t>Henrie</a:t>
            </a:r>
            <a:r>
              <a:rPr lang="en-US" sz="1200">
                <a:solidFill>
                  <a:schemeClr val="tx1"/>
                </a:solidFill>
              </a:rPr>
              <a:t> Matisse; Harmony in red to explore </a:t>
            </a:r>
            <a:r>
              <a:rPr lang="en-US" sz="1200" err="1">
                <a:solidFill>
                  <a:schemeClr val="tx1"/>
                </a:solidFill>
              </a:rPr>
              <a:t>colour</a:t>
            </a:r>
            <a:r>
              <a:rPr lang="en-US" sz="1200">
                <a:solidFill>
                  <a:schemeClr val="tx1"/>
                </a:solidFill>
              </a:rPr>
              <a:t> and</a:t>
            </a:r>
          </a:p>
          <a:p>
            <a:r>
              <a:rPr lang="en-US" sz="1200">
                <a:solidFill>
                  <a:schemeClr val="tx1"/>
                </a:solidFill>
              </a:rPr>
              <a:t> create their own work in the style of Matisse’s work using </a:t>
            </a:r>
            <a:r>
              <a:rPr lang="en-US" sz="1200" err="1">
                <a:solidFill>
                  <a:schemeClr val="tx1"/>
                </a:solidFill>
              </a:rPr>
              <a:t>colour</a:t>
            </a:r>
            <a:r>
              <a:rPr lang="en-US" sz="1200">
                <a:solidFill>
                  <a:schemeClr val="tx1"/>
                </a:solidFill>
              </a:rPr>
              <a:t>.</a:t>
            </a:r>
          </a:p>
        </p:txBody>
      </p:sp>
      <p:sp>
        <p:nvSpPr>
          <p:cNvPr id="19" name="TextBox 18"/>
          <p:cNvSpPr txBox="1"/>
          <p:nvPr/>
        </p:nvSpPr>
        <p:spPr>
          <a:xfrm>
            <a:off x="2477838" y="2891880"/>
            <a:ext cx="3783625"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 </a:t>
            </a:r>
            <a:r>
              <a:rPr lang="en-US" b="1">
                <a:solidFill>
                  <a:schemeClr val="tx2"/>
                </a:solidFill>
              </a:rPr>
              <a:t>Everyday Materials</a:t>
            </a:r>
          </a:p>
          <a:p>
            <a:r>
              <a:rPr lang="en-US" sz="1200">
                <a:solidFill>
                  <a:schemeClr val="tx1"/>
                </a:solidFill>
              </a:rPr>
              <a:t>Children will explore, name, discuss, raise, and answer questions about everyday materials so that they become familiar with the names of materials and properties. Children will learn to distinguish between an object and the material from which it is made. They will identify and name a variety of everyday materials, including wood, plastic, glass, metal, water and rock. They will be able to describe the simple physical properties of a variety of everyday materials. They will learn to compare and group together a variety of everyday materials based on their simple, physical properties. In addition, children will further explore and experiment with other materials, including: brick, paper, fabrics, elastic and foil.</a:t>
            </a:r>
          </a:p>
        </p:txBody>
      </p:sp>
      <p:sp>
        <p:nvSpPr>
          <p:cNvPr id="21" name="TextBox 20"/>
          <p:cNvSpPr txBox="1"/>
          <p:nvPr/>
        </p:nvSpPr>
        <p:spPr>
          <a:xfrm>
            <a:off x="6347479" y="2108322"/>
            <a:ext cx="1761163"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starting to notate music and thinking about loud and quiet sounds, listening to Elvis Presley and learning songs about the weather and seasons.</a:t>
            </a:r>
            <a:endParaRPr lang="en-GB" b="1" u="sng">
              <a:solidFill>
                <a:schemeClr val="tx2"/>
              </a:solidFill>
            </a:endParaRPr>
          </a:p>
        </p:txBody>
      </p:sp>
      <p:sp>
        <p:nvSpPr>
          <p:cNvPr id="23" name="TextBox 22"/>
          <p:cNvSpPr txBox="1"/>
          <p:nvPr/>
        </p:nvSpPr>
        <p:spPr>
          <a:xfrm>
            <a:off x="5959100" y="124688"/>
            <a:ext cx="214954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Being Safe</a:t>
            </a:r>
          </a:p>
          <a:p>
            <a:r>
              <a:rPr lang="en-US" sz="1200">
                <a:solidFill>
                  <a:schemeClr val="tx1"/>
                </a:solidFill>
              </a:rPr>
              <a:t>Physical Contact</a:t>
            </a:r>
          </a:p>
          <a:p>
            <a:r>
              <a:rPr lang="en-US" sz="1200">
                <a:solidFill>
                  <a:schemeClr val="tx1"/>
                </a:solidFill>
              </a:rPr>
              <a:t>Harmful Substances</a:t>
            </a:r>
            <a:endParaRPr lang="en-GB">
              <a:solidFill>
                <a:schemeClr val="tx2"/>
              </a:solidFill>
            </a:endParaRPr>
          </a:p>
        </p:txBody>
      </p:sp>
      <p:sp>
        <p:nvSpPr>
          <p:cNvPr id="24" name="TextBox 23"/>
          <p:cNvSpPr txBox="1"/>
          <p:nvPr/>
        </p:nvSpPr>
        <p:spPr>
          <a:xfrm>
            <a:off x="6368639" y="3815083"/>
            <a:ext cx="1720731"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3: </a:t>
            </a:r>
            <a:r>
              <a:rPr lang="en-GB" sz="1200"/>
              <a:t>Galilee to Jerusalem</a:t>
            </a:r>
            <a:endParaRPr lang="en-US" u="sng">
              <a:solidFill>
                <a:schemeClr val="tx2"/>
              </a:solidFill>
            </a:endParaRPr>
          </a:p>
        </p:txBody>
      </p:sp>
      <p:sp>
        <p:nvSpPr>
          <p:cNvPr id="25" name="TextBox 24"/>
          <p:cNvSpPr txBox="1"/>
          <p:nvPr/>
        </p:nvSpPr>
        <p:spPr>
          <a:xfrm>
            <a:off x="6069423" y="1258195"/>
            <a:ext cx="190591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p>
          <a:p>
            <a:r>
              <a:rPr lang="en-US" sz="1200">
                <a:solidFill>
                  <a:schemeClr val="tx1"/>
                </a:solidFill>
              </a:rPr>
              <a:t>Gymnastics </a:t>
            </a:r>
          </a:p>
          <a:p>
            <a:r>
              <a:rPr lang="en-US" sz="1200">
                <a:solidFill>
                  <a:schemeClr val="tx1"/>
                </a:solidFill>
              </a:rPr>
              <a:t>Yoga</a:t>
            </a:r>
            <a:endParaRPr lang="en-GB"/>
          </a:p>
        </p:txBody>
      </p:sp>
      <p:sp>
        <p:nvSpPr>
          <p:cNvPr id="26" name="TextBox 25"/>
          <p:cNvSpPr txBox="1"/>
          <p:nvPr/>
        </p:nvSpPr>
        <p:spPr>
          <a:xfrm>
            <a:off x="74414" y="1543792"/>
            <a:ext cx="240342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D&amp;T- </a:t>
            </a:r>
            <a:r>
              <a:rPr lang="en-US" b="1">
                <a:solidFill>
                  <a:schemeClr val="tx2"/>
                </a:solidFill>
              </a:rPr>
              <a:t>Making a Hat</a:t>
            </a:r>
          </a:p>
          <a:p>
            <a:r>
              <a:rPr lang="en-US" sz="1200">
                <a:solidFill>
                  <a:schemeClr val="tx1"/>
                </a:solidFill>
              </a:rPr>
              <a:t>Children will design and make a hat out of recyclable materials/ junk.</a:t>
            </a:r>
          </a:p>
        </p:txBody>
      </p:sp>
      <p:pic>
        <p:nvPicPr>
          <p:cNvPr id="7" name="Picture 6"/>
          <p:cNvPicPr>
            <a:picLocks noChangeAspect="1"/>
          </p:cNvPicPr>
          <p:nvPr/>
        </p:nvPicPr>
        <p:blipFill>
          <a:blip r:embed="rId3"/>
          <a:stretch>
            <a:fillRect/>
          </a:stretch>
        </p:blipFill>
        <p:spPr>
          <a:xfrm>
            <a:off x="8306534" y="5119467"/>
            <a:ext cx="646232" cy="676715"/>
          </a:xfrm>
          <a:prstGeom prst="rect">
            <a:avLst/>
          </a:prstGeom>
        </p:spPr>
      </p:pic>
      <p:pic>
        <p:nvPicPr>
          <p:cNvPr id="10" name="Picture 9"/>
          <p:cNvPicPr>
            <a:picLocks noChangeAspect="1"/>
          </p:cNvPicPr>
          <p:nvPr/>
        </p:nvPicPr>
        <p:blipFill>
          <a:blip r:embed="rId4"/>
          <a:stretch>
            <a:fillRect/>
          </a:stretch>
        </p:blipFill>
        <p:spPr>
          <a:xfrm>
            <a:off x="9167212" y="5119467"/>
            <a:ext cx="635523" cy="676715"/>
          </a:xfrm>
          <a:prstGeom prst="rect">
            <a:avLst/>
          </a:prstGeom>
        </p:spPr>
      </p:pic>
      <p:pic>
        <p:nvPicPr>
          <p:cNvPr id="11" name="Picture 10"/>
          <p:cNvPicPr>
            <a:picLocks noChangeAspect="1"/>
          </p:cNvPicPr>
          <p:nvPr/>
        </p:nvPicPr>
        <p:blipFill>
          <a:blip r:embed="rId5"/>
          <a:stretch>
            <a:fillRect/>
          </a:stretch>
        </p:blipFill>
        <p:spPr>
          <a:xfrm>
            <a:off x="9877229" y="5119467"/>
            <a:ext cx="707197" cy="737680"/>
          </a:xfrm>
          <a:prstGeom prst="rect">
            <a:avLst/>
          </a:prstGeom>
        </p:spPr>
      </p:pic>
      <p:pic>
        <p:nvPicPr>
          <p:cNvPr id="12" name="Picture 11"/>
          <p:cNvPicPr>
            <a:picLocks noChangeAspect="1"/>
          </p:cNvPicPr>
          <p:nvPr/>
        </p:nvPicPr>
        <p:blipFill>
          <a:blip r:embed="rId6"/>
          <a:stretch>
            <a:fillRect/>
          </a:stretch>
        </p:blipFill>
        <p:spPr>
          <a:xfrm>
            <a:off x="10658920" y="5119467"/>
            <a:ext cx="512108" cy="627942"/>
          </a:xfrm>
          <a:prstGeom prst="rect">
            <a:avLst/>
          </a:prstGeom>
        </p:spPr>
      </p:pic>
      <p:pic>
        <p:nvPicPr>
          <p:cNvPr id="15" name="Picture 14"/>
          <p:cNvPicPr>
            <a:picLocks noChangeAspect="1"/>
          </p:cNvPicPr>
          <p:nvPr/>
        </p:nvPicPr>
        <p:blipFill>
          <a:blip r:embed="rId7"/>
          <a:stretch>
            <a:fillRect/>
          </a:stretch>
        </p:blipFill>
        <p:spPr>
          <a:xfrm flipH="1">
            <a:off x="7004782" y="6037544"/>
            <a:ext cx="693168" cy="693168"/>
          </a:xfrm>
          <a:prstGeom prst="rect">
            <a:avLst/>
          </a:prstGeom>
        </p:spPr>
      </p:pic>
    </p:spTree>
    <p:extLst>
      <p:ext uri="{BB962C8B-B14F-4D97-AF65-F5344CB8AC3E}">
        <p14:creationId xmlns:p14="http://schemas.microsoft.com/office/powerpoint/2010/main" val="110230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782041" y="1390907"/>
            <a:ext cx="3189135"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a:solidFill>
                  <a:schemeClr val="accent1">
                    <a:lumMod val="50000"/>
                  </a:schemeClr>
                </a:solidFill>
              </a:rPr>
              <a:t>Year 1 – Spring Term 2 Curriculum Information</a:t>
            </a:r>
          </a:p>
          <a:p>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- 202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5999172" y="66964"/>
            <a:ext cx="2180928" cy="4616648"/>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t>
            </a:r>
            <a:r>
              <a:rPr lang="en-US" sz="1200" err="1"/>
              <a:t>ur</a:t>
            </a:r>
            <a:r>
              <a:rPr lang="en-US" sz="1200"/>
              <a:t>/ or word</a:t>
            </a:r>
          </a:p>
          <a:p>
            <a:r>
              <a:rPr lang="en-US" sz="1200"/>
              <a:t>/</a:t>
            </a:r>
            <a:r>
              <a:rPr lang="en-US" sz="1200" err="1"/>
              <a:t>oo</a:t>
            </a:r>
            <a:r>
              <a:rPr lang="en-US" sz="1200"/>
              <a:t>/ u </a:t>
            </a:r>
            <a:r>
              <a:rPr lang="en-US" sz="1200" err="1"/>
              <a:t>oul</a:t>
            </a:r>
            <a:r>
              <a:rPr lang="en-US" sz="1200"/>
              <a:t> awful would</a:t>
            </a:r>
          </a:p>
          <a:p>
            <a:r>
              <a:rPr lang="en-US" sz="1200"/>
              <a:t>/air/ are share</a:t>
            </a:r>
          </a:p>
          <a:p>
            <a:r>
              <a:rPr lang="en-US" sz="1200"/>
              <a:t>/or/ au </a:t>
            </a:r>
            <a:r>
              <a:rPr lang="en-US" sz="1200" err="1"/>
              <a:t>aur</a:t>
            </a:r>
            <a:r>
              <a:rPr lang="en-US" sz="1200"/>
              <a:t> </a:t>
            </a:r>
            <a:r>
              <a:rPr lang="en-US" sz="1200" err="1"/>
              <a:t>oor</a:t>
            </a:r>
            <a:r>
              <a:rPr lang="en-US" sz="1200"/>
              <a:t> al author dinosaur floor walk</a:t>
            </a:r>
          </a:p>
          <a:p>
            <a:r>
              <a:rPr lang="en-US" sz="1200"/>
              <a:t>once laugh</a:t>
            </a:r>
          </a:p>
          <a:p>
            <a:r>
              <a:rPr lang="en-US" sz="1200" b="1"/>
              <a:t>Week 2 </a:t>
            </a:r>
            <a:r>
              <a:rPr lang="en-US" sz="1200"/>
              <a:t>/</a:t>
            </a:r>
            <a:r>
              <a:rPr lang="en-US" sz="1200" err="1"/>
              <a:t>ch</a:t>
            </a:r>
            <a:r>
              <a:rPr lang="en-US" sz="1200"/>
              <a:t>/ </a:t>
            </a:r>
            <a:r>
              <a:rPr lang="en-US" sz="1200" err="1"/>
              <a:t>tch</a:t>
            </a:r>
            <a:r>
              <a:rPr lang="en-US" sz="1200"/>
              <a:t> match</a:t>
            </a:r>
          </a:p>
          <a:p>
            <a:r>
              <a:rPr lang="en-US" sz="1200"/>
              <a:t>/</a:t>
            </a:r>
            <a:r>
              <a:rPr lang="en-US" sz="1200" err="1"/>
              <a:t>ch</a:t>
            </a:r>
            <a:r>
              <a:rPr lang="en-US" sz="1200"/>
              <a:t>/ </a:t>
            </a:r>
            <a:r>
              <a:rPr lang="en-US" sz="1200" err="1"/>
              <a:t>ture</a:t>
            </a:r>
            <a:r>
              <a:rPr lang="en-US" sz="1200"/>
              <a:t> adventure</a:t>
            </a:r>
          </a:p>
          <a:p>
            <a:r>
              <a:rPr lang="en-US" sz="1200"/>
              <a:t>/</a:t>
            </a:r>
            <a:r>
              <a:rPr lang="en-US" sz="1200" err="1"/>
              <a:t>ar</a:t>
            </a:r>
            <a:r>
              <a:rPr lang="en-US" sz="1200"/>
              <a:t>/ al half*</a:t>
            </a:r>
          </a:p>
          <a:p>
            <a:r>
              <a:rPr lang="en-US" sz="1200"/>
              <a:t>/</a:t>
            </a:r>
            <a:r>
              <a:rPr lang="en-US" sz="1200" err="1"/>
              <a:t>ar</a:t>
            </a:r>
            <a:r>
              <a:rPr lang="en-US" sz="1200"/>
              <a:t>/ a father*</a:t>
            </a:r>
          </a:p>
          <a:p>
            <a:r>
              <a:rPr lang="en-US" sz="1200"/>
              <a:t>because eye</a:t>
            </a:r>
          </a:p>
          <a:p>
            <a:r>
              <a:rPr lang="en-US" sz="1200" b="1"/>
              <a:t>Week 3 </a:t>
            </a:r>
            <a:r>
              <a:rPr lang="en-US" sz="1200"/>
              <a:t>/or/ a water</a:t>
            </a:r>
          </a:p>
          <a:p>
            <a:r>
              <a:rPr lang="en-US" sz="1200"/>
              <a:t>Schwa in longer words: different </a:t>
            </a:r>
          </a:p>
          <a:p>
            <a:r>
              <a:rPr lang="en-US" sz="1200"/>
              <a:t>/o/ a want</a:t>
            </a:r>
          </a:p>
          <a:p>
            <a:r>
              <a:rPr lang="en-US" sz="1200"/>
              <a:t>/air/ ear ere bear there</a:t>
            </a:r>
          </a:p>
          <a:p>
            <a:r>
              <a:rPr lang="en-US" sz="1200" b="1"/>
              <a:t>Week 4 </a:t>
            </a:r>
            <a:r>
              <a:rPr lang="en-US" sz="1200"/>
              <a:t>/</a:t>
            </a:r>
            <a:r>
              <a:rPr lang="en-US" sz="1200" err="1"/>
              <a:t>ur</a:t>
            </a:r>
            <a:r>
              <a:rPr lang="en-US" sz="1200"/>
              <a:t>/ ear learn</a:t>
            </a:r>
          </a:p>
          <a:p>
            <a:r>
              <a:rPr lang="en-US" sz="1200"/>
              <a:t>/r/ </a:t>
            </a:r>
            <a:r>
              <a:rPr lang="en-US" sz="1200" err="1"/>
              <a:t>wr</a:t>
            </a:r>
            <a:r>
              <a:rPr lang="en-US" sz="1200"/>
              <a:t> wrist</a:t>
            </a:r>
          </a:p>
          <a:p>
            <a:r>
              <a:rPr lang="en-US" sz="1200"/>
              <a:t>/s/ </a:t>
            </a:r>
            <a:r>
              <a:rPr lang="en-US" sz="1200" err="1"/>
              <a:t>st</a:t>
            </a:r>
            <a:r>
              <a:rPr lang="en-US" sz="1200"/>
              <a:t> </a:t>
            </a:r>
            <a:r>
              <a:rPr lang="en-US" sz="1200" err="1"/>
              <a:t>sc</a:t>
            </a:r>
            <a:r>
              <a:rPr lang="en-US" sz="1200"/>
              <a:t> whistle science </a:t>
            </a:r>
          </a:p>
          <a:p>
            <a:r>
              <a:rPr lang="en-US" sz="1200"/>
              <a:t>Schwa at the end of words: actor</a:t>
            </a:r>
          </a:p>
          <a:p>
            <a:r>
              <a:rPr lang="en-US" sz="1200" b="1"/>
              <a:t>Week 5 </a:t>
            </a:r>
            <a:r>
              <a:rPr lang="en-US" sz="1200"/>
              <a:t>/c/ </a:t>
            </a:r>
            <a:r>
              <a:rPr lang="en-US" sz="1200" err="1"/>
              <a:t>ch</a:t>
            </a:r>
            <a:r>
              <a:rPr lang="en-US" sz="1200"/>
              <a:t> school </a:t>
            </a:r>
          </a:p>
          <a:p>
            <a:r>
              <a:rPr lang="en-US" sz="1200"/>
              <a:t>/</a:t>
            </a:r>
            <a:r>
              <a:rPr lang="en-US" sz="1200" err="1"/>
              <a:t>sh</a:t>
            </a:r>
            <a:r>
              <a:rPr lang="en-US" sz="1200"/>
              <a:t>/ </a:t>
            </a:r>
            <a:r>
              <a:rPr lang="en-US" sz="1200" err="1"/>
              <a:t>ch</a:t>
            </a:r>
            <a:r>
              <a:rPr lang="en-US" sz="1200"/>
              <a:t> chef</a:t>
            </a:r>
          </a:p>
          <a:p>
            <a:r>
              <a:rPr lang="en-US" sz="1200"/>
              <a:t>/z/ /s/ </a:t>
            </a:r>
            <a:r>
              <a:rPr lang="en-US" sz="1200" err="1"/>
              <a:t>ce</a:t>
            </a:r>
            <a:r>
              <a:rPr lang="en-US" sz="1200"/>
              <a:t> se </a:t>
            </a:r>
            <a:r>
              <a:rPr lang="en-US" sz="1200" err="1"/>
              <a:t>ze</a:t>
            </a:r>
            <a:r>
              <a:rPr lang="en-US" sz="1200"/>
              <a:t> freeze</a:t>
            </a:r>
            <a:endParaRPr lang="en-US" b="1" u="sng">
              <a:solidFill>
                <a:schemeClr val="accent1">
                  <a:lumMod val="50000"/>
                </a:schemeClr>
              </a:solidFill>
            </a:endParaRPr>
          </a:p>
        </p:txBody>
      </p:sp>
      <p:sp>
        <p:nvSpPr>
          <p:cNvPr id="9" name="TextBox 8"/>
          <p:cNvSpPr txBox="1"/>
          <p:nvPr/>
        </p:nvSpPr>
        <p:spPr>
          <a:xfrm>
            <a:off x="65208" y="4714482"/>
            <a:ext cx="3263473"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these texts</a:t>
            </a:r>
            <a:r>
              <a:rPr lang="en-US" sz="1200">
                <a:solidFill>
                  <a:schemeClr val="tx2"/>
                </a:solidFill>
              </a:rPr>
              <a:t>:</a:t>
            </a: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a:p>
            <a:r>
              <a:rPr lang="en-US" sz="1200">
                <a:solidFill>
                  <a:schemeClr val="tx1"/>
                </a:solidFill>
              </a:rPr>
              <a:t>Using these texts we will write poetry, instructions, descriptions, letters, diaries, comic strips.</a:t>
            </a:r>
            <a:endParaRPr lang="en-US" b="1" u="sng">
              <a:solidFill>
                <a:schemeClr val="accent1">
                  <a:lumMod val="50000"/>
                </a:schemeClr>
              </a:solidFill>
            </a:endParaRPr>
          </a:p>
        </p:txBody>
      </p:sp>
      <p:sp>
        <p:nvSpPr>
          <p:cNvPr id="13" name="TextBox 12"/>
          <p:cNvSpPr txBox="1"/>
          <p:nvPr/>
        </p:nvSpPr>
        <p:spPr>
          <a:xfrm>
            <a:off x="8208097" y="83378"/>
            <a:ext cx="3865218" cy="498598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t>*</a:t>
            </a:r>
            <a:r>
              <a:rPr lang="en-US" sz="1200" err="1"/>
              <a:t>Recognise</a:t>
            </a:r>
            <a:r>
              <a:rPr lang="en-US" sz="1200"/>
              <a:t> odd and even numbers; count objects in 5s and 10s and begin to say 5 lots and 10 lots; find half, quarter and three quarters of shapes; begin to know that two halves and four quarters are a whole and that two quarters is a half</a:t>
            </a:r>
          </a:p>
          <a:p>
            <a:r>
              <a:rPr lang="en-US" sz="1200"/>
              <a:t>*Find and begin to know doubles to double 10; revise pairs to 5, 6, 7, 8, 9 and 10 and derive related subtraction facts; use knowledge of pairs of 10 to make pairs to 20; use number facts to solve word problems</a:t>
            </a:r>
          </a:p>
          <a:p>
            <a:r>
              <a:rPr lang="en-US" sz="1200"/>
              <a:t>*Relate units of time weeks, days, hours; divide the days up into parts; read and write times to the hour; begin to have a notion of how long an hour is and how long a minute is; tell the time (</a:t>
            </a:r>
            <a:r>
              <a:rPr lang="en-US" sz="1200" err="1"/>
              <a:t>oʼclock</a:t>
            </a:r>
            <a:r>
              <a:rPr lang="en-US" sz="1200"/>
              <a:t> and half past) on analogue and digital clocks; measure using uniform units (cubes and rulers)</a:t>
            </a:r>
          </a:p>
          <a:p>
            <a:r>
              <a:rPr lang="en-US" sz="1200"/>
              <a:t>*Add a 1-digit number by counting on from a 2-digit number, not crossing 10s at first, then beginning to cross 10s; subtract a 1-digit number by counting back initially from numbers up to 30 (not crossing 10s) and then generally from a 2-digit number (not crossing 10s) and from multiples of 10</a:t>
            </a:r>
          </a:p>
          <a:p>
            <a:r>
              <a:rPr lang="en-US" sz="1200"/>
              <a:t>*Locate 2-digit numbers on a 100-square; begin to </a:t>
            </a:r>
            <a:r>
              <a:rPr lang="en-US" sz="1200" err="1"/>
              <a:t>recognise</a:t>
            </a:r>
            <a:r>
              <a:rPr lang="en-US" sz="1200"/>
              <a:t> 2-digit numbers as some 10s and 1s; make 2-digit numbers using 10p and smaller coins; find 1 more or 1 less than any number to 100; find 10 more than any number to 90; find 10 less than any number to 100</a:t>
            </a:r>
          </a:p>
        </p:txBody>
      </p:sp>
      <p:sp>
        <p:nvSpPr>
          <p:cNvPr id="14" name="TextBox 13"/>
          <p:cNvSpPr txBox="1"/>
          <p:nvPr/>
        </p:nvSpPr>
        <p:spPr>
          <a:xfrm>
            <a:off x="1791815" y="99921"/>
            <a:ext cx="4050117"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History- </a:t>
            </a:r>
            <a:r>
              <a:rPr lang="en-US" b="1">
                <a:solidFill>
                  <a:schemeClr val="tx2"/>
                </a:solidFill>
              </a:rPr>
              <a:t>George Stephenson and the developments of the railway</a:t>
            </a:r>
            <a:r>
              <a:rPr lang="en-US" sz="1200">
                <a:solidFill>
                  <a:schemeClr val="tx1"/>
                </a:solidFill>
              </a:rPr>
              <a:t>.</a:t>
            </a:r>
          </a:p>
          <a:p>
            <a:r>
              <a:rPr lang="en-US" sz="1200">
                <a:solidFill>
                  <a:schemeClr val="tx1"/>
                </a:solidFill>
              </a:rPr>
              <a:t>Children will learn about George Stephenson and the development of the railway . They will learn about his life and the  impact he had locally, nationally and globally. </a:t>
            </a:r>
          </a:p>
        </p:txBody>
      </p:sp>
      <p:sp>
        <p:nvSpPr>
          <p:cNvPr id="16" name="TextBox 15"/>
          <p:cNvSpPr txBox="1"/>
          <p:nvPr/>
        </p:nvSpPr>
        <p:spPr>
          <a:xfrm>
            <a:off x="8180100" y="5175463"/>
            <a:ext cx="3840377"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a:solidFill>
                  <a:schemeClr val="tx2"/>
                </a:solidFill>
              </a:rPr>
              <a:t>Computing</a:t>
            </a:r>
            <a:r>
              <a:rPr lang="en-GB" b="1">
                <a:solidFill>
                  <a:schemeClr val="tx2"/>
                </a:solidFill>
              </a:rPr>
              <a:t>- Creating media/Digital painting</a:t>
            </a:r>
            <a:endParaRPr lang="en-GB">
              <a:solidFill>
                <a:schemeClr val="tx2"/>
              </a:solidFill>
            </a:endParaRPr>
          </a:p>
          <a:p>
            <a:r>
              <a:rPr lang="en-GB" sz="1200"/>
              <a:t>Children will explore the world of digital art and its exciting range of creative tools.  Children will create their own paintings, while getting inspiration from a range of other artists. Children will consider their preferences when painting with, and without, the use of digital devices.</a:t>
            </a:r>
          </a:p>
        </p:txBody>
      </p:sp>
      <p:sp>
        <p:nvSpPr>
          <p:cNvPr id="19" name="TextBox 18"/>
          <p:cNvSpPr txBox="1"/>
          <p:nvPr/>
        </p:nvSpPr>
        <p:spPr>
          <a:xfrm>
            <a:off x="2796003" y="2704502"/>
            <a:ext cx="3027612"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a:t>
            </a:r>
            <a:r>
              <a:rPr lang="en-US" b="1">
                <a:solidFill>
                  <a:schemeClr val="tx2"/>
                </a:solidFill>
              </a:rPr>
              <a:t> Animals Including Humans</a:t>
            </a:r>
          </a:p>
          <a:p>
            <a:r>
              <a:rPr lang="en-US" sz="1200">
                <a:solidFill>
                  <a:schemeClr val="tx1"/>
                </a:solidFill>
              </a:rPr>
              <a:t>They will be able to identify, name, draw and label the basic parts of the human body and know which part of the body is associated with each sense.</a:t>
            </a:r>
          </a:p>
        </p:txBody>
      </p:sp>
      <p:sp>
        <p:nvSpPr>
          <p:cNvPr id="21" name="TextBox 20"/>
          <p:cNvSpPr txBox="1"/>
          <p:nvPr/>
        </p:nvSpPr>
        <p:spPr>
          <a:xfrm>
            <a:off x="5753173" y="4763785"/>
            <a:ext cx="2363978"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creating different sounds, using fast and slow patterns, listening to Calypso music from Trinidad and learning songs about Spring and Easter.</a:t>
            </a:r>
            <a:endParaRPr lang="en-GB" b="1" u="sng">
              <a:solidFill>
                <a:schemeClr val="tx2"/>
              </a:solidFill>
            </a:endParaRPr>
          </a:p>
        </p:txBody>
      </p:sp>
      <p:sp>
        <p:nvSpPr>
          <p:cNvPr id="23" name="TextBox 22"/>
          <p:cNvSpPr txBox="1"/>
          <p:nvPr/>
        </p:nvSpPr>
        <p:spPr>
          <a:xfrm>
            <a:off x="3495571" y="5645247"/>
            <a:ext cx="2149542"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Can You Help Me?</a:t>
            </a:r>
            <a:endParaRPr lang="en-GB" b="1" u="sng">
              <a:solidFill>
                <a:schemeClr val="tx2"/>
              </a:solidFill>
            </a:endParaRPr>
          </a:p>
        </p:txBody>
      </p:sp>
      <p:sp>
        <p:nvSpPr>
          <p:cNvPr id="24" name="TextBox 23"/>
          <p:cNvSpPr txBox="1"/>
          <p:nvPr/>
        </p:nvSpPr>
        <p:spPr>
          <a:xfrm>
            <a:off x="3520921" y="4140913"/>
            <a:ext cx="2075048"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US" sz="1200" b="1">
                <a:solidFill>
                  <a:schemeClr val="tx1"/>
                </a:solidFill>
              </a:rPr>
              <a:t>Branch 4: </a:t>
            </a:r>
            <a:r>
              <a:rPr lang="en-US" sz="1200">
                <a:solidFill>
                  <a:schemeClr val="tx1"/>
                </a:solidFill>
              </a:rPr>
              <a:t>Desert to Garden</a:t>
            </a:r>
            <a:endParaRPr lang="en-US" u="sng">
              <a:solidFill>
                <a:schemeClr val="tx2"/>
              </a:solidFill>
            </a:endParaRPr>
          </a:p>
        </p:txBody>
      </p:sp>
      <p:sp>
        <p:nvSpPr>
          <p:cNvPr id="25" name="TextBox 24"/>
          <p:cNvSpPr txBox="1"/>
          <p:nvPr/>
        </p:nvSpPr>
        <p:spPr>
          <a:xfrm>
            <a:off x="5784565" y="6136620"/>
            <a:ext cx="2332586"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p>
          <a:p>
            <a:r>
              <a:rPr lang="en-US" sz="1200"/>
              <a:t>Ball Skills &amp; Sending and Receiving</a:t>
            </a:r>
            <a:endParaRPr lang="en-GB" sz="1200"/>
          </a:p>
        </p:txBody>
      </p:sp>
      <p:sp>
        <p:nvSpPr>
          <p:cNvPr id="26" name="TextBox 25"/>
          <p:cNvSpPr txBox="1"/>
          <p:nvPr/>
        </p:nvSpPr>
        <p:spPr>
          <a:xfrm>
            <a:off x="98852" y="1816475"/>
            <a:ext cx="2595293"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D&amp;T- </a:t>
            </a:r>
            <a:r>
              <a:rPr lang="en-US" b="1">
                <a:solidFill>
                  <a:schemeClr val="tx2"/>
                </a:solidFill>
              </a:rPr>
              <a:t>Making a Sandwich</a:t>
            </a:r>
          </a:p>
          <a:p>
            <a:r>
              <a:rPr lang="en-GB" sz="1200"/>
              <a:t>Children will learn that food can be </a:t>
            </a:r>
          </a:p>
          <a:p>
            <a:r>
              <a:rPr lang="en-GB" sz="1200"/>
              <a:t>divided into different groups .Children will learn where sandwich fillings come from and will taste a variety of sandwich ingredients before designing and making their own sandwich. Children will use techniques such as spreading, cutting and grating.</a:t>
            </a:r>
          </a:p>
          <a:p>
            <a:endParaRPr lang="en-US" sz="1200"/>
          </a:p>
          <a:p>
            <a:endParaRPr lang="en-GB" sz="1200"/>
          </a:p>
          <a:p>
            <a:endParaRPr lang="en-US" sz="1200" b="1" u="sng">
              <a:solidFill>
                <a:schemeClr val="tx2"/>
              </a:solidFill>
            </a:endParaRPr>
          </a:p>
          <a:p>
            <a:endParaRPr lang="en-US" sz="1200" b="1" u="sng">
              <a:solidFill>
                <a:schemeClr val="tx2"/>
              </a:solidFill>
            </a:endParaRPr>
          </a:p>
          <a:p>
            <a:endParaRPr lang="en-US" sz="1200" b="1" u="sng">
              <a:solidFill>
                <a:schemeClr val="tx2"/>
              </a:solidFill>
            </a:endParaRPr>
          </a:p>
        </p:txBody>
      </p:sp>
      <p:pic>
        <p:nvPicPr>
          <p:cNvPr id="2" name="Picture 1"/>
          <p:cNvPicPr>
            <a:picLocks noChangeAspect="1"/>
          </p:cNvPicPr>
          <p:nvPr/>
        </p:nvPicPr>
        <p:blipFill>
          <a:blip r:embed="rId3"/>
          <a:stretch>
            <a:fillRect/>
          </a:stretch>
        </p:blipFill>
        <p:spPr>
          <a:xfrm>
            <a:off x="277954" y="5316079"/>
            <a:ext cx="591199" cy="745208"/>
          </a:xfrm>
          <a:prstGeom prst="rect">
            <a:avLst/>
          </a:prstGeom>
        </p:spPr>
      </p:pic>
      <p:pic>
        <p:nvPicPr>
          <p:cNvPr id="3" name="Picture 2"/>
          <p:cNvPicPr>
            <a:picLocks noChangeAspect="1"/>
          </p:cNvPicPr>
          <p:nvPr/>
        </p:nvPicPr>
        <p:blipFill>
          <a:blip r:embed="rId4"/>
          <a:stretch>
            <a:fillRect/>
          </a:stretch>
        </p:blipFill>
        <p:spPr>
          <a:xfrm>
            <a:off x="1718375" y="5288699"/>
            <a:ext cx="609653" cy="621846"/>
          </a:xfrm>
          <a:prstGeom prst="rect">
            <a:avLst/>
          </a:prstGeom>
        </p:spPr>
      </p:pic>
      <p:pic>
        <p:nvPicPr>
          <p:cNvPr id="5" name="Picture 4"/>
          <p:cNvPicPr>
            <a:picLocks noChangeAspect="1"/>
          </p:cNvPicPr>
          <p:nvPr/>
        </p:nvPicPr>
        <p:blipFill>
          <a:blip r:embed="rId5"/>
          <a:stretch>
            <a:fillRect/>
          </a:stretch>
        </p:blipFill>
        <p:spPr>
          <a:xfrm>
            <a:off x="961503" y="5288600"/>
            <a:ext cx="664522" cy="682811"/>
          </a:xfrm>
          <a:prstGeom prst="rect">
            <a:avLst/>
          </a:prstGeom>
        </p:spPr>
      </p:pic>
      <p:pic>
        <p:nvPicPr>
          <p:cNvPr id="17" name="Picture 16"/>
          <p:cNvPicPr>
            <a:picLocks noChangeAspect="1"/>
          </p:cNvPicPr>
          <p:nvPr/>
        </p:nvPicPr>
        <p:blipFill>
          <a:blip r:embed="rId6"/>
          <a:stretch>
            <a:fillRect/>
          </a:stretch>
        </p:blipFill>
        <p:spPr>
          <a:xfrm>
            <a:off x="2402777" y="5288600"/>
            <a:ext cx="786452" cy="713294"/>
          </a:xfrm>
          <a:prstGeom prst="rect">
            <a:avLst/>
          </a:prstGeom>
        </p:spPr>
      </p:pic>
      <p:pic>
        <p:nvPicPr>
          <p:cNvPr id="18" name="Picture 17"/>
          <p:cNvPicPr>
            <a:picLocks noChangeAspect="1"/>
          </p:cNvPicPr>
          <p:nvPr/>
        </p:nvPicPr>
        <p:blipFill>
          <a:blip r:embed="rId7"/>
          <a:stretch>
            <a:fillRect/>
          </a:stretch>
        </p:blipFill>
        <p:spPr>
          <a:xfrm>
            <a:off x="961503" y="3651697"/>
            <a:ext cx="898542" cy="801641"/>
          </a:xfrm>
          <a:prstGeom prst="rect">
            <a:avLst/>
          </a:prstGeom>
        </p:spPr>
      </p:pic>
    </p:spTree>
    <p:extLst>
      <p:ext uri="{BB962C8B-B14F-4D97-AF65-F5344CB8AC3E}">
        <p14:creationId xmlns:p14="http://schemas.microsoft.com/office/powerpoint/2010/main" val="383073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764412" y="1351401"/>
            <a:ext cx="3363846"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solidFill>
                  <a:schemeClr val="accent1">
                    <a:lumMod val="50000"/>
                  </a:schemeClr>
                </a:solidFill>
              </a:rPr>
              <a:t>Year 1 – Summer Term 1  Curriculum Information</a:t>
            </a:r>
          </a:p>
          <a:p>
            <a:pPr algn="ctr"/>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- 202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10428224" y="71033"/>
            <a:ext cx="1592253" cy="4985980"/>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ay play </a:t>
            </a:r>
          </a:p>
          <a:p>
            <a:r>
              <a:rPr lang="en-US" sz="1200"/>
              <a:t>a-e shake</a:t>
            </a:r>
          </a:p>
          <a:p>
            <a:r>
              <a:rPr lang="en-US" sz="1200" err="1"/>
              <a:t>ea</a:t>
            </a:r>
            <a:r>
              <a:rPr lang="en-US" sz="1200"/>
              <a:t> each </a:t>
            </a:r>
          </a:p>
          <a:p>
            <a:r>
              <a:rPr lang="en-US" sz="1200"/>
              <a:t>e he</a:t>
            </a:r>
          </a:p>
          <a:p>
            <a:r>
              <a:rPr lang="en-US" sz="1200" b="1"/>
              <a:t>Week 2 </a:t>
            </a:r>
            <a:r>
              <a:rPr lang="en-US" sz="1200" err="1"/>
              <a:t>ie</a:t>
            </a:r>
            <a:r>
              <a:rPr lang="en-US" sz="1200"/>
              <a:t> pie </a:t>
            </a:r>
          </a:p>
          <a:p>
            <a:r>
              <a:rPr lang="en-US" sz="1200" err="1"/>
              <a:t>i</a:t>
            </a:r>
            <a:r>
              <a:rPr lang="en-US" sz="1200"/>
              <a:t>-e time </a:t>
            </a:r>
          </a:p>
          <a:p>
            <a:r>
              <a:rPr lang="en-US" sz="1200"/>
              <a:t>o go </a:t>
            </a:r>
          </a:p>
          <a:p>
            <a:r>
              <a:rPr lang="en-US" sz="1200"/>
              <a:t>o-e home</a:t>
            </a:r>
          </a:p>
          <a:p>
            <a:r>
              <a:rPr lang="en-US" sz="1200" b="1"/>
              <a:t>Week 3 </a:t>
            </a:r>
            <a:r>
              <a:rPr lang="en-US" sz="1200" err="1"/>
              <a:t>ue</a:t>
            </a:r>
            <a:r>
              <a:rPr lang="en-US" sz="1200"/>
              <a:t> blue rescue</a:t>
            </a:r>
          </a:p>
          <a:p>
            <a:r>
              <a:rPr lang="en-US" sz="1200" err="1"/>
              <a:t>ew</a:t>
            </a:r>
            <a:r>
              <a:rPr lang="en-US" sz="1200"/>
              <a:t> chew new</a:t>
            </a:r>
          </a:p>
          <a:p>
            <a:r>
              <a:rPr lang="en-US" sz="1200"/>
              <a:t>u-e rude cute</a:t>
            </a:r>
          </a:p>
          <a:p>
            <a:r>
              <a:rPr lang="en-US" sz="1200"/>
              <a:t>aw claw</a:t>
            </a:r>
          </a:p>
          <a:p>
            <a:r>
              <a:rPr lang="en-US" sz="1200" b="1"/>
              <a:t>Week 4 </a:t>
            </a:r>
            <a:r>
              <a:rPr lang="en-US" sz="1200" err="1"/>
              <a:t>ea</a:t>
            </a:r>
            <a:r>
              <a:rPr lang="en-US" sz="1200"/>
              <a:t> head</a:t>
            </a:r>
          </a:p>
          <a:p>
            <a:r>
              <a:rPr lang="en-US" sz="1200" err="1"/>
              <a:t>ir</a:t>
            </a:r>
            <a:r>
              <a:rPr lang="en-US" sz="1200"/>
              <a:t> bird</a:t>
            </a:r>
          </a:p>
          <a:p>
            <a:r>
              <a:rPr lang="en-US" sz="1200" err="1"/>
              <a:t>ou</a:t>
            </a:r>
            <a:r>
              <a:rPr lang="en-US" sz="1200"/>
              <a:t> cloud</a:t>
            </a:r>
          </a:p>
          <a:p>
            <a:r>
              <a:rPr lang="en-US" sz="1200"/>
              <a:t>oy toy</a:t>
            </a:r>
          </a:p>
          <a:p>
            <a:r>
              <a:rPr lang="en-US" sz="1200" b="1"/>
              <a:t>Week 5 </a:t>
            </a:r>
            <a:r>
              <a:rPr lang="en-US" sz="1200" err="1"/>
              <a:t>i</a:t>
            </a:r>
            <a:r>
              <a:rPr lang="en-US" sz="1200"/>
              <a:t> tiger</a:t>
            </a:r>
          </a:p>
          <a:p>
            <a:r>
              <a:rPr lang="en-US" sz="1200"/>
              <a:t>a paper</a:t>
            </a:r>
          </a:p>
          <a:p>
            <a:r>
              <a:rPr lang="en-US" sz="1200"/>
              <a:t>ow snow</a:t>
            </a:r>
          </a:p>
          <a:p>
            <a:r>
              <a:rPr lang="en-US" sz="1200"/>
              <a:t>u unicorn</a:t>
            </a:r>
          </a:p>
          <a:p>
            <a:r>
              <a:rPr lang="en-US" sz="1200" b="1"/>
              <a:t>Week 6 </a:t>
            </a:r>
            <a:r>
              <a:rPr lang="en-US" sz="1200" err="1"/>
              <a:t>ph</a:t>
            </a:r>
            <a:r>
              <a:rPr lang="en-US" sz="1200"/>
              <a:t> phone</a:t>
            </a:r>
          </a:p>
          <a:p>
            <a:r>
              <a:rPr lang="en-US" sz="1200" err="1"/>
              <a:t>wh</a:t>
            </a:r>
            <a:r>
              <a:rPr lang="en-US" sz="1200"/>
              <a:t> wheel </a:t>
            </a:r>
          </a:p>
          <a:p>
            <a:r>
              <a:rPr lang="en-US" sz="1200" err="1"/>
              <a:t>ie</a:t>
            </a:r>
            <a:r>
              <a:rPr lang="en-US" sz="1200"/>
              <a:t> shield </a:t>
            </a:r>
          </a:p>
          <a:p>
            <a:r>
              <a:rPr lang="en-US" sz="1200"/>
              <a:t>g giant</a:t>
            </a:r>
          </a:p>
        </p:txBody>
      </p:sp>
      <p:sp>
        <p:nvSpPr>
          <p:cNvPr id="9" name="TextBox 8"/>
          <p:cNvSpPr txBox="1"/>
          <p:nvPr/>
        </p:nvSpPr>
        <p:spPr>
          <a:xfrm>
            <a:off x="4776069" y="2564913"/>
            <a:ext cx="3381518"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these texts</a:t>
            </a:r>
            <a:r>
              <a:rPr lang="en-US" sz="1200" b="1">
                <a:solidFill>
                  <a:schemeClr val="tx1"/>
                </a:solidFill>
              </a:rPr>
              <a:t>:</a:t>
            </a:r>
          </a:p>
          <a:p>
            <a:endParaRPr lang="en-US" sz="1200" b="1">
              <a:solidFill>
                <a:schemeClr val="tx1"/>
              </a:solidFill>
            </a:endParaRPr>
          </a:p>
          <a:p>
            <a:endParaRPr lang="en-US" sz="1200" b="1">
              <a:solidFill>
                <a:schemeClr val="tx1"/>
              </a:solidFill>
            </a:endParaRPr>
          </a:p>
          <a:p>
            <a:endParaRPr lang="en-US" sz="1200" b="1">
              <a:solidFill>
                <a:schemeClr val="tx1"/>
              </a:solidFill>
            </a:endParaRPr>
          </a:p>
          <a:p>
            <a:endParaRPr lang="en-US" sz="1200" b="1">
              <a:solidFill>
                <a:schemeClr val="tx1"/>
              </a:solidFill>
            </a:endParaRPr>
          </a:p>
          <a:p>
            <a:r>
              <a:rPr lang="en-US" sz="1200">
                <a:solidFill>
                  <a:schemeClr val="tx1"/>
                </a:solidFill>
              </a:rPr>
              <a:t>Using these texts we will be writing letters, poems, retelling stories, instructions, and alternative stories.</a:t>
            </a:r>
            <a:endParaRPr lang="en-US" b="1" u="sng">
              <a:solidFill>
                <a:schemeClr val="accent1">
                  <a:lumMod val="50000"/>
                </a:schemeClr>
              </a:solidFill>
            </a:endParaRPr>
          </a:p>
          <a:p>
            <a:endParaRPr lang="en-US" b="1" u="sng">
              <a:solidFill>
                <a:schemeClr val="accent1">
                  <a:lumMod val="50000"/>
                </a:schemeClr>
              </a:solidFill>
            </a:endParaRPr>
          </a:p>
        </p:txBody>
      </p:sp>
      <p:sp>
        <p:nvSpPr>
          <p:cNvPr id="13" name="TextBox 12"/>
          <p:cNvSpPr txBox="1"/>
          <p:nvPr/>
        </p:nvSpPr>
        <p:spPr>
          <a:xfrm>
            <a:off x="133151" y="1569303"/>
            <a:ext cx="4562608" cy="350865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*Find 1 more, 1 less, 10 more, 10 less than any 2-digit number; explore patterns on the 100-square; understand place value in 2-digit numbers and identify 10s and 1s</a:t>
            </a:r>
          </a:p>
          <a:p>
            <a:r>
              <a:rPr lang="en-US" sz="1200">
                <a:solidFill>
                  <a:schemeClr val="tx1"/>
                </a:solidFill>
              </a:rPr>
              <a:t>*Use number facts to add and subtract 1-digit numbers to/from 2-digit numbers; add pairs of 1-digit numbers with totals above 10; sort out additions into those you </a:t>
            </a:r>
            <a:r>
              <a:rPr lang="en-US" sz="1200" err="1">
                <a:solidFill>
                  <a:schemeClr val="tx1"/>
                </a:solidFill>
              </a:rPr>
              <a:t>ʻjust</a:t>
            </a:r>
            <a:r>
              <a:rPr lang="en-US" sz="1200">
                <a:solidFill>
                  <a:schemeClr val="tx1"/>
                </a:solidFill>
              </a:rPr>
              <a:t> </a:t>
            </a:r>
            <a:r>
              <a:rPr lang="en-US" sz="1200" err="1">
                <a:solidFill>
                  <a:schemeClr val="tx1"/>
                </a:solidFill>
              </a:rPr>
              <a:t>knowʼ</a:t>
            </a:r>
            <a:r>
              <a:rPr lang="en-US" sz="1200">
                <a:solidFill>
                  <a:schemeClr val="tx1"/>
                </a:solidFill>
              </a:rPr>
              <a:t> and those you need to work out.</a:t>
            </a:r>
          </a:p>
          <a:p>
            <a:r>
              <a:rPr lang="en-US" sz="1200">
                <a:solidFill>
                  <a:schemeClr val="tx1"/>
                </a:solidFill>
              </a:rPr>
              <a:t>*Add three small numbers, spotting pairs to 10 and doubles; add and subtract 10 to and from 2-digit numbers</a:t>
            </a:r>
          </a:p>
          <a:p>
            <a:r>
              <a:rPr lang="en-US" sz="1200">
                <a:solidFill>
                  <a:schemeClr val="tx1"/>
                </a:solidFill>
              </a:rPr>
              <a:t>*Compare weights and capacities using direct comparison; measure weight and capacity using uniform non-standard units; complete tables and block graphs, recording results and information; make and use a measuring vessel for capacity.</a:t>
            </a:r>
          </a:p>
          <a:p>
            <a:r>
              <a:rPr lang="en-US" sz="1200">
                <a:solidFill>
                  <a:schemeClr val="tx1"/>
                </a:solidFill>
              </a:rPr>
              <a:t>Find half of all numbers to 10 and then to 20; identify even numbers and begin to learn halves; </a:t>
            </a:r>
            <a:r>
              <a:rPr lang="en-US" sz="1200" err="1">
                <a:solidFill>
                  <a:schemeClr val="tx1"/>
                </a:solidFill>
              </a:rPr>
              <a:t>recognise</a:t>
            </a:r>
            <a:r>
              <a:rPr lang="en-US" sz="1200">
                <a:solidFill>
                  <a:schemeClr val="tx1"/>
                </a:solidFill>
              </a:rPr>
              <a:t> halves and quarters of shapes and begin to know 2/2=1, 4/4=1 and 2/4=1/2; </a:t>
            </a:r>
            <a:r>
              <a:rPr lang="en-US" sz="1200" err="1">
                <a:solidFill>
                  <a:schemeClr val="tx1"/>
                </a:solidFill>
              </a:rPr>
              <a:t>recognise</a:t>
            </a:r>
            <a:r>
              <a:rPr lang="en-US" sz="1200">
                <a:solidFill>
                  <a:schemeClr val="tx1"/>
                </a:solidFill>
              </a:rPr>
              <a:t>, name and know value of coins 1p–£2 and £5 and £10 notes; solve repeated addition problems using coins; make equivalent amounts using coins.</a:t>
            </a:r>
            <a:endParaRPr lang="en-US" sz="1200"/>
          </a:p>
        </p:txBody>
      </p:sp>
      <p:sp>
        <p:nvSpPr>
          <p:cNvPr id="14" name="TextBox 13"/>
          <p:cNvSpPr txBox="1"/>
          <p:nvPr/>
        </p:nvSpPr>
        <p:spPr>
          <a:xfrm>
            <a:off x="1649033" y="71033"/>
            <a:ext cx="466613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Geography- </a:t>
            </a:r>
            <a:r>
              <a:rPr lang="en-US" b="1">
                <a:solidFill>
                  <a:schemeClr val="tx2"/>
                </a:solidFill>
              </a:rPr>
              <a:t>The Seaside</a:t>
            </a:r>
          </a:p>
          <a:p>
            <a:r>
              <a:rPr lang="en-US" sz="1200">
                <a:solidFill>
                  <a:schemeClr val="tx1"/>
                </a:solidFill>
              </a:rPr>
              <a:t>Children will learn about seaside destinations in the four</a:t>
            </a:r>
          </a:p>
          <a:p>
            <a:r>
              <a:rPr lang="en-US" sz="1200">
                <a:solidFill>
                  <a:schemeClr val="tx1"/>
                </a:solidFill>
              </a:rPr>
              <a:t> countries of the UK. Children will learn about the human</a:t>
            </a:r>
          </a:p>
          <a:p>
            <a:r>
              <a:rPr lang="en-US" sz="1200">
                <a:solidFill>
                  <a:schemeClr val="tx1"/>
                </a:solidFill>
              </a:rPr>
              <a:t> and physical features of the seaside. Children will learn</a:t>
            </a:r>
          </a:p>
          <a:p>
            <a:r>
              <a:rPr lang="en-US" sz="1200">
                <a:solidFill>
                  <a:schemeClr val="tx1"/>
                </a:solidFill>
              </a:rPr>
              <a:t> that daily weather patterns may be different in coastal areas.</a:t>
            </a:r>
          </a:p>
        </p:txBody>
      </p:sp>
      <p:sp>
        <p:nvSpPr>
          <p:cNvPr id="16" name="TextBox 15"/>
          <p:cNvSpPr txBox="1"/>
          <p:nvPr/>
        </p:nvSpPr>
        <p:spPr>
          <a:xfrm>
            <a:off x="4782155" y="5347007"/>
            <a:ext cx="473833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Computing- </a:t>
            </a:r>
            <a:r>
              <a:rPr lang="en-US" b="1">
                <a:solidFill>
                  <a:schemeClr val="tx2"/>
                </a:solidFill>
              </a:rPr>
              <a:t>Programming /Moving a robot</a:t>
            </a:r>
          </a:p>
          <a:p>
            <a:r>
              <a:rPr lang="en-US" sz="1200">
                <a:solidFill>
                  <a:schemeClr val="tx1"/>
                </a:solidFill>
              </a:rPr>
              <a:t>Children will be introduced to early programming concepts. Children will explore using individual commands, both with other learners and as part of a computer program. They will identify what each floor robot command does and use that knowledge to start predicting the outcome of programs. Learners are also introduced to the early stages of program design through the introduction of algorithms.</a:t>
            </a:r>
          </a:p>
        </p:txBody>
      </p:sp>
      <p:sp>
        <p:nvSpPr>
          <p:cNvPr id="19" name="TextBox 18"/>
          <p:cNvSpPr txBox="1"/>
          <p:nvPr/>
        </p:nvSpPr>
        <p:spPr>
          <a:xfrm>
            <a:off x="81654" y="5162342"/>
            <a:ext cx="4614105"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 </a:t>
            </a:r>
            <a:r>
              <a:rPr lang="en-US" b="1">
                <a:solidFill>
                  <a:schemeClr val="tx2"/>
                </a:solidFill>
              </a:rPr>
              <a:t>Plants</a:t>
            </a:r>
            <a:endParaRPr lang="en-US" sz="1200">
              <a:solidFill>
                <a:schemeClr val="tx1"/>
              </a:solidFill>
            </a:endParaRPr>
          </a:p>
          <a:p>
            <a:r>
              <a:rPr lang="en-US" sz="1200">
                <a:solidFill>
                  <a:schemeClr val="tx1"/>
                </a:solidFill>
              </a:rPr>
              <a:t>Using the local environment, children will explore and answer questions about plants growing in their habitat. They will be able to identify and name a variety of common wild and garden plants and flowers, including deciduous and evergreen trees. They will also learn to identify and describe the basic structure of a variety of common flowering plants, including trees (leaves, flowers, blossom, petals, fruit, roots, bulb, seed, trunk, branches, and stem).</a:t>
            </a:r>
          </a:p>
        </p:txBody>
      </p:sp>
      <p:sp>
        <p:nvSpPr>
          <p:cNvPr id="21" name="TextBox 20"/>
          <p:cNvSpPr txBox="1"/>
          <p:nvPr/>
        </p:nvSpPr>
        <p:spPr>
          <a:xfrm>
            <a:off x="8447459" y="1565144"/>
            <a:ext cx="1888317"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thinking about and creating musical structures, listening to music by Michael </a:t>
            </a:r>
            <a:r>
              <a:rPr lang="en-US" sz="1200" err="1">
                <a:solidFill>
                  <a:schemeClr val="tx1"/>
                </a:solidFill>
              </a:rPr>
              <a:t>Giacchino</a:t>
            </a:r>
            <a:r>
              <a:rPr lang="en-US" sz="1200">
                <a:solidFill>
                  <a:schemeClr val="tx1"/>
                </a:solidFill>
              </a:rPr>
              <a:t> and learning songs about plants and growing.</a:t>
            </a:r>
            <a:endParaRPr lang="en-GB" sz="1200" b="1" u="sng">
              <a:solidFill>
                <a:schemeClr val="tx1"/>
              </a:solidFill>
            </a:endParaRPr>
          </a:p>
        </p:txBody>
      </p:sp>
      <p:sp>
        <p:nvSpPr>
          <p:cNvPr id="23" name="TextBox 22"/>
          <p:cNvSpPr txBox="1"/>
          <p:nvPr/>
        </p:nvSpPr>
        <p:spPr>
          <a:xfrm>
            <a:off x="9741875" y="5199402"/>
            <a:ext cx="1795921"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Three in One</a:t>
            </a:r>
          </a:p>
          <a:p>
            <a:r>
              <a:rPr lang="en-US" sz="1200">
                <a:solidFill>
                  <a:schemeClr val="tx1"/>
                </a:solidFill>
              </a:rPr>
              <a:t>Who Is My </a:t>
            </a:r>
            <a:r>
              <a:rPr lang="en-US" sz="1200" err="1">
                <a:solidFill>
                  <a:schemeClr val="tx1"/>
                </a:solidFill>
              </a:rPr>
              <a:t>Neighbour</a:t>
            </a:r>
            <a:r>
              <a:rPr lang="en-US" sz="1200">
                <a:solidFill>
                  <a:schemeClr val="tx1"/>
                </a:solidFill>
              </a:rPr>
              <a:t>?</a:t>
            </a:r>
            <a:endParaRPr lang="en-US">
              <a:solidFill>
                <a:schemeClr val="tx2"/>
              </a:solidFill>
            </a:endParaRPr>
          </a:p>
          <a:p>
            <a:endParaRPr lang="en-GB" b="1" u="sng">
              <a:solidFill>
                <a:schemeClr val="tx2"/>
              </a:solidFill>
            </a:endParaRPr>
          </a:p>
        </p:txBody>
      </p:sp>
      <p:sp>
        <p:nvSpPr>
          <p:cNvPr id="24" name="TextBox 23"/>
          <p:cNvSpPr txBox="1"/>
          <p:nvPr/>
        </p:nvSpPr>
        <p:spPr>
          <a:xfrm>
            <a:off x="8271869" y="3333956"/>
            <a:ext cx="204464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5: </a:t>
            </a:r>
            <a:r>
              <a:rPr lang="en-GB" sz="1200"/>
              <a:t>To the Ends of the Earth</a:t>
            </a:r>
            <a:endParaRPr lang="en-US" u="sng">
              <a:solidFill>
                <a:schemeClr val="tx2"/>
              </a:solidFill>
            </a:endParaRPr>
          </a:p>
        </p:txBody>
      </p:sp>
      <p:sp>
        <p:nvSpPr>
          <p:cNvPr id="25" name="TextBox 24"/>
          <p:cNvSpPr txBox="1"/>
          <p:nvPr/>
        </p:nvSpPr>
        <p:spPr>
          <a:xfrm>
            <a:off x="4807469" y="4718950"/>
            <a:ext cx="3218718"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endParaRPr lang="en-US"/>
          </a:p>
          <a:p>
            <a:r>
              <a:rPr lang="en-US" sz="1200"/>
              <a:t>Athletics and Striking &amp; Fielding</a:t>
            </a:r>
            <a:endParaRPr lang="en-GB" sz="1200"/>
          </a:p>
        </p:txBody>
      </p:sp>
      <p:sp>
        <p:nvSpPr>
          <p:cNvPr id="26" name="TextBox 25"/>
          <p:cNvSpPr txBox="1"/>
          <p:nvPr/>
        </p:nvSpPr>
        <p:spPr>
          <a:xfrm>
            <a:off x="6466828" y="20187"/>
            <a:ext cx="3933856"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 </a:t>
            </a:r>
            <a:r>
              <a:rPr lang="en-US" b="1">
                <a:solidFill>
                  <a:schemeClr val="tx2"/>
                </a:solidFill>
              </a:rPr>
              <a:t>Van Gough </a:t>
            </a:r>
          </a:p>
          <a:p>
            <a:r>
              <a:rPr lang="en-US" sz="1200">
                <a:solidFill>
                  <a:schemeClr val="tx1"/>
                </a:solidFill>
              </a:rPr>
              <a:t>Children will become familiar with the work of Van Gogh. Children will use pencil to make an observational drawing of sunflowers and other flowers. Children  will learn how to use pastels and blend </a:t>
            </a:r>
            <a:r>
              <a:rPr lang="en-US" sz="1200" err="1">
                <a:solidFill>
                  <a:schemeClr val="tx1"/>
                </a:solidFill>
              </a:rPr>
              <a:t>colours</a:t>
            </a:r>
            <a:r>
              <a:rPr lang="en-US" sz="1200">
                <a:solidFill>
                  <a:schemeClr val="tx1"/>
                </a:solidFill>
              </a:rPr>
              <a:t> together to create a picture in Van Gough sunflower style.</a:t>
            </a:r>
          </a:p>
        </p:txBody>
      </p:sp>
      <p:pic>
        <p:nvPicPr>
          <p:cNvPr id="7" name="Picture 6"/>
          <p:cNvPicPr>
            <a:picLocks noChangeAspect="1"/>
          </p:cNvPicPr>
          <p:nvPr/>
        </p:nvPicPr>
        <p:blipFill>
          <a:blip r:embed="rId3"/>
          <a:stretch>
            <a:fillRect/>
          </a:stretch>
        </p:blipFill>
        <p:spPr>
          <a:xfrm>
            <a:off x="5544025" y="147781"/>
            <a:ext cx="729030" cy="802855"/>
          </a:xfrm>
          <a:prstGeom prst="rect">
            <a:avLst/>
          </a:prstGeom>
        </p:spPr>
      </p:pic>
      <p:pic>
        <p:nvPicPr>
          <p:cNvPr id="10" name="Picture 9"/>
          <p:cNvPicPr>
            <a:picLocks noChangeAspect="1"/>
          </p:cNvPicPr>
          <p:nvPr/>
        </p:nvPicPr>
        <p:blipFill>
          <a:blip r:embed="rId4"/>
          <a:stretch>
            <a:fillRect/>
          </a:stretch>
        </p:blipFill>
        <p:spPr>
          <a:xfrm>
            <a:off x="5625276" y="3099896"/>
            <a:ext cx="626894" cy="622570"/>
          </a:xfrm>
          <a:prstGeom prst="rect">
            <a:avLst/>
          </a:prstGeom>
        </p:spPr>
      </p:pic>
      <p:pic>
        <p:nvPicPr>
          <p:cNvPr id="11" name="Picture 10"/>
          <p:cNvPicPr>
            <a:picLocks noChangeAspect="1"/>
          </p:cNvPicPr>
          <p:nvPr/>
        </p:nvPicPr>
        <p:blipFill>
          <a:blip r:embed="rId5"/>
          <a:stretch>
            <a:fillRect/>
          </a:stretch>
        </p:blipFill>
        <p:spPr>
          <a:xfrm>
            <a:off x="6371886" y="3092184"/>
            <a:ext cx="576261" cy="697761"/>
          </a:xfrm>
          <a:prstGeom prst="rect">
            <a:avLst/>
          </a:prstGeom>
        </p:spPr>
      </p:pic>
      <p:pic>
        <p:nvPicPr>
          <p:cNvPr id="12" name="Picture 11"/>
          <p:cNvPicPr>
            <a:picLocks noChangeAspect="1"/>
          </p:cNvPicPr>
          <p:nvPr/>
        </p:nvPicPr>
        <p:blipFill>
          <a:blip r:embed="rId6"/>
          <a:stretch>
            <a:fillRect/>
          </a:stretch>
        </p:blipFill>
        <p:spPr>
          <a:xfrm>
            <a:off x="7128092" y="2704411"/>
            <a:ext cx="849549" cy="1085534"/>
          </a:xfrm>
          <a:prstGeom prst="rect">
            <a:avLst/>
          </a:prstGeom>
        </p:spPr>
      </p:pic>
      <p:pic>
        <p:nvPicPr>
          <p:cNvPr id="15" name="Picture 14"/>
          <p:cNvPicPr>
            <a:picLocks noChangeAspect="1"/>
          </p:cNvPicPr>
          <p:nvPr/>
        </p:nvPicPr>
        <p:blipFill>
          <a:blip r:embed="rId7"/>
          <a:stretch>
            <a:fillRect/>
          </a:stretch>
        </p:blipFill>
        <p:spPr>
          <a:xfrm>
            <a:off x="4857929" y="3099896"/>
            <a:ext cx="699186" cy="594887"/>
          </a:xfrm>
          <a:prstGeom prst="rect">
            <a:avLst/>
          </a:prstGeom>
        </p:spPr>
      </p:pic>
    </p:spTree>
    <p:extLst>
      <p:ext uri="{BB962C8B-B14F-4D97-AF65-F5344CB8AC3E}">
        <p14:creationId xmlns:p14="http://schemas.microsoft.com/office/powerpoint/2010/main" val="270175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986888" y="1223396"/>
            <a:ext cx="4347534"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solidFill>
                  <a:schemeClr val="accent1">
                    <a:lumMod val="50000"/>
                  </a:schemeClr>
                </a:solidFill>
              </a:rPr>
              <a:t>Year 1 – Summer Term 2  Curriculum Information </a:t>
            </a:r>
          </a:p>
          <a:p>
            <a:pPr algn="ctr"/>
            <a:r>
              <a:rPr lang="en-GB" sz="2400" b="1">
                <a:solidFill>
                  <a:schemeClr val="accent1">
                    <a:lumMod val="50000"/>
                  </a:schemeClr>
                </a:solidFill>
              </a:rPr>
              <a:t>2025- </a:t>
            </a:r>
            <a:r>
              <a:rPr lang="en-US" sz="2400" b="1">
                <a:solidFill>
                  <a:schemeClr val="accent1">
                    <a:lumMod val="50000"/>
                  </a:schemeClr>
                </a:solidFill>
              </a:rPr>
              <a:t>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1" y="-8708"/>
            <a:ext cx="1472004" cy="1484916"/>
          </a:xfrm>
          <a:prstGeom prst="rect">
            <a:avLst/>
          </a:prstGeom>
        </p:spPr>
      </p:pic>
      <p:sp>
        <p:nvSpPr>
          <p:cNvPr id="8" name="TextBox 7"/>
          <p:cNvSpPr txBox="1"/>
          <p:nvPr/>
        </p:nvSpPr>
        <p:spPr>
          <a:xfrm>
            <a:off x="9604277" y="99921"/>
            <a:ext cx="2294053" cy="3877985"/>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t>
            </a:r>
            <a:r>
              <a:rPr lang="en-US" sz="1200" err="1"/>
              <a:t>ai</a:t>
            </a:r>
            <a:r>
              <a:rPr lang="en-US" sz="1200"/>
              <a:t>/ </a:t>
            </a:r>
            <a:r>
              <a:rPr lang="en-US" sz="1200" err="1"/>
              <a:t>eigh</a:t>
            </a:r>
            <a:r>
              <a:rPr lang="en-US" sz="1200"/>
              <a:t> </a:t>
            </a:r>
            <a:r>
              <a:rPr lang="en-US" sz="1200" err="1"/>
              <a:t>aigh</a:t>
            </a:r>
            <a:r>
              <a:rPr lang="en-US" sz="1200"/>
              <a:t> </a:t>
            </a:r>
            <a:r>
              <a:rPr lang="en-US" sz="1200" err="1"/>
              <a:t>ey</a:t>
            </a:r>
            <a:r>
              <a:rPr lang="en-US" sz="1200"/>
              <a:t> </a:t>
            </a:r>
            <a:r>
              <a:rPr lang="en-US" sz="1200" err="1"/>
              <a:t>ea</a:t>
            </a:r>
            <a:r>
              <a:rPr lang="en-US" sz="1200"/>
              <a:t> eight straight grey break</a:t>
            </a:r>
          </a:p>
          <a:p>
            <a:r>
              <a:rPr lang="en-US" sz="1200"/>
              <a:t>/n/ </a:t>
            </a:r>
            <a:r>
              <a:rPr lang="en-US" sz="1200" err="1"/>
              <a:t>kn</a:t>
            </a:r>
            <a:r>
              <a:rPr lang="en-US" sz="1200"/>
              <a:t> </a:t>
            </a:r>
            <a:r>
              <a:rPr lang="en-US" sz="1200" err="1"/>
              <a:t>gn</a:t>
            </a:r>
            <a:r>
              <a:rPr lang="en-US" sz="1200"/>
              <a:t> knee gnaw</a:t>
            </a:r>
          </a:p>
          <a:p>
            <a:r>
              <a:rPr lang="en-US" sz="1200"/>
              <a:t>/m/ </a:t>
            </a:r>
            <a:r>
              <a:rPr lang="en-US" sz="1200" err="1"/>
              <a:t>mb</a:t>
            </a:r>
            <a:r>
              <a:rPr lang="en-US" sz="1200"/>
              <a:t> thumb</a:t>
            </a:r>
          </a:p>
          <a:p>
            <a:r>
              <a:rPr lang="en-US" sz="1200"/>
              <a:t>/ear/ ere </a:t>
            </a:r>
            <a:r>
              <a:rPr lang="en-US" sz="1200" err="1"/>
              <a:t>eer</a:t>
            </a:r>
            <a:r>
              <a:rPr lang="en-US" sz="1200"/>
              <a:t> here deer</a:t>
            </a:r>
          </a:p>
          <a:p>
            <a:r>
              <a:rPr lang="en-US" sz="1200"/>
              <a:t>busy beautiful pretty </a:t>
            </a:r>
          </a:p>
          <a:p>
            <a:r>
              <a:rPr lang="en-US" sz="1200"/>
              <a:t>hour</a:t>
            </a:r>
          </a:p>
          <a:p>
            <a:r>
              <a:rPr lang="en-US" sz="1200" b="1"/>
              <a:t>Week 2 </a:t>
            </a:r>
            <a:r>
              <a:rPr lang="en-US" sz="1200"/>
              <a:t>/</a:t>
            </a:r>
            <a:r>
              <a:rPr lang="en-US" sz="1200" err="1"/>
              <a:t>zh</a:t>
            </a:r>
            <a:r>
              <a:rPr lang="en-US" sz="1200"/>
              <a:t>/ </a:t>
            </a:r>
            <a:r>
              <a:rPr lang="en-US" sz="1200" err="1"/>
              <a:t>su</a:t>
            </a:r>
            <a:r>
              <a:rPr lang="en-US" sz="1200"/>
              <a:t> </a:t>
            </a:r>
            <a:r>
              <a:rPr lang="en-US" sz="1200" err="1"/>
              <a:t>si</a:t>
            </a:r>
            <a:r>
              <a:rPr lang="en-US" sz="1200"/>
              <a:t> treasure vision </a:t>
            </a:r>
          </a:p>
          <a:p>
            <a:r>
              <a:rPr lang="en-US" sz="1200"/>
              <a:t>/j/ </a:t>
            </a:r>
            <a:r>
              <a:rPr lang="en-US" sz="1200" err="1"/>
              <a:t>dge</a:t>
            </a:r>
            <a:r>
              <a:rPr lang="en-US" sz="1200"/>
              <a:t> bridge </a:t>
            </a:r>
          </a:p>
          <a:p>
            <a:r>
              <a:rPr lang="en-US" sz="1200"/>
              <a:t>/</a:t>
            </a:r>
            <a:r>
              <a:rPr lang="en-US" sz="1200" err="1"/>
              <a:t>i</a:t>
            </a:r>
            <a:r>
              <a:rPr lang="en-US" sz="1200"/>
              <a:t>/ y crystal</a:t>
            </a:r>
          </a:p>
          <a:p>
            <a:r>
              <a:rPr lang="en-US" sz="1200"/>
              <a:t>/j/ </a:t>
            </a:r>
            <a:r>
              <a:rPr lang="en-US" sz="1200" err="1"/>
              <a:t>ge</a:t>
            </a:r>
            <a:r>
              <a:rPr lang="en-US" sz="1200"/>
              <a:t> large</a:t>
            </a:r>
          </a:p>
          <a:p>
            <a:r>
              <a:rPr lang="en-US" sz="1200"/>
              <a:t>move improve parents </a:t>
            </a:r>
          </a:p>
          <a:p>
            <a:r>
              <a:rPr lang="en-US" sz="1200"/>
              <a:t>shoe</a:t>
            </a:r>
          </a:p>
          <a:p>
            <a:r>
              <a:rPr lang="en-US" sz="1200" b="1"/>
              <a:t>Week 3 </a:t>
            </a:r>
            <a:r>
              <a:rPr lang="en-US" sz="1200"/>
              <a:t>/</a:t>
            </a:r>
            <a:r>
              <a:rPr lang="en-US" sz="1200" err="1"/>
              <a:t>sh</a:t>
            </a:r>
            <a:r>
              <a:rPr lang="en-US" sz="1200"/>
              <a:t>/ </a:t>
            </a:r>
            <a:r>
              <a:rPr lang="en-US" sz="1200" err="1"/>
              <a:t>ti</a:t>
            </a:r>
            <a:r>
              <a:rPr lang="en-US" sz="1200"/>
              <a:t> </a:t>
            </a:r>
            <a:r>
              <a:rPr lang="en-US" sz="1200" err="1"/>
              <a:t>ssi</a:t>
            </a:r>
            <a:r>
              <a:rPr lang="en-US" sz="1200"/>
              <a:t> </a:t>
            </a:r>
            <a:r>
              <a:rPr lang="en-US" sz="1200" err="1"/>
              <a:t>si</a:t>
            </a:r>
            <a:r>
              <a:rPr lang="en-US" sz="1200"/>
              <a:t> ci potion mission mansion delicious </a:t>
            </a:r>
          </a:p>
          <a:p>
            <a:r>
              <a:rPr lang="en-US" sz="1200" b="1"/>
              <a:t>Week 4 </a:t>
            </a:r>
            <a:r>
              <a:rPr lang="en-US" sz="1200"/>
              <a:t>/or/ augh our oar ore daughter pour oar more</a:t>
            </a:r>
          </a:p>
          <a:p>
            <a:r>
              <a:rPr lang="en-US" sz="1200"/>
              <a:t>review </a:t>
            </a:r>
          </a:p>
          <a:p>
            <a:r>
              <a:rPr lang="en-US" sz="1200" b="1"/>
              <a:t>Week 5 </a:t>
            </a:r>
            <a:r>
              <a:rPr lang="en-US" sz="1200"/>
              <a:t>review</a:t>
            </a:r>
            <a:endParaRPr lang="en-US" b="1" u="sng">
              <a:solidFill>
                <a:schemeClr val="accent1">
                  <a:lumMod val="50000"/>
                </a:schemeClr>
              </a:solidFill>
            </a:endParaRPr>
          </a:p>
        </p:txBody>
      </p:sp>
      <p:sp>
        <p:nvSpPr>
          <p:cNvPr id="9" name="TextBox 8"/>
          <p:cNvSpPr txBox="1"/>
          <p:nvPr/>
        </p:nvSpPr>
        <p:spPr>
          <a:xfrm>
            <a:off x="4758397" y="2477587"/>
            <a:ext cx="3381518"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these texts</a:t>
            </a:r>
            <a:r>
              <a:rPr lang="en-US" sz="1200" b="1">
                <a:solidFill>
                  <a:schemeClr val="tx1"/>
                </a:solidFill>
              </a:rPr>
              <a:t>:</a:t>
            </a:r>
          </a:p>
          <a:p>
            <a:endParaRPr lang="en-US" sz="1200" b="1">
              <a:solidFill>
                <a:schemeClr val="tx1"/>
              </a:solidFill>
            </a:endParaRPr>
          </a:p>
          <a:p>
            <a:endParaRPr lang="en-US" sz="1200" b="1">
              <a:solidFill>
                <a:schemeClr val="tx1"/>
              </a:solidFill>
            </a:endParaRPr>
          </a:p>
          <a:p>
            <a:endParaRPr lang="en-US" sz="1200" b="1">
              <a:solidFill>
                <a:schemeClr val="tx1"/>
              </a:solidFill>
            </a:endParaRPr>
          </a:p>
          <a:p>
            <a:endParaRPr lang="en-US" sz="1200" b="1">
              <a:solidFill>
                <a:schemeClr val="tx1"/>
              </a:solidFill>
            </a:endParaRPr>
          </a:p>
          <a:p>
            <a:endParaRPr lang="en-US" sz="1200" b="1">
              <a:solidFill>
                <a:schemeClr val="tx1"/>
              </a:solidFill>
            </a:endParaRPr>
          </a:p>
          <a:p>
            <a:r>
              <a:rPr lang="en-US" sz="1200">
                <a:solidFill>
                  <a:schemeClr val="tx1"/>
                </a:solidFill>
              </a:rPr>
              <a:t>Using these texts we will be writing postcards, letters and poems. </a:t>
            </a:r>
            <a:endParaRPr lang="en-US" u="sng">
              <a:solidFill>
                <a:schemeClr val="accent1">
                  <a:lumMod val="50000"/>
                </a:schemeClr>
              </a:solidFill>
            </a:endParaRPr>
          </a:p>
        </p:txBody>
      </p:sp>
      <p:sp>
        <p:nvSpPr>
          <p:cNvPr id="13" name="TextBox 12"/>
          <p:cNvSpPr txBox="1"/>
          <p:nvPr/>
        </p:nvSpPr>
        <p:spPr>
          <a:xfrm>
            <a:off x="133151" y="1569303"/>
            <a:ext cx="4562608" cy="406265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*Locate 2-digit numbers on a beaded line and 100-square; compare and order 2-digit numbers up to 100 and say a number between two numbers; identify 10s and 1s in 2-digit numbers and solve place-value additions</a:t>
            </a:r>
          </a:p>
          <a:p>
            <a:r>
              <a:rPr lang="en-US" sz="1200">
                <a:solidFill>
                  <a:schemeClr val="tx1"/>
                </a:solidFill>
              </a:rPr>
              <a:t>*</a:t>
            </a:r>
            <a:r>
              <a:rPr lang="en-US" sz="1200" err="1">
                <a:solidFill>
                  <a:schemeClr val="tx1"/>
                </a:solidFill>
              </a:rPr>
              <a:t>Recognise</a:t>
            </a:r>
            <a:r>
              <a:rPr lang="en-US" sz="1200">
                <a:solidFill>
                  <a:schemeClr val="tx1"/>
                </a:solidFill>
              </a:rPr>
              <a:t> odd and even numbers; count in 2s, 5s and 10s, look for patterns; multiply by 2, 5, 10 by counting in groups/sets; find doubles to double 10 and related halves; halve odd numbers up to 10</a:t>
            </a:r>
          </a:p>
          <a:p>
            <a:r>
              <a:rPr lang="en-US" sz="1200"/>
              <a:t>*Tell the time to the half hour and quarter hour on analogue clocks and begin to read these times on digital clocks; revise months of the year; read, interpret and create a pictogram; begin to </a:t>
            </a:r>
            <a:r>
              <a:rPr lang="en-US" sz="1200" err="1"/>
              <a:t>recognise</a:t>
            </a:r>
            <a:r>
              <a:rPr lang="en-US" sz="1200"/>
              <a:t> and read block graphs; measure lengths using non-standard, uniform units; </a:t>
            </a:r>
            <a:r>
              <a:rPr lang="en-US" sz="1200" err="1"/>
              <a:t>recognise</a:t>
            </a:r>
            <a:r>
              <a:rPr lang="en-US" sz="1200"/>
              <a:t> and name simple 2D shapes and continue repeating patterns</a:t>
            </a:r>
          </a:p>
          <a:p>
            <a:r>
              <a:rPr lang="en-US" sz="1200"/>
              <a:t>*Use number facts to add and subtract 1-digit numbers to and from 2-digit numbers; find change from 10p and from 20p</a:t>
            </a:r>
          </a:p>
          <a:p>
            <a:r>
              <a:rPr lang="en-US" sz="1200"/>
              <a:t>*Locate 2-digit numbers on a bead string and a 1-100 square; order numbers to 100; identify 10s and 1s in 2-digit numbers; say or write 1 more and 1 less and 10 more and 10 less than any number to 100; explore patterns in 10s, 5s and 2s on a 9×9 grid; count in tens from any given number</a:t>
            </a:r>
          </a:p>
        </p:txBody>
      </p:sp>
      <p:sp>
        <p:nvSpPr>
          <p:cNvPr id="14" name="TextBox 13"/>
          <p:cNvSpPr txBox="1"/>
          <p:nvPr/>
        </p:nvSpPr>
        <p:spPr>
          <a:xfrm>
            <a:off x="1791816" y="99921"/>
            <a:ext cx="290394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History- </a:t>
            </a:r>
            <a:r>
              <a:rPr lang="en-US" b="1">
                <a:solidFill>
                  <a:schemeClr val="tx2"/>
                </a:solidFill>
              </a:rPr>
              <a:t>The Seaside (Victorians)</a:t>
            </a:r>
          </a:p>
          <a:p>
            <a:r>
              <a:rPr lang="en-US" sz="1200">
                <a:solidFill>
                  <a:schemeClr val="tx1"/>
                </a:solidFill>
              </a:rPr>
              <a:t>Children will learn about holidays in the past. They will learn how holidays have changed over time.</a:t>
            </a:r>
          </a:p>
        </p:txBody>
      </p:sp>
      <p:sp>
        <p:nvSpPr>
          <p:cNvPr id="16" name="TextBox 15"/>
          <p:cNvSpPr txBox="1"/>
          <p:nvPr/>
        </p:nvSpPr>
        <p:spPr>
          <a:xfrm>
            <a:off x="4758397" y="5462478"/>
            <a:ext cx="403398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D&amp;T- </a:t>
            </a:r>
            <a:r>
              <a:rPr lang="en-US" b="1">
                <a:solidFill>
                  <a:schemeClr val="tx2"/>
                </a:solidFill>
              </a:rPr>
              <a:t>Moving Pictures</a:t>
            </a:r>
          </a:p>
          <a:p>
            <a:r>
              <a:rPr lang="en-GB" sz="1200">
                <a:solidFill>
                  <a:schemeClr val="tx1"/>
                </a:solidFill>
              </a:rPr>
              <a:t>Children will explore and learn about inventive ways to bring their pictures to life through a variety of moving mechanisms. They will explore sliders, levers, pivots and wheel mechanisms and how they can be used to make different parts of a picture move</a:t>
            </a:r>
            <a:r>
              <a:rPr lang="en-GB"/>
              <a:t>.</a:t>
            </a:r>
            <a:endParaRPr lang="en-US" b="1" u="sng">
              <a:solidFill>
                <a:schemeClr val="tx2"/>
              </a:solidFill>
            </a:endParaRPr>
          </a:p>
        </p:txBody>
      </p:sp>
      <p:sp>
        <p:nvSpPr>
          <p:cNvPr id="19" name="TextBox 18"/>
          <p:cNvSpPr txBox="1"/>
          <p:nvPr/>
        </p:nvSpPr>
        <p:spPr>
          <a:xfrm>
            <a:off x="665128" y="5753400"/>
            <a:ext cx="259187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a:t>
            </a:r>
          </a:p>
          <a:p>
            <a:r>
              <a:rPr lang="en-US" sz="1200">
                <a:solidFill>
                  <a:schemeClr val="tx1"/>
                </a:solidFill>
              </a:rPr>
              <a:t>Revision of the units covered this year</a:t>
            </a:r>
          </a:p>
          <a:p>
            <a:endParaRPr lang="en-US" sz="1200">
              <a:solidFill>
                <a:schemeClr val="tx1"/>
              </a:solidFill>
            </a:endParaRPr>
          </a:p>
        </p:txBody>
      </p:sp>
      <p:sp>
        <p:nvSpPr>
          <p:cNvPr id="21" name="TextBox 20"/>
          <p:cNvSpPr txBox="1"/>
          <p:nvPr/>
        </p:nvSpPr>
        <p:spPr>
          <a:xfrm>
            <a:off x="9071220" y="4200211"/>
            <a:ext cx="282711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using all our knowledge and skills in our final performance, listening to music by Stephen Sondheim and learning songs about the seaside.</a:t>
            </a:r>
            <a:endParaRPr lang="en-GB" b="1" u="sng">
              <a:solidFill>
                <a:schemeClr val="tx2"/>
              </a:solidFill>
            </a:endParaRPr>
          </a:p>
        </p:txBody>
      </p:sp>
      <p:sp>
        <p:nvSpPr>
          <p:cNvPr id="23" name="TextBox 22"/>
          <p:cNvSpPr txBox="1"/>
          <p:nvPr/>
        </p:nvSpPr>
        <p:spPr>
          <a:xfrm>
            <a:off x="8269897" y="2477586"/>
            <a:ext cx="127224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The communities we live in</a:t>
            </a:r>
          </a:p>
          <a:p>
            <a:r>
              <a:rPr lang="en-US" sz="1200">
                <a:solidFill>
                  <a:schemeClr val="tx1"/>
                </a:solidFill>
              </a:rPr>
              <a:t>Who Will I Be?</a:t>
            </a:r>
          </a:p>
          <a:p>
            <a:r>
              <a:rPr lang="en-US" sz="1200">
                <a:solidFill>
                  <a:schemeClr val="tx1"/>
                </a:solidFill>
              </a:rPr>
              <a:t>Gifts, talents, jobs and vocations.</a:t>
            </a:r>
          </a:p>
        </p:txBody>
      </p:sp>
      <p:sp>
        <p:nvSpPr>
          <p:cNvPr id="24" name="TextBox 23"/>
          <p:cNvSpPr txBox="1"/>
          <p:nvPr/>
        </p:nvSpPr>
        <p:spPr>
          <a:xfrm>
            <a:off x="9552543" y="5476401"/>
            <a:ext cx="2345787"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US" sz="1200" b="1">
                <a:solidFill>
                  <a:schemeClr val="tx1"/>
                </a:solidFill>
              </a:rPr>
              <a:t>Branch 6: </a:t>
            </a:r>
            <a:r>
              <a:rPr lang="en-US" sz="1200">
                <a:solidFill>
                  <a:schemeClr val="tx1"/>
                </a:solidFill>
              </a:rPr>
              <a:t>Dialogue and Encounter</a:t>
            </a:r>
            <a:endParaRPr lang="en-US" u="sng">
              <a:solidFill>
                <a:schemeClr val="tx1"/>
              </a:solidFill>
            </a:endParaRPr>
          </a:p>
        </p:txBody>
      </p:sp>
      <p:sp>
        <p:nvSpPr>
          <p:cNvPr id="25" name="TextBox 24"/>
          <p:cNvSpPr txBox="1"/>
          <p:nvPr/>
        </p:nvSpPr>
        <p:spPr>
          <a:xfrm>
            <a:off x="4859427" y="4582717"/>
            <a:ext cx="4048125"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endParaRPr lang="en-US"/>
          </a:p>
          <a:p>
            <a:r>
              <a:rPr lang="en-US" sz="1200"/>
              <a:t>Target Games and Invasion Games</a:t>
            </a:r>
            <a:endParaRPr lang="en-GB" sz="1200"/>
          </a:p>
        </p:txBody>
      </p:sp>
      <p:sp>
        <p:nvSpPr>
          <p:cNvPr id="26" name="TextBox 25"/>
          <p:cNvSpPr txBox="1"/>
          <p:nvPr/>
        </p:nvSpPr>
        <p:spPr>
          <a:xfrm>
            <a:off x="5377338" y="0"/>
            <a:ext cx="368722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a:t>
            </a:r>
            <a:r>
              <a:rPr lang="en-US" b="1">
                <a:solidFill>
                  <a:schemeClr val="tx2"/>
                </a:solidFill>
              </a:rPr>
              <a:t>Artist Study- Seaside pictures inspired by Renoir</a:t>
            </a:r>
          </a:p>
          <a:p>
            <a:r>
              <a:rPr lang="en-US" sz="1200">
                <a:solidFill>
                  <a:schemeClr val="tx1"/>
                </a:solidFill>
              </a:rPr>
              <a:t>Children will learn how to draw water, sea, beach and boats. Children will create their own seaside artwork using chalk. </a:t>
            </a:r>
          </a:p>
        </p:txBody>
      </p:sp>
      <p:pic>
        <p:nvPicPr>
          <p:cNvPr id="2" name="Picture 1"/>
          <p:cNvPicPr>
            <a:picLocks noChangeAspect="1"/>
          </p:cNvPicPr>
          <p:nvPr/>
        </p:nvPicPr>
        <p:blipFill>
          <a:blip r:embed="rId3"/>
          <a:stretch>
            <a:fillRect/>
          </a:stretch>
        </p:blipFill>
        <p:spPr>
          <a:xfrm>
            <a:off x="5097084" y="3099336"/>
            <a:ext cx="560508" cy="591647"/>
          </a:xfrm>
          <a:prstGeom prst="rect">
            <a:avLst/>
          </a:prstGeom>
        </p:spPr>
      </p:pic>
      <p:pic>
        <p:nvPicPr>
          <p:cNvPr id="3" name="Picture 2"/>
          <p:cNvPicPr>
            <a:picLocks noChangeAspect="1"/>
          </p:cNvPicPr>
          <p:nvPr/>
        </p:nvPicPr>
        <p:blipFill>
          <a:blip r:embed="rId4"/>
          <a:stretch>
            <a:fillRect/>
          </a:stretch>
        </p:blipFill>
        <p:spPr>
          <a:xfrm>
            <a:off x="5787574" y="3099336"/>
            <a:ext cx="526140" cy="615015"/>
          </a:xfrm>
          <a:prstGeom prst="rect">
            <a:avLst/>
          </a:prstGeom>
        </p:spPr>
      </p:pic>
      <p:pic>
        <p:nvPicPr>
          <p:cNvPr id="5" name="Picture 4"/>
          <p:cNvPicPr>
            <a:picLocks noChangeAspect="1"/>
          </p:cNvPicPr>
          <p:nvPr/>
        </p:nvPicPr>
        <p:blipFill>
          <a:blip r:embed="rId5"/>
          <a:stretch>
            <a:fillRect/>
          </a:stretch>
        </p:blipFill>
        <p:spPr>
          <a:xfrm>
            <a:off x="6403940" y="3093086"/>
            <a:ext cx="565657" cy="597897"/>
          </a:xfrm>
          <a:prstGeom prst="rect">
            <a:avLst/>
          </a:prstGeom>
        </p:spPr>
      </p:pic>
      <p:pic>
        <p:nvPicPr>
          <p:cNvPr id="7" name="Picture 6"/>
          <p:cNvPicPr>
            <a:picLocks noChangeAspect="1"/>
          </p:cNvPicPr>
          <p:nvPr/>
        </p:nvPicPr>
        <p:blipFill>
          <a:blip r:embed="rId6"/>
          <a:stretch>
            <a:fillRect/>
          </a:stretch>
        </p:blipFill>
        <p:spPr>
          <a:xfrm>
            <a:off x="7059824" y="3086701"/>
            <a:ext cx="656122" cy="721734"/>
          </a:xfrm>
          <a:prstGeom prst="rect">
            <a:avLst/>
          </a:prstGeom>
        </p:spPr>
      </p:pic>
    </p:spTree>
    <p:extLst>
      <p:ext uri="{BB962C8B-B14F-4D97-AF65-F5344CB8AC3E}">
        <p14:creationId xmlns:p14="http://schemas.microsoft.com/office/powerpoint/2010/main" val="233959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EA33FB7E10AA45866DA89BF295534D" ma:contentTypeVersion="19" ma:contentTypeDescription="Create a new document." ma:contentTypeScope="" ma:versionID="9fceeca7416fb10fbcb647f072bae372">
  <xsd:schema xmlns:xsd="http://www.w3.org/2001/XMLSchema" xmlns:xs="http://www.w3.org/2001/XMLSchema" xmlns:p="http://schemas.microsoft.com/office/2006/metadata/properties" xmlns:ns3="4de0ef81-b34c-4e1a-a761-928ea2ef0f28" xmlns:ns4="f1b33cca-e570-4460-80e4-fc39f9413cb1" targetNamespace="http://schemas.microsoft.com/office/2006/metadata/properties" ma:root="true" ma:fieldsID="0f83be256c2c8d090d1920b8c090c368" ns3:_="" ns4:_="">
    <xsd:import namespace="4de0ef81-b34c-4e1a-a761-928ea2ef0f28"/>
    <xsd:import namespace="f1b33cca-e570-4460-80e4-fc39f9413c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earchProperties" minOccurs="0"/>
                <xsd:element ref="ns3:MediaServiceSystem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0ef81-b34c-4e1a-a761-928ea2ef0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b33cca-e570-4460-80e4-fc39f9413c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de0ef81-b34c-4e1a-a761-928ea2ef0f28" xsi:nil="true"/>
  </documentManagement>
</p:properties>
</file>

<file path=customXml/itemProps1.xml><?xml version="1.0" encoding="utf-8"?>
<ds:datastoreItem xmlns:ds="http://schemas.openxmlformats.org/officeDocument/2006/customXml" ds:itemID="{B69F827B-4334-4FE5-BF74-DD7952A6A5E9}">
  <ds:schemaRefs>
    <ds:schemaRef ds:uri="http://schemas.microsoft.com/sharepoint/v3/contenttype/forms"/>
  </ds:schemaRefs>
</ds:datastoreItem>
</file>

<file path=customXml/itemProps2.xml><?xml version="1.0" encoding="utf-8"?>
<ds:datastoreItem xmlns:ds="http://schemas.openxmlformats.org/officeDocument/2006/customXml" ds:itemID="{57910E8E-14C9-42BA-AD83-98CA5FCDE545}">
  <ds:schemaRefs>
    <ds:schemaRef ds:uri="4de0ef81-b34c-4e1a-a761-928ea2ef0f28"/>
    <ds:schemaRef ds:uri="f1b33cca-e570-4460-80e4-fc39f9413cb1"/>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A5376F-7C03-49BF-A7DD-35F1918A0CCF}">
  <ds:schemaRefs>
    <ds:schemaRef ds:uri="4de0ef81-b34c-4e1a-a761-928ea2ef0f28"/>
    <ds:schemaRef ds:uri="http://schemas.microsoft.com/office/2006/metadata/properties"/>
    <ds:schemaRef ds:uri="http://www.w3.org/2000/xmlns/"/>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Seaborn</dc:creator>
  <cp:revision>1</cp:revision>
  <cp:lastPrinted>2022-05-18T08:55:18Z</cp:lastPrinted>
  <dcterms:created xsi:type="dcterms:W3CDTF">2022-04-27T12:35:30Z</dcterms:created>
  <dcterms:modified xsi:type="dcterms:W3CDTF">2025-07-16T14:36:29Z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0x010100A2EA33FB7E10AA45866DA89BF295534D</vt:lpwstr>
  </property>
</Properties>
</file>