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435A0-1097-418D-BCA0-48826F880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D4B2E-A83D-4D12-91A1-BEFE7C7D2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5B314-5125-452E-A224-F5C603A1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4C227-D465-4D8C-9342-D591B8EB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0A501-78B3-4E48-9FF5-A58C21AA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50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09121-E7B2-4DC6-B607-15670191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0F318C-7167-422C-A586-06937D9AE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3639F-3A16-4123-83F2-BC776BF0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DAF98-8437-4797-B368-3148D21A1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F154A-1108-432D-8A14-4EECD0AB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9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DB909B-D0AB-4167-B877-E0A63D56F0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BFD85-DAF3-464A-B72B-20DA09527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9C050-9224-486D-8DDA-3F0ED1841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8B215-B40A-492A-9161-10988168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EE27E-CDCB-41E4-8DB6-020A94147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58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38B8C-7CFA-4DB0-83E4-ABB200F8F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11A80-B2CA-4B3A-866C-FF4D8CC5D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14BC0-0834-4A81-B238-AD6BDF7C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27B2F-0E11-43D0-861A-7A844EE1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6C27F-39D9-4880-A865-0E835B51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74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0DFCC-4399-4F01-9E56-6C711BCEA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EA023-49D0-4904-B585-910EBC488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FD06F-C66D-482B-BAA1-49BD812B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A9D48-B716-467A-B477-7BE1498D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DC772-32A7-48D4-A544-4FA276790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39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C8F5-81CD-452A-97B3-A0E008043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0CA90-7F2F-4147-8E05-4A98D0AC4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9F3A3B-3A36-41BE-8E9A-4851A6104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9EBED-BDC5-482C-88B9-9FE5EEB0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D1F27D-CEBE-4EA4-91BF-196A4010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1BDF9-7575-4936-8E9E-2B0A5C94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0B36-C914-40DB-8101-0CD8B8F33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6787C-CE7C-4EFD-85EB-E5E93B705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7AF0-8584-428C-9E95-803A7F0AB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DACB0-43BE-4079-A665-BC123E311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B4577-8021-4091-801B-8B7F5B910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1A04CF-4F8D-4420-860C-FCD36A60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747CC9-CD69-4DBF-ACE0-8103DE1A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6D3DA8-AF05-402B-8B8D-19D3FDD11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9546-C96B-4D17-9F02-617137E09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6E0F9-0FAD-4335-9AFC-8FE14A1E7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B2649F-55A3-4FB8-B097-4E665250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2C1A48-2A95-4BA8-9FD2-134367566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56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D4C979-0E37-435B-B863-5C698234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66BCF-EF0A-433D-A5B6-D12D53AE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C34F9-5B43-403C-81C4-635C0A64E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06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451FC-0719-401B-8657-1A4A6BD4D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8F445-912B-4225-903D-53A30197F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FAF41-B50C-446E-9F12-CA0DE36F2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F7CE1-E1A4-4EA8-8909-39EEC0C5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76DEB-050A-4C03-8515-4A5C5262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919DF-5DAA-414D-8B91-0E9E166F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3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3BBC8-EDB4-440B-96D5-120B9CBC2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F6F98-1515-4C84-99D5-83A3AD317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0CCA2-EEAA-4A5B-8411-97E66AC07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E223C-C9EB-426E-ADEF-B69FBCAD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C59D4-F039-4946-9CA0-75251617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DB5A1-21AA-4387-BB8C-CF8A8702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72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04804-67BA-4886-A62E-C9F3970D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B920-AE07-4D36-A09C-9234E88E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A2D3A-291B-4B85-BC7D-5621C9FD7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8087A-2752-4816-9B2A-508EC955F6A3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8FA3E-A39D-4DBB-93ED-497794721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ABC38-F0EF-48F5-8A5A-D9325E1EB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5051-ED1F-42AE-928A-E522AE48B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75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862549"/>
              </p:ext>
            </p:extLst>
          </p:nvPr>
        </p:nvGraphicFramePr>
        <p:xfrm>
          <a:off x="87088" y="43543"/>
          <a:ext cx="12008629" cy="821171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378297">
                  <a:extLst>
                    <a:ext uri="{9D8B030D-6E8A-4147-A177-3AD203B41FA5}">
                      <a16:colId xmlns:a16="http://schemas.microsoft.com/office/drawing/2014/main" val="1089575540"/>
                    </a:ext>
                  </a:extLst>
                </a:gridCol>
                <a:gridCol w="1857984">
                  <a:extLst>
                    <a:ext uri="{9D8B030D-6E8A-4147-A177-3AD203B41FA5}">
                      <a16:colId xmlns:a16="http://schemas.microsoft.com/office/drawing/2014/main" val="1172340790"/>
                    </a:ext>
                  </a:extLst>
                </a:gridCol>
                <a:gridCol w="1717759">
                  <a:extLst>
                    <a:ext uri="{9D8B030D-6E8A-4147-A177-3AD203B41FA5}">
                      <a16:colId xmlns:a16="http://schemas.microsoft.com/office/drawing/2014/main" val="4087331538"/>
                    </a:ext>
                  </a:extLst>
                </a:gridCol>
                <a:gridCol w="1892866">
                  <a:extLst>
                    <a:ext uri="{9D8B030D-6E8A-4147-A177-3AD203B41FA5}">
                      <a16:colId xmlns:a16="http://schemas.microsoft.com/office/drawing/2014/main" val="3527525534"/>
                    </a:ext>
                  </a:extLst>
                </a:gridCol>
                <a:gridCol w="1812149">
                  <a:extLst>
                    <a:ext uri="{9D8B030D-6E8A-4147-A177-3AD203B41FA5}">
                      <a16:colId xmlns:a16="http://schemas.microsoft.com/office/drawing/2014/main" val="218858860"/>
                    </a:ext>
                  </a:extLst>
                </a:gridCol>
                <a:gridCol w="1664977">
                  <a:extLst>
                    <a:ext uri="{9D8B030D-6E8A-4147-A177-3AD203B41FA5}">
                      <a16:colId xmlns:a16="http://schemas.microsoft.com/office/drawing/2014/main" val="515140418"/>
                    </a:ext>
                  </a:extLst>
                </a:gridCol>
                <a:gridCol w="16845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32836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Subject</a:t>
                      </a:r>
                    </a:p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Year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1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Autumn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Autumn 2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Spring 1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Spring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Summer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Summer 2 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389598"/>
                  </a:ext>
                </a:extLst>
              </a:tr>
              <a:tr h="21641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Topic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Marvellous 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Fire Fire!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Toy 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Support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Us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Paddington’s Adventures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Poles apart</a:t>
                      </a:r>
                    </a:p>
                    <a:p>
                      <a:pPr algn="ctr"/>
                      <a:endParaRPr lang="en-GB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1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Value and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linked Significant Person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Truthfulness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Thankfulness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Compassion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Forgiveness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Perseverance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Friendship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549258"/>
                  </a:ext>
                </a:extLst>
              </a:tr>
              <a:tr h="96114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Enrichment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walk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House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play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Bringing in family photos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1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Dragon </a:t>
                      </a:r>
                      <a:r>
                        <a:rPr lang="en-GB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fx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video </a:t>
                      </a:r>
                    </a:p>
                    <a:p>
                      <a:pPr marL="171450" indent="-171450" algn="just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Pudding Lane role play</a:t>
                      </a:r>
                    </a:p>
                    <a:p>
                      <a:pPr marL="171450" indent="-171450" algn="just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Fire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fighter visit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Family toy day (parents &amp; grandparents)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Toy museum visit/or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Toy shop  role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play </a:t>
                      </a:r>
                      <a:endParaRPr lang="en-GB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play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Service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Nurses Day &amp; nurse visit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Crime Scene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Paddington arrival</a:t>
                      </a:r>
                      <a:r>
                        <a:rPr lang="en-GB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 Travel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agents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play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Garden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visit 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escaped, news report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Visit Blackpool Zoo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Small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world zoo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play travel agents: the world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66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Planned 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latin typeface="+mn-lt"/>
                        </a:rPr>
                        <a:t>Spiritual Opportunities 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Science – listening walk.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Science – tree hug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History – appreciating differences/ connecting with others – toy day.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English – see how the grass feels under their bare feet.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Science – observing/ appreciating nature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Sports day – </a:t>
                      </a:r>
                      <a:r>
                        <a:rPr lang="en-GB" sz="1100"/>
                        <a:t>meditation station.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320722"/>
                  </a:ext>
                </a:extLst>
              </a:tr>
              <a:tr h="1870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Peace At Last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Talk for Writing Recount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Senses Poems</a:t>
                      </a: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Stories with familiar settings, Recount: trip to Leyland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Poems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Senses Poem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Texts: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Fire Poems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Dragon Post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selection of Great Fire of London non-fiction texts</a:t>
                      </a:r>
                      <a:endParaRPr lang="en-GB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Poems on a theme: fire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Letters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Diaries (Samuel Pepys)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Robot Poems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No-Bot the Robot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Posters about toys </a:t>
                      </a:r>
                      <a:endParaRPr lang="en-GB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Poems to Learn by Heart: Robots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Stories with Fantasy Settings: No-Bot the Robot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Non-Fiction – Information books about toys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 Poetry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You Choose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Where are you going Jenny?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Three Billy Goats Gruff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How to Catch a Goat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Traditional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Tales: Poetry</a:t>
                      </a:r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Traditional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Tales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Instructional writing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Paddington and the Grand Tour, Non-fiction texts about London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Adventure Stories: Paddington and Michael Bond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Non-chronological leaflet about London landmarks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Texts: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Lion and the Mouse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Non-fiction texts about animals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Eric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Carle books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Genre: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Narrative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Non-Chronological Reports: Animals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Riddles: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Animals 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879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The Human Body and Senses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Trees  (structure, deciduous and evergreen)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Materials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Materials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Plants (structure, common wild and garden plants)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Animals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7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Seasonal changes including weather patterns studied throughout the year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292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Events beyond living memory: Great Fire of London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Changes within living memory: toys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A significant historical person: Mary Seacole</a:t>
                      </a:r>
                    </a:p>
                    <a:p>
                      <a:pPr algn="ctr"/>
                      <a:endParaRPr lang="en-GB" sz="11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2964"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School grounds and</a:t>
                      </a:r>
                      <a:r>
                        <a:rPr lang="en-GB" sz="1100" baseline="0" dirty="0"/>
                        <a:t> walking around local area</a:t>
                      </a:r>
                      <a:r>
                        <a:rPr lang="en-GB" sz="1100" dirty="0"/>
                        <a:t>: key human and physical features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Leyland: small area of United Kingdom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UK  four countries, capital cities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Compass points N,S,E,W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Locational &amp; Directional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Hot and cold places in the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82934"/>
                  </a:ext>
                </a:extLst>
              </a:tr>
              <a:tr h="1788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r>
                        <a:rPr lang="en-GB" sz="11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Safety – continuous throughout the year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287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DT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Food: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Preparing and combining foods: fruit salad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Mechanisms: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Sliders and levers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a robot scene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Structures: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Bridges </a:t>
                      </a:r>
                    </a:p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68458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836" y="43543"/>
            <a:ext cx="423787" cy="37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57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475503"/>
              </p:ext>
            </p:extLst>
          </p:nvPr>
        </p:nvGraphicFramePr>
        <p:xfrm>
          <a:off x="201733" y="114312"/>
          <a:ext cx="11668294" cy="679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217">
                  <a:extLst>
                    <a:ext uri="{9D8B030D-6E8A-4147-A177-3AD203B41FA5}">
                      <a16:colId xmlns:a16="http://schemas.microsoft.com/office/drawing/2014/main" val="1089575540"/>
                    </a:ext>
                  </a:extLst>
                </a:gridCol>
                <a:gridCol w="2041581">
                  <a:extLst>
                    <a:ext uri="{9D8B030D-6E8A-4147-A177-3AD203B41FA5}">
                      <a16:colId xmlns:a16="http://schemas.microsoft.com/office/drawing/2014/main" val="1172340790"/>
                    </a:ext>
                  </a:extLst>
                </a:gridCol>
                <a:gridCol w="1568965">
                  <a:extLst>
                    <a:ext uri="{9D8B030D-6E8A-4147-A177-3AD203B41FA5}">
                      <a16:colId xmlns:a16="http://schemas.microsoft.com/office/drawing/2014/main" val="4231596954"/>
                    </a:ext>
                  </a:extLst>
                </a:gridCol>
                <a:gridCol w="1764834">
                  <a:extLst>
                    <a:ext uri="{9D8B030D-6E8A-4147-A177-3AD203B41FA5}">
                      <a16:colId xmlns:a16="http://schemas.microsoft.com/office/drawing/2014/main" val="4083575193"/>
                    </a:ext>
                  </a:extLst>
                </a:gridCol>
                <a:gridCol w="1666899">
                  <a:extLst>
                    <a:ext uri="{9D8B030D-6E8A-4147-A177-3AD203B41FA5}">
                      <a16:colId xmlns:a16="http://schemas.microsoft.com/office/drawing/2014/main" val="218858860"/>
                    </a:ext>
                  </a:extLst>
                </a:gridCol>
                <a:gridCol w="1666899">
                  <a:extLst>
                    <a:ext uri="{9D8B030D-6E8A-4147-A177-3AD203B41FA5}">
                      <a16:colId xmlns:a16="http://schemas.microsoft.com/office/drawing/2014/main" val="515140418"/>
                    </a:ext>
                  </a:extLst>
                </a:gridCol>
                <a:gridCol w="1666899">
                  <a:extLst>
                    <a:ext uri="{9D8B030D-6E8A-4147-A177-3AD203B41FA5}">
                      <a16:colId xmlns:a16="http://schemas.microsoft.com/office/drawing/2014/main" val="70766230"/>
                    </a:ext>
                  </a:extLst>
                </a:gridCol>
              </a:tblGrid>
              <a:tr h="373205"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Subject</a:t>
                      </a:r>
                    </a:p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Year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Autumn 1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Autumn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Spring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Spring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Summer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Summer 2 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389598"/>
                  </a:ext>
                </a:extLst>
              </a:tr>
              <a:tr h="79446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Artist: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Pablo Picasso</a:t>
                      </a: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Painting: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Portraits</a:t>
                      </a:r>
                    </a:p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Artist: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Moira West</a:t>
                      </a: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Textiles: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Natural</a:t>
                      </a: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Scottish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Landscape</a:t>
                      </a:r>
                    </a:p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Artist: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Henry Moore</a:t>
                      </a: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Sculpture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Animal Sculpture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1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68662"/>
                  </a:ext>
                </a:extLst>
              </a:tr>
              <a:tr h="119848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Maths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Place Value</a:t>
                      </a:r>
                    </a:p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Length </a:t>
                      </a:r>
                    </a:p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Addition and Subtraction</a:t>
                      </a:r>
                    </a:p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2D and 3D Shape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Sequencing and Sorting</a:t>
                      </a:r>
                    </a:p>
                    <a:p>
                      <a:pPr algn="ctr"/>
                      <a:r>
                        <a:rPr lang="en-GB" sz="1100" dirty="0">
                          <a:latin typeface="+mn-lt"/>
                        </a:rPr>
                        <a:t>Fractions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Money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Capacity and Volume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Time</a:t>
                      </a:r>
                    </a:p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Place Value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Mass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Counting and Money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Multiplication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Division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2D and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3D Shape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Length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Addition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and Subtraction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Position and Direction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Time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Place Value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Addition and Subtraction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Position and Direction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Time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2D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and 3D Shape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Time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Multiplication and Division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 and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Calculation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Capacity and Volume 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Measurement</a:t>
                      </a:r>
                    </a:p>
                    <a:p>
                      <a:pPr algn="ctr"/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Sorting </a:t>
                      </a:r>
                      <a:r>
                        <a:rPr lang="en-GB" sz="1100" b="0" baseline="0">
                          <a:solidFill>
                            <a:schemeClr val="tx1"/>
                          </a:solidFill>
                          <a:latin typeface="+mn-lt"/>
                        </a:rPr>
                        <a:t>and Sequencing</a:t>
                      </a:r>
                      <a:endParaRPr lang="en-GB" sz="11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652200"/>
                  </a:ext>
                </a:extLst>
              </a:tr>
              <a:tr h="14095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Hey, You!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(Singing Focus)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Rhythm in the way we walk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(Singing Focus)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the Groove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(Playing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Instrument Focus)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Easter</a:t>
                      </a:r>
                      <a:r>
                        <a:rPr lang="en-GB" sz="11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Service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Round and Round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(Improvisation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&amp; Composition Focus)</a:t>
                      </a: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 Imagination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(Improvisation</a:t>
                      </a:r>
                      <a:r>
                        <a:rPr lang="en-GB" sz="1100" kern="120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&amp; Composition Focus)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320871"/>
                  </a:ext>
                </a:extLst>
              </a:tr>
              <a:tr h="82105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 FMS Baseline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–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Supertato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 FMS –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Rolling a Ball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KS1 – Y1 Dance – Fire </a:t>
                      </a:r>
                      <a:r>
                        <a:rPr lang="en-GB" sz="11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 FMS –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Underarm Throw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 Gymnastics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Activities 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KS1 – Y1 Dance – Three Little Pig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 FMS –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Overarm Throw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KS1 FMS –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 Throlf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 – Games – Net and Wall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KS1 – Y1 Athletics / Sports Day Activities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Year 1 FMS – Catching and Bouncing a Ball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154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PSHE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+mn-lt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Who is special to us? 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+mn-lt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What is the same and different about us?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+mn-lt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How can we look after each other and the world? 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helps us stay healthy?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can we do with money?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00">
                          <a:effectLst/>
                          <a:latin typeface="+mn-lt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Who helps us to keep safe?</a:t>
                      </a:r>
                      <a:endParaRPr lang="en-GB" sz="1100" kern="100" dirty="0">
                        <a:effectLst/>
                        <a:latin typeface="+mn-lt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829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1.1: Harvest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1.2: God &amp; Creation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1.8: Joseph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1.3: Christmas Giving &amp; Receiving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1.4: Jesus was Special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1.5: Easter New Life/New Beginnings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1.7: Baptism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1.9: My World Jesus’ World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6845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 Online Safety and Exploring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Purple Mash 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 Grouping and Sorting 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2DIY</a:t>
                      </a:r>
                    </a:p>
                    <a:p>
                      <a:pPr algn="ctr"/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1.3 Pictograms Unit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2Count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1.4 Lego Builders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2DIY</a:t>
                      </a:r>
                    </a:p>
                    <a:p>
                      <a:pPr algn="ctr"/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Safer Internet Day -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Jessie and Friends</a:t>
                      </a:r>
                    </a:p>
                    <a:p>
                      <a:pPr algn="ctr"/>
                      <a:r>
                        <a:rPr lang="en-GB" sz="11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ThinkUKnow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 Animated Stories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2Create a Story</a:t>
                      </a:r>
                    </a:p>
                    <a:p>
                      <a:pPr algn="ctr"/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 Maze Explorers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2Go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 Online Safety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Technology Outside School 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Various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Safety</a:t>
                      </a:r>
                      <a:r>
                        <a:rPr lang="en-GB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Old MacDonald had a Phone 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(book)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 Coding Unit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2Code</a:t>
                      </a:r>
                    </a:p>
                    <a:p>
                      <a:pPr algn="ctr"/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 Spreadsheets </a:t>
                      </a:r>
                    </a:p>
                    <a:p>
                      <a:pPr algn="ctr"/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2Calculate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</a:t>
                      </a:r>
                      <a:r>
                        <a:rPr lang="en-GB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Safety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Clicking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(book)</a:t>
                      </a:r>
                    </a:p>
                    <a:p>
                      <a:pPr algn="ctr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237" y="114310"/>
            <a:ext cx="530528" cy="46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1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3447</TotalTime>
  <Words>889</Words>
  <Application>Microsoft Office PowerPoint</Application>
  <PresentationFormat>Widescreen</PresentationFormat>
  <Paragraphs>253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Aiken-Wood</dc:creator>
  <cp:lastModifiedBy>Andrea Ashcroft</cp:lastModifiedBy>
  <cp:revision>179</cp:revision>
  <cp:lastPrinted>2022-05-09T12:18:09Z</cp:lastPrinted>
  <dcterms:created xsi:type="dcterms:W3CDTF">2020-09-22T13:58:30Z</dcterms:created>
  <dcterms:modified xsi:type="dcterms:W3CDTF">2024-09-19T15:46:47Z</dcterms:modified>
</cp:coreProperties>
</file>