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3980-05CB-478F-886B-558A0524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D709B-3385-4EF6-A60D-13080D3D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A9009-84C3-47F9-84EA-E13E6BFE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6BA0-1FE3-4AC0-A28C-B750FA04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7FCA-1094-47F0-9AD2-19CA0A4A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E516-562F-4320-BEC4-303CAC28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8C0D5-ABFF-4EAD-87E3-CFA0F7A55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400E-E96E-4341-866D-F70EDBB9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5233-C82E-4A22-A5DC-D123795D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1089-E2DA-4FA6-85C0-99BB92BF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4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F395F-460E-4B3F-B607-B499B498E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17977-1A17-4B83-845D-0FC2C226A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07A3-51D7-4EA7-BEFD-D8220930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40E3-51A8-4FF0-80CA-033273F9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FF21-2EA5-483C-B83A-C3E4C17C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96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77F3-D501-4142-8D3D-2DDC0FD0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5635-6A3A-4A3E-8C05-AF29A34B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6D53B-35D7-4DA1-A05C-F3E9E8F8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762A6-06C7-495B-8032-2E5B1DD9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F57-0A2E-4ED0-8EFF-AFD470BD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3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9211-CAFF-46BF-B4E6-E8006FB5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73359-FB31-4578-8957-2C4869B3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2B51-9461-4761-9DAA-96F685E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F895C-9E91-4812-8284-2BD5F11A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1962-F2B7-4920-8AB5-BDB047B7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7B54-B6D4-4D79-97E0-150E4FCF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800E-89A9-460A-8880-10B9D0D2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1A7D2-A23E-4C44-9A77-177950D61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44763-881F-4353-A5AC-0F1D5807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75474-6231-4B6F-AF5C-7294708F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4271B-2A26-478A-A362-29D6CDA9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4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A5B1-AA01-426B-B7FE-473FAC97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6C524-CA10-4B15-B6ED-911C1361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4EFB-9012-4C0F-84BC-BBE03E8C8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0E12C-B087-4A2E-9CC8-A7B3EF9AA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D53D8-F0D8-47F4-9841-403EAFA62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B2F96-5B87-4FB3-88C4-033715F2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3186A-FE8A-41A0-8CBE-DE1BE8BB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6F5B1-F9E5-43C3-B7B5-22ECD7E7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6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0636-2D7B-4222-B802-6674B9D9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74778-9C52-40F5-BFFD-7FA70546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67B39-E412-4E17-BDD3-612C2B08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29557-1DBC-4981-93CE-D8E3E607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63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02476-7B5F-49FD-8A71-5662A50C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D6BE2-6676-4E53-9418-0B74E3E0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458D4-B8C1-4F0F-B3E8-9CBBA049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22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A226-28F0-4DD5-A389-72FEF69D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3A5-9CC5-4598-AD6F-10BAFC10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918EA-93FF-41F3-87F4-36E9A2C6B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A6204-00F3-4D80-B7C4-733C1699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34DD-D893-487E-B50B-3E5434DA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FCA2D-19F1-4CBD-9D5D-C1F6F35A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D0D7-BB9E-4E92-805A-63DBF363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A145F-65F1-44CE-BE3C-67EE0D735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83AE6-ADCA-4120-849D-630C6ED78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59C82-3E5B-4BCD-9FC4-4E6F6888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5A03F-CA52-43D8-8116-51B9AA35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97C8-E074-4762-847B-F71744BB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31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7B725-5861-4E3E-ACC6-0E0D3A97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B9ABC-CC55-4CF4-9F5A-AE0F3DA1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271DA-56ED-40D7-A030-F1BA81953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E32E-C2EC-4C87-BB69-8F1507804BE7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542B4-025C-44C0-BEE9-F4575FE2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D255A-2E95-4899-8045-7CA01E33D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B019-631E-47FD-96AF-053CBD2E0A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71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D8CE5-9CE5-4913-BFC2-229B3ECAB5F4}"/>
              </a:ext>
            </a:extLst>
          </p:cNvPr>
          <p:cNvGraphicFramePr>
            <a:graphicFrameLocks noGrp="1"/>
          </p:cNvGraphicFramePr>
          <p:nvPr/>
        </p:nvGraphicFramePr>
        <p:xfrm>
          <a:off x="533207" y="189823"/>
          <a:ext cx="11234723" cy="612775"/>
        </p:xfrm>
        <a:graphic>
          <a:graphicData uri="http://schemas.openxmlformats.org/drawingml/2006/table">
            <a:tbl>
              <a:tblPr/>
              <a:tblGrid>
                <a:gridCol w="3336925">
                  <a:extLst>
                    <a:ext uri="{9D8B030D-6E8A-4147-A177-3AD203B41FA5}">
                      <a16:colId xmlns:a16="http://schemas.microsoft.com/office/drawing/2014/main" val="385770146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3565232784"/>
                    </a:ext>
                  </a:extLst>
                </a:gridCol>
                <a:gridCol w="4899328">
                  <a:extLst>
                    <a:ext uri="{9D8B030D-6E8A-4147-A177-3AD203B41FA5}">
                      <a16:colId xmlns:a16="http://schemas.microsoft.com/office/drawing/2014/main" val="3018788381"/>
                    </a:ext>
                  </a:extLst>
                </a:gridCol>
              </a:tblGrid>
              <a:tr h="217805">
                <a:tc gridSpan="3"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</a:pPr>
                      <a:r>
                        <a:rPr lang="en-US" sz="1800" b="1" spc="-155" dirty="0">
                          <a:solidFill>
                            <a:srgbClr val="FAFAFA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 Anne's Catholic Primary School  -  Design Technology</a:t>
                      </a:r>
                      <a:endParaRPr lang="en-GB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algn="l">
                        <a:lnSpc>
                          <a:spcPts val="640"/>
                        </a:lnSpc>
                      </a:pPr>
                      <a:r>
                        <a:rPr lang="en-US" sz="11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0944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Aspect: Textiles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spc="-16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Phase:  UKS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Focus: Combining different fabric shapes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39396"/>
                  </a:ext>
                </a:extLst>
              </a:tr>
            </a:tbl>
          </a:graphicData>
        </a:graphic>
      </p:graphicFrame>
      <p:pic>
        <p:nvPicPr>
          <p:cNvPr id="3" name="Picture 2" descr="St Anne's Catholic Primary School">
            <a:extLst>
              <a:ext uri="{FF2B5EF4-FFF2-40B4-BE49-F238E27FC236}">
                <a16:creationId xmlns:a16="http://schemas.microsoft.com/office/drawing/2014/main" id="{59970080-D1B4-4F6B-8E9A-BAE2DF1A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32" y="189823"/>
            <a:ext cx="561975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E6FE5B-3178-4E92-A366-E0C59B15B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56381"/>
              </p:ext>
            </p:extLst>
          </p:nvPr>
        </p:nvGraphicFramePr>
        <p:xfrm>
          <a:off x="5732891" y="950988"/>
          <a:ext cx="6016710" cy="2543575"/>
        </p:xfrm>
        <a:graphic>
          <a:graphicData uri="http://schemas.openxmlformats.org/drawingml/2006/table">
            <a:tbl>
              <a:tblPr firstRow="1" firstCol="1" bandRow="1"/>
              <a:tblGrid>
                <a:gridCol w="6016710">
                  <a:extLst>
                    <a:ext uri="{9D8B030D-6E8A-4147-A177-3AD203B41FA5}">
                      <a16:colId xmlns:a16="http://schemas.microsoft.com/office/drawing/2014/main" val="2079823947"/>
                    </a:ext>
                  </a:extLst>
                </a:gridCol>
              </a:tblGrid>
              <a:tr h="275355">
                <a:tc>
                  <a:txBody>
                    <a:bodyPr/>
                    <a:lstStyle/>
                    <a:p>
                      <a:pPr marR="118745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 knowledge 2: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39138"/>
                  </a:ext>
                </a:extLst>
              </a:tr>
              <a:tr h="1795153">
                <a:tc>
                  <a:txBody>
                    <a:bodyPr/>
                    <a:lstStyle/>
                    <a:p>
                      <a:pPr marL="342900" lvl="0" indent="-34290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research into famous designers and inventors to inform the design of own innovative products. </a:t>
                      </a:r>
                    </a:p>
                    <a:p>
                      <a:pPr marL="342900" lvl="0" indent="-34290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Generate, develop, model and communicate ideas through discussion, annotated sketches, cross-sectional and exploded diagrams, prototypes, pattern pieces and computer-aided design. </a:t>
                      </a:r>
                    </a:p>
                    <a:p>
                      <a:pPr marL="342900" lvl="0" indent="-34290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 knowledge of materials and techniques to refine and rework his/her product to improve its functional properties and aesthetic qualities. </a:t>
                      </a:r>
                    </a:p>
                    <a:p>
                      <a:pPr marL="342900" lvl="0" indent="-34290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technical knowledge accurate skills to problem solve during the making process. </a:t>
                      </a:r>
                    </a:p>
                    <a:p>
                      <a:pPr marL="342900" lvl="0" indent="-34290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knowledge of famous designs to further explain the effectiveness of existing products and products made. 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393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8DBBDD-7F3E-4FD8-8677-FA105E4164BC}"/>
              </a:ext>
            </a:extLst>
          </p:cNvPr>
          <p:cNvGraphicFramePr>
            <a:graphicFrameLocks noGrp="1"/>
          </p:cNvGraphicFramePr>
          <p:nvPr/>
        </p:nvGraphicFramePr>
        <p:xfrm>
          <a:off x="533207" y="950988"/>
          <a:ext cx="4950460" cy="884555"/>
        </p:xfrm>
        <a:graphic>
          <a:graphicData uri="http://schemas.openxmlformats.org/drawingml/2006/table">
            <a:tbl>
              <a:tblPr firstRow="1" firstCol="1" bandRow="1"/>
              <a:tblGrid>
                <a:gridCol w="4950460">
                  <a:extLst>
                    <a:ext uri="{9D8B030D-6E8A-4147-A177-3AD203B41FA5}">
                      <a16:colId xmlns:a16="http://schemas.microsoft.com/office/drawing/2014/main" val="2304416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I already know…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04329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Experience of basic stitching, joining textiles and finishing techniques.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Experience of making and using simple pattern pieces.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567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1E3B5F-3B1C-42C1-B12E-F7F85FD30548}"/>
              </a:ext>
            </a:extLst>
          </p:cNvPr>
          <p:cNvGraphicFramePr>
            <a:graphicFrameLocks noGrp="1"/>
          </p:cNvGraphicFramePr>
          <p:nvPr/>
        </p:nvGraphicFramePr>
        <p:xfrm>
          <a:off x="533207" y="1970914"/>
          <a:ext cx="4950460" cy="2768187"/>
        </p:xfrm>
        <a:graphic>
          <a:graphicData uri="http://schemas.openxmlformats.org/drawingml/2006/table">
            <a:tbl>
              <a:tblPr firstRow="1" firstCol="1" bandRow="1"/>
              <a:tblGrid>
                <a:gridCol w="1551058">
                  <a:extLst>
                    <a:ext uri="{9D8B030D-6E8A-4147-A177-3AD203B41FA5}">
                      <a16:colId xmlns:a16="http://schemas.microsoft.com/office/drawing/2014/main" val="1472859066"/>
                    </a:ext>
                  </a:extLst>
                </a:gridCol>
                <a:gridCol w="3399402">
                  <a:extLst>
                    <a:ext uri="{9D8B030D-6E8A-4147-A177-3AD203B41FA5}">
                      <a16:colId xmlns:a16="http://schemas.microsoft.com/office/drawing/2014/main" val="475943614"/>
                    </a:ext>
                  </a:extLst>
                </a:gridCol>
              </a:tblGrid>
              <a:tr h="283191"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Vocabulary</a:t>
                      </a:r>
                      <a:endParaRPr lang="en-GB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80731"/>
                  </a:ext>
                </a:extLst>
              </a:tr>
              <a:tr h="41951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Mock-up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quick 3-D modelling using easy to work and cheaper materials. Useful for checking proportions and scale.  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37236"/>
                  </a:ext>
                </a:extLst>
              </a:tr>
              <a:tr h="41575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Pattern or template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 shape drawn to exact shape and size, used to assist in cutting out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91905"/>
                  </a:ext>
                </a:extLst>
              </a:tr>
              <a:tr h="41575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Seam allowance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extra fabric allowed for joining together - 15mm for domestic patterns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9371"/>
                  </a:ext>
                </a:extLst>
              </a:tr>
              <a:tr h="41575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specification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describes what a product has to do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51563"/>
                  </a:ext>
                </a:extLst>
              </a:tr>
              <a:tr h="40247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tacking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large running stitches to hold pieces of fabric together temporarily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5308"/>
                  </a:ext>
                </a:extLst>
              </a:tr>
              <a:tr h="41575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Working drawing</a:t>
                      </a: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detailed drawing contains all information needed to make a product but is updated as changes are made.</a:t>
                      </a:r>
                      <a:endParaRPr lang="en-GB" sz="12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7188" marR="47188" marT="94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606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6CA6EE8-0933-4F35-9BAA-CA070DE83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18252"/>
              </p:ext>
            </p:extLst>
          </p:nvPr>
        </p:nvGraphicFramePr>
        <p:xfrm>
          <a:off x="5751220" y="3622823"/>
          <a:ext cx="6016710" cy="2912871"/>
        </p:xfrm>
        <a:graphic>
          <a:graphicData uri="http://schemas.openxmlformats.org/drawingml/2006/table">
            <a:tbl>
              <a:tblPr firstRow="1" firstCol="1" bandRow="1"/>
              <a:tblGrid>
                <a:gridCol w="6016710">
                  <a:extLst>
                    <a:ext uri="{9D8B030D-6E8A-4147-A177-3AD203B41FA5}">
                      <a16:colId xmlns:a16="http://schemas.microsoft.com/office/drawing/2014/main" val="2079823947"/>
                    </a:ext>
                  </a:extLst>
                </a:gridCol>
              </a:tblGrid>
              <a:tr h="304969">
                <a:tc>
                  <a:txBody>
                    <a:bodyPr/>
                    <a:lstStyle/>
                    <a:p>
                      <a:pPr marR="118745"/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knowledge and understanding: Stitches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1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39138"/>
                  </a:ext>
                </a:extLst>
              </a:tr>
              <a:tr h="2607902">
                <a:tc>
                  <a:txBody>
                    <a:bodyPr/>
                    <a:lstStyle/>
                    <a:p>
                      <a:pPr marL="0" lvl="0" indent="0" fontAlgn="auto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3938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E4903FE-0CBE-425F-8248-2C68ECEB9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2" t="26765" r="49065" b="42438"/>
          <a:stretch/>
        </p:blipFill>
        <p:spPr>
          <a:xfrm>
            <a:off x="5780090" y="4045744"/>
            <a:ext cx="2827379" cy="2414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39A86C-7435-4769-87CE-31531DA39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2" t="58235" r="49065" b="19189"/>
          <a:stretch/>
        </p:blipFill>
        <p:spPr>
          <a:xfrm>
            <a:off x="8741246" y="4045744"/>
            <a:ext cx="2845356" cy="1781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D952F-0253-44C6-8E1B-0A5E19C35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1" t="16687" r="49303" b="57663"/>
          <a:stretch/>
        </p:blipFill>
        <p:spPr>
          <a:xfrm>
            <a:off x="531031" y="4795284"/>
            <a:ext cx="2383034" cy="1759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E89610-228B-47C1-899F-BF3E1AE2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4" t="44769" r="48605" b="28269"/>
          <a:stretch/>
        </p:blipFill>
        <p:spPr>
          <a:xfrm>
            <a:off x="3100633" y="4852207"/>
            <a:ext cx="2473842" cy="18490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644896">
            <a:off x="466736" y="1791971"/>
            <a:ext cx="1050253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  <a:endParaRPr lang="en-US" sz="2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58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243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jenniepimlott@outlook.com</dc:creator>
  <cp:lastModifiedBy>Jennifer Pimlott</cp:lastModifiedBy>
  <cp:revision>7</cp:revision>
  <dcterms:created xsi:type="dcterms:W3CDTF">2022-03-14T09:59:05Z</dcterms:created>
  <dcterms:modified xsi:type="dcterms:W3CDTF">2022-09-30T14:54:19Z</dcterms:modified>
</cp:coreProperties>
</file>