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74D6"/>
    <a:srgbClr val="A365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245"/>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91DC-BD4C-486C-9929-7406433F6B9A}" type="datetimeFigureOut">
              <a:rPr lang="en-GB" smtClean="0"/>
              <a:t>23/04/2025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5B63E-0D62-436F-8D38-355F4AAF7BD1}" type="slidenum">
              <a:rPr lang="en-GB" smtClean="0"/>
              <a:t>‹#›</a:t>
            </a:fld>
            <a:endParaRPr lang="en-GB"/>
          </a:p>
        </p:txBody>
      </p:sp>
    </p:spTree>
    <p:extLst>
      <p:ext uri="{BB962C8B-B14F-4D97-AF65-F5344CB8AC3E}">
        <p14:creationId xmlns:p14="http://schemas.microsoft.com/office/powerpoint/2010/main" val="291942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4vbvhU22u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9ueGfjBKb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GRxofEmo3H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spc="-5" dirty="0">
                <a:solidFill>
                  <a:srgbClr val="0462C1"/>
                </a:solidFill>
                <a:effectLst/>
                <a:latin typeface="Calibri" panose="020F0502020204030204" pitchFamily="34" charset="0"/>
                <a:ea typeface="Corbel" panose="020B0503020204020204" pitchFamily="34" charset="0"/>
                <a:cs typeface="Corbel" panose="020B0503020204020204" pitchFamily="34" charset="0"/>
              </a:rPr>
              <a:t>https://www.youtube.com/watch?v=U4yH4B9deok</a:t>
            </a:r>
            <a:endParaRPr lang="en-GB" dirty="0"/>
          </a:p>
        </p:txBody>
      </p:sp>
      <p:sp>
        <p:nvSpPr>
          <p:cNvPr id="4" name="Slide Number Placeholder 3"/>
          <p:cNvSpPr>
            <a:spLocks noGrp="1"/>
          </p:cNvSpPr>
          <p:nvPr>
            <p:ph type="sldNum" sz="quarter" idx="5"/>
          </p:nvPr>
        </p:nvSpPr>
        <p:spPr/>
        <p:txBody>
          <a:bodyPr/>
          <a:lstStyle/>
          <a:p>
            <a:fld id="{4575B63E-0D62-436F-8D38-355F4AAF7BD1}" type="slidenum">
              <a:rPr lang="en-GB" smtClean="0"/>
              <a:t>2</a:t>
            </a:fld>
            <a:endParaRPr lang="en-GB"/>
          </a:p>
        </p:txBody>
      </p:sp>
    </p:spTree>
    <p:extLst>
      <p:ext uri="{BB962C8B-B14F-4D97-AF65-F5344CB8AC3E}">
        <p14:creationId xmlns:p14="http://schemas.microsoft.com/office/powerpoint/2010/main" val="2726831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https://www.youtube.com/watch?v=yf2rbcrZzDQ</a:t>
            </a:r>
          </a:p>
        </p:txBody>
      </p:sp>
      <p:sp>
        <p:nvSpPr>
          <p:cNvPr id="4" name="Slide Number Placeholder 3"/>
          <p:cNvSpPr>
            <a:spLocks noGrp="1"/>
          </p:cNvSpPr>
          <p:nvPr>
            <p:ph type="sldNum" sz="quarter" idx="5"/>
          </p:nvPr>
        </p:nvSpPr>
        <p:spPr/>
        <p:txBody>
          <a:bodyPr/>
          <a:lstStyle/>
          <a:p>
            <a:fld id="{4575B63E-0D62-436F-8D38-355F4AAF7BD1}" type="slidenum">
              <a:rPr lang="en-GB" smtClean="0"/>
              <a:t>11</a:t>
            </a:fld>
            <a:endParaRPr lang="en-GB"/>
          </a:p>
        </p:txBody>
      </p:sp>
    </p:spTree>
    <p:extLst>
      <p:ext uri="{BB962C8B-B14F-4D97-AF65-F5344CB8AC3E}">
        <p14:creationId xmlns:p14="http://schemas.microsoft.com/office/powerpoint/2010/main" val="3345255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https://www.youtube.com/watch?v=l11mUSu7aeA</a:t>
            </a:r>
          </a:p>
        </p:txBody>
      </p:sp>
      <p:sp>
        <p:nvSpPr>
          <p:cNvPr id="4" name="Slide Number Placeholder 3"/>
          <p:cNvSpPr>
            <a:spLocks noGrp="1"/>
          </p:cNvSpPr>
          <p:nvPr>
            <p:ph type="sldNum" sz="quarter" idx="5"/>
          </p:nvPr>
        </p:nvSpPr>
        <p:spPr/>
        <p:txBody>
          <a:bodyPr/>
          <a:lstStyle/>
          <a:p>
            <a:fld id="{4575B63E-0D62-436F-8D38-355F4AAF7BD1}" type="slidenum">
              <a:rPr lang="en-GB" smtClean="0"/>
              <a:t>12</a:t>
            </a:fld>
            <a:endParaRPr lang="en-GB"/>
          </a:p>
        </p:txBody>
      </p:sp>
    </p:spTree>
    <p:extLst>
      <p:ext uri="{BB962C8B-B14F-4D97-AF65-F5344CB8AC3E}">
        <p14:creationId xmlns:p14="http://schemas.microsoft.com/office/powerpoint/2010/main" val="415162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Interview  - https://www.ft.com/content/b7dd1b38-4503-11e6-9b66-0712b3873ae1 , https://www.rsno.org.uk/people/lera-auerbach/</a:t>
            </a:r>
          </a:p>
          <a:p>
            <a:endParaRPr lang="en-GB" dirty="0"/>
          </a:p>
          <a:p>
            <a:r>
              <a:rPr lang="en-GB" dirty="0"/>
              <a:t>https://www.youtube.com/watch?v=Hb99fT14kUI&amp;list=PLL4KNk6FHkB9_3vbf-LC9ZAZksOiRtKXe&amp;index=3</a:t>
            </a:r>
          </a:p>
          <a:p>
            <a:endParaRPr lang="en-GB" dirty="0"/>
          </a:p>
          <a:p>
            <a:endParaRPr lang="en-GB" dirty="0"/>
          </a:p>
        </p:txBody>
      </p:sp>
      <p:sp>
        <p:nvSpPr>
          <p:cNvPr id="4" name="Slide Number Placeholder 3"/>
          <p:cNvSpPr>
            <a:spLocks noGrp="1"/>
          </p:cNvSpPr>
          <p:nvPr>
            <p:ph type="sldNum" sz="quarter" idx="5"/>
          </p:nvPr>
        </p:nvSpPr>
        <p:spPr/>
        <p:txBody>
          <a:bodyPr/>
          <a:lstStyle/>
          <a:p>
            <a:fld id="{4575B63E-0D62-436F-8D38-355F4AAF7BD1}" type="slidenum">
              <a:rPr lang="en-GB" smtClean="0"/>
              <a:t>14</a:t>
            </a:fld>
            <a:endParaRPr lang="en-GB"/>
          </a:p>
        </p:txBody>
      </p:sp>
    </p:spTree>
    <p:extLst>
      <p:ext uri="{BB962C8B-B14F-4D97-AF65-F5344CB8AC3E}">
        <p14:creationId xmlns:p14="http://schemas.microsoft.com/office/powerpoint/2010/main" val="261457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
            <a:r>
              <a:rPr lang="en-GB" sz="1800" spc="-5" dirty="0">
                <a:solidFill>
                  <a:srgbClr val="0462C1"/>
                </a:solidFill>
                <a:effectLst/>
                <a:latin typeface="Calibri" panose="020F0502020204030204" pitchFamily="34" charset="0"/>
                <a:ea typeface="Corbel" panose="020B0503020204020204" pitchFamily="34" charset="0"/>
                <a:cs typeface="Corbel" panose="020B0503020204020204" pitchFamily="34" charset="0"/>
                <a:hlinkClick r:id="rId3"/>
              </a:rPr>
              <a:t>https://www.youtube.com/watch</a:t>
            </a:r>
            <a:endParaRPr lang="en-GB" sz="1800" dirty="0">
              <a:effectLst/>
              <a:latin typeface="Corbel" panose="020B0503020204020204" pitchFamily="34" charset="0"/>
              <a:ea typeface="Corbel" panose="020B0503020204020204" pitchFamily="34" charset="0"/>
              <a:cs typeface="Corbel" panose="020B0503020204020204" pitchFamily="34" charset="0"/>
            </a:endParaRPr>
          </a:p>
          <a:p>
            <a:pPr marL="68580">
              <a:spcBef>
                <a:spcPts val="5"/>
              </a:spcBef>
            </a:pPr>
            <a:r>
              <a:rPr lang="en-GB" sz="1800" dirty="0">
                <a:solidFill>
                  <a:srgbClr val="0462C1"/>
                </a:solidFill>
                <a:effectLst/>
                <a:latin typeface="Calibri" panose="020F0502020204030204" pitchFamily="34" charset="0"/>
                <a:ea typeface="Corbel" panose="020B0503020204020204" pitchFamily="34" charset="0"/>
                <a:cs typeface="Corbel" panose="020B0503020204020204" pitchFamily="34" charset="0"/>
                <a:hlinkClick r:id="rId3"/>
              </a:rPr>
              <a:t>?v=4vbvhU22uAM</a:t>
            </a:r>
            <a:endParaRPr lang="en-GB" sz="1800" dirty="0">
              <a:effectLst/>
              <a:latin typeface="Corbel" panose="020B0503020204020204" pitchFamily="34" charset="0"/>
              <a:ea typeface="Corbel" panose="020B0503020204020204" pitchFamily="34" charset="0"/>
              <a:cs typeface="Corbel" panose="020B0503020204020204" pitchFamily="34" charset="0"/>
            </a:endParaRPr>
          </a:p>
          <a:p>
            <a:r>
              <a:rPr lang="en-GB"/>
              <a:t>https://www.classicfm.com/composers/britten/guides/best-recordings-brittens-young-persons-guide-orche/</a:t>
            </a:r>
          </a:p>
          <a:p>
            <a:endParaRPr lang="en-GB" dirty="0"/>
          </a:p>
        </p:txBody>
      </p:sp>
      <p:sp>
        <p:nvSpPr>
          <p:cNvPr id="4" name="Slide Number Placeholder 3"/>
          <p:cNvSpPr>
            <a:spLocks noGrp="1"/>
          </p:cNvSpPr>
          <p:nvPr>
            <p:ph type="sldNum" sz="quarter" idx="5"/>
          </p:nvPr>
        </p:nvSpPr>
        <p:spPr/>
        <p:txBody>
          <a:bodyPr/>
          <a:lstStyle/>
          <a:p>
            <a:fld id="{4575B63E-0D62-436F-8D38-355F4AAF7BD1}" type="slidenum">
              <a:rPr lang="en-GB" smtClean="0"/>
              <a:t>15</a:t>
            </a:fld>
            <a:endParaRPr lang="en-GB"/>
          </a:p>
        </p:txBody>
      </p:sp>
    </p:spTree>
    <p:extLst>
      <p:ext uri="{BB962C8B-B14F-4D97-AF65-F5344CB8AC3E}">
        <p14:creationId xmlns:p14="http://schemas.microsoft.com/office/powerpoint/2010/main" val="1398726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https://www.classicfm.com/composers/holst/pictures/holsts-planets-guide/saturn/</a:t>
            </a:r>
          </a:p>
          <a:p>
            <a:r>
              <a:rPr lang="en-GB" dirty="0"/>
              <a:t>https://lpo.org.uk/digitalresource/gustav-holst-the-planets-project/</a:t>
            </a:r>
          </a:p>
          <a:p>
            <a:r>
              <a:rPr lang="en-GB" dirty="0"/>
              <a:t>https://lpo.org.uk/wp-content/uploads/2022/11/LPO-KS2-resources_Gustav-Holst-The-Planets.pdf</a:t>
            </a:r>
          </a:p>
          <a:p>
            <a:endParaRPr lang="en-GB" dirty="0"/>
          </a:p>
          <a:p>
            <a:endParaRPr lang="en-GB" dirty="0"/>
          </a:p>
        </p:txBody>
      </p:sp>
      <p:sp>
        <p:nvSpPr>
          <p:cNvPr id="4" name="Slide Number Placeholder 3"/>
          <p:cNvSpPr>
            <a:spLocks noGrp="1"/>
          </p:cNvSpPr>
          <p:nvPr>
            <p:ph type="sldNum" sz="quarter" idx="5"/>
          </p:nvPr>
        </p:nvSpPr>
        <p:spPr/>
        <p:txBody>
          <a:bodyPr/>
          <a:lstStyle/>
          <a:p>
            <a:fld id="{4575B63E-0D62-436F-8D38-355F4AAF7BD1}" type="slidenum">
              <a:rPr lang="en-GB" smtClean="0"/>
              <a:t>16</a:t>
            </a:fld>
            <a:endParaRPr lang="en-GB"/>
          </a:p>
        </p:txBody>
      </p:sp>
    </p:spTree>
    <p:extLst>
      <p:ext uri="{BB962C8B-B14F-4D97-AF65-F5344CB8AC3E}">
        <p14:creationId xmlns:p14="http://schemas.microsoft.com/office/powerpoint/2010/main" val="2693403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https://www.youtube.com/watch?v=XwkVVByRNUg</a:t>
            </a:r>
          </a:p>
          <a:p>
            <a:endParaRPr lang="en-GB" dirty="0"/>
          </a:p>
        </p:txBody>
      </p:sp>
      <p:sp>
        <p:nvSpPr>
          <p:cNvPr id="4" name="Slide Number Placeholder 3"/>
          <p:cNvSpPr>
            <a:spLocks noGrp="1"/>
          </p:cNvSpPr>
          <p:nvPr>
            <p:ph type="sldNum" sz="quarter" idx="5"/>
          </p:nvPr>
        </p:nvSpPr>
        <p:spPr/>
        <p:txBody>
          <a:bodyPr/>
          <a:lstStyle/>
          <a:p>
            <a:fld id="{4575B63E-0D62-436F-8D38-355F4AAF7BD1}" type="slidenum">
              <a:rPr lang="en-GB" smtClean="0"/>
              <a:t>18</a:t>
            </a:fld>
            <a:endParaRPr lang="en-GB"/>
          </a:p>
        </p:txBody>
      </p:sp>
    </p:spTree>
    <p:extLst>
      <p:ext uri="{BB962C8B-B14F-4D97-AF65-F5344CB8AC3E}">
        <p14:creationId xmlns:p14="http://schemas.microsoft.com/office/powerpoint/2010/main" val="318424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https://www.youtube.com/watch?v=BNi9fOjXx-Y (The storm)</a:t>
            </a:r>
          </a:p>
        </p:txBody>
      </p:sp>
      <p:sp>
        <p:nvSpPr>
          <p:cNvPr id="4" name="Slide Number Placeholder 3"/>
          <p:cNvSpPr>
            <a:spLocks noGrp="1"/>
          </p:cNvSpPr>
          <p:nvPr>
            <p:ph type="sldNum" sz="quarter" idx="5"/>
          </p:nvPr>
        </p:nvSpPr>
        <p:spPr/>
        <p:txBody>
          <a:bodyPr/>
          <a:lstStyle/>
          <a:p>
            <a:fld id="{4575B63E-0D62-436F-8D38-355F4AAF7BD1}" type="slidenum">
              <a:rPr lang="en-GB" smtClean="0"/>
              <a:t>3</a:t>
            </a:fld>
            <a:endParaRPr lang="en-GB"/>
          </a:p>
        </p:txBody>
      </p:sp>
    </p:spTree>
    <p:extLst>
      <p:ext uri="{BB962C8B-B14F-4D97-AF65-F5344CB8AC3E}">
        <p14:creationId xmlns:p14="http://schemas.microsoft.com/office/powerpoint/2010/main" val="3702188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Peter and the Wolf (youtube.com)</a:t>
            </a:r>
            <a:endParaRPr lang="en-GB" dirty="0"/>
          </a:p>
        </p:txBody>
      </p:sp>
      <p:sp>
        <p:nvSpPr>
          <p:cNvPr id="4" name="Slide Number Placeholder 3"/>
          <p:cNvSpPr>
            <a:spLocks noGrp="1"/>
          </p:cNvSpPr>
          <p:nvPr>
            <p:ph type="sldNum" sz="quarter" idx="5"/>
          </p:nvPr>
        </p:nvSpPr>
        <p:spPr/>
        <p:txBody>
          <a:bodyPr/>
          <a:lstStyle/>
          <a:p>
            <a:fld id="{4575B63E-0D62-436F-8D38-355F4AAF7BD1}" type="slidenum">
              <a:rPr lang="en-GB" smtClean="0"/>
              <a:t>4</a:t>
            </a:fld>
            <a:endParaRPr lang="en-GB"/>
          </a:p>
        </p:txBody>
      </p:sp>
    </p:spTree>
    <p:extLst>
      <p:ext uri="{BB962C8B-B14F-4D97-AF65-F5344CB8AC3E}">
        <p14:creationId xmlns:p14="http://schemas.microsoft.com/office/powerpoint/2010/main" val="402115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spc="-5" dirty="0">
                <a:solidFill>
                  <a:srgbClr val="0462C1"/>
                </a:solidFill>
                <a:effectLst/>
                <a:latin typeface="Calibri" panose="020F0502020204030204" pitchFamily="34" charset="0"/>
                <a:ea typeface="Corbel" panose="020B0503020204020204" pitchFamily="34" charset="0"/>
                <a:cs typeface="Corbel" panose="020B0503020204020204" pitchFamily="34" charset="0"/>
              </a:rPr>
              <a:t>https://www.youtube.com/watch?v=Zp1aDnVySf8</a:t>
            </a:r>
            <a:endParaRPr lang="en-GB" dirty="0"/>
          </a:p>
        </p:txBody>
      </p:sp>
      <p:sp>
        <p:nvSpPr>
          <p:cNvPr id="4" name="Slide Number Placeholder 3"/>
          <p:cNvSpPr>
            <a:spLocks noGrp="1"/>
          </p:cNvSpPr>
          <p:nvPr>
            <p:ph type="sldNum" sz="quarter" idx="5"/>
          </p:nvPr>
        </p:nvSpPr>
        <p:spPr/>
        <p:txBody>
          <a:bodyPr/>
          <a:lstStyle/>
          <a:p>
            <a:fld id="{4575B63E-0D62-436F-8D38-355F4AAF7BD1}" type="slidenum">
              <a:rPr lang="en-GB" smtClean="0"/>
              <a:t>5</a:t>
            </a:fld>
            <a:endParaRPr lang="en-GB"/>
          </a:p>
        </p:txBody>
      </p:sp>
    </p:spTree>
    <p:extLst>
      <p:ext uri="{BB962C8B-B14F-4D97-AF65-F5344CB8AC3E}">
        <p14:creationId xmlns:p14="http://schemas.microsoft.com/office/powerpoint/2010/main" val="420454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https://www.youtube.com/watch?v=LApbr6Pa4co (love story)</a:t>
            </a:r>
          </a:p>
        </p:txBody>
      </p:sp>
      <p:sp>
        <p:nvSpPr>
          <p:cNvPr id="4" name="Slide Number Placeholder 3"/>
          <p:cNvSpPr>
            <a:spLocks noGrp="1"/>
          </p:cNvSpPr>
          <p:nvPr>
            <p:ph type="sldNum" sz="quarter" idx="5"/>
          </p:nvPr>
        </p:nvSpPr>
        <p:spPr/>
        <p:txBody>
          <a:bodyPr/>
          <a:lstStyle/>
          <a:p>
            <a:fld id="{4575B63E-0D62-436F-8D38-355F4AAF7BD1}" type="slidenum">
              <a:rPr lang="en-GB" smtClean="0"/>
              <a:t>6</a:t>
            </a:fld>
            <a:endParaRPr lang="en-GB"/>
          </a:p>
        </p:txBody>
      </p:sp>
    </p:spTree>
    <p:extLst>
      <p:ext uri="{BB962C8B-B14F-4D97-AF65-F5344CB8AC3E}">
        <p14:creationId xmlns:p14="http://schemas.microsoft.com/office/powerpoint/2010/main" val="78033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https://www.youtube.com/watch?v=IcfIjfq_3Tk</a:t>
            </a:r>
          </a:p>
        </p:txBody>
      </p:sp>
      <p:sp>
        <p:nvSpPr>
          <p:cNvPr id="4" name="Slide Number Placeholder 3"/>
          <p:cNvSpPr>
            <a:spLocks noGrp="1"/>
          </p:cNvSpPr>
          <p:nvPr>
            <p:ph type="sldNum" sz="quarter" idx="5"/>
          </p:nvPr>
        </p:nvSpPr>
        <p:spPr/>
        <p:txBody>
          <a:bodyPr/>
          <a:lstStyle/>
          <a:p>
            <a:fld id="{4575B63E-0D62-436F-8D38-355F4AAF7BD1}" type="slidenum">
              <a:rPr lang="en-GB" smtClean="0"/>
              <a:t>7</a:t>
            </a:fld>
            <a:endParaRPr lang="en-GB"/>
          </a:p>
        </p:txBody>
      </p:sp>
    </p:spTree>
    <p:extLst>
      <p:ext uri="{BB962C8B-B14F-4D97-AF65-F5344CB8AC3E}">
        <p14:creationId xmlns:p14="http://schemas.microsoft.com/office/powerpoint/2010/main" val="156001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https://www.youtube.com/watch?v=vsMWVW4xtwI (Stars Wars - </a:t>
            </a:r>
            <a:r>
              <a:rPr lang="en-GB" b="1" i="0" dirty="0">
                <a:solidFill>
                  <a:srgbClr val="0F0F0F"/>
                </a:solidFill>
                <a:effectLst/>
                <a:latin typeface="Roboto" panose="02000000000000000000" pitchFamily="2" charset="0"/>
              </a:rPr>
              <a:t>Imperial March)</a:t>
            </a:r>
          </a:p>
        </p:txBody>
      </p:sp>
      <p:sp>
        <p:nvSpPr>
          <p:cNvPr id="4" name="Slide Number Placeholder 3"/>
          <p:cNvSpPr>
            <a:spLocks noGrp="1"/>
          </p:cNvSpPr>
          <p:nvPr>
            <p:ph type="sldNum" sz="quarter" idx="5"/>
          </p:nvPr>
        </p:nvSpPr>
        <p:spPr/>
        <p:txBody>
          <a:bodyPr/>
          <a:lstStyle/>
          <a:p>
            <a:fld id="{4575B63E-0D62-436F-8D38-355F4AAF7BD1}" type="slidenum">
              <a:rPr lang="en-GB" smtClean="0"/>
              <a:t>8</a:t>
            </a:fld>
            <a:endParaRPr lang="en-GB"/>
          </a:p>
        </p:txBody>
      </p:sp>
    </p:spTree>
    <p:extLst>
      <p:ext uri="{BB962C8B-B14F-4D97-AF65-F5344CB8AC3E}">
        <p14:creationId xmlns:p14="http://schemas.microsoft.com/office/powerpoint/2010/main" val="3392323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https://www.youtube.com/watch?v=P5JplB64m5U (pirates of the </a:t>
            </a:r>
            <a:r>
              <a:rPr lang="en-GB" dirty="0" err="1"/>
              <a:t>carribean</a:t>
            </a:r>
            <a:r>
              <a:rPr lang="en-GB" dirty="0"/>
              <a:t> medley)</a:t>
            </a:r>
          </a:p>
        </p:txBody>
      </p:sp>
      <p:sp>
        <p:nvSpPr>
          <p:cNvPr id="4" name="Slide Number Placeholder 3"/>
          <p:cNvSpPr>
            <a:spLocks noGrp="1"/>
          </p:cNvSpPr>
          <p:nvPr>
            <p:ph type="sldNum" sz="quarter" idx="5"/>
          </p:nvPr>
        </p:nvSpPr>
        <p:spPr/>
        <p:txBody>
          <a:bodyPr/>
          <a:lstStyle/>
          <a:p>
            <a:fld id="{4575B63E-0D62-436F-8D38-355F4AAF7BD1}" type="slidenum">
              <a:rPr lang="en-GB" smtClean="0"/>
              <a:t>9</a:t>
            </a:fld>
            <a:endParaRPr lang="en-GB"/>
          </a:p>
        </p:txBody>
      </p:sp>
    </p:spTree>
    <p:extLst>
      <p:ext uri="{BB962C8B-B14F-4D97-AF65-F5344CB8AC3E}">
        <p14:creationId xmlns:p14="http://schemas.microsoft.com/office/powerpoint/2010/main" val="4018113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spc="-5" dirty="0">
                <a:solidFill>
                  <a:srgbClr val="0462C1"/>
                </a:solidFill>
                <a:effectLst/>
                <a:latin typeface="Calibri" panose="020F0502020204030204" pitchFamily="34" charset="0"/>
                <a:ea typeface="Corbel" panose="020B0503020204020204" pitchFamily="34" charset="0"/>
                <a:cs typeface="Corbel" panose="020B0503020204020204" pitchFamily="34" charset="0"/>
                <a:hlinkClick r:id="rId3"/>
              </a:rPr>
              <a:t>https://www.youtube.com/watch?v=GRxofEmo</a:t>
            </a:r>
            <a:r>
              <a:rPr lang="en-GB" sz="1800" spc="-230" dirty="0">
                <a:solidFill>
                  <a:srgbClr val="0462C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rgbClr val="0462C1"/>
                </a:solidFill>
                <a:effectLst/>
                <a:latin typeface="Calibri" panose="020F0502020204030204" pitchFamily="34" charset="0"/>
                <a:ea typeface="Corbel" panose="020B0503020204020204" pitchFamily="34" charset="0"/>
                <a:cs typeface="Corbel" panose="020B0503020204020204" pitchFamily="34" charset="0"/>
                <a:hlinkClick r:id="rId3"/>
              </a:rPr>
              <a:t>3HA</a:t>
            </a:r>
            <a:endParaRPr lang="en-GB" dirty="0"/>
          </a:p>
        </p:txBody>
      </p:sp>
      <p:sp>
        <p:nvSpPr>
          <p:cNvPr id="4" name="Slide Number Placeholder 3"/>
          <p:cNvSpPr>
            <a:spLocks noGrp="1"/>
          </p:cNvSpPr>
          <p:nvPr>
            <p:ph type="sldNum" sz="quarter" idx="5"/>
          </p:nvPr>
        </p:nvSpPr>
        <p:spPr/>
        <p:txBody>
          <a:bodyPr/>
          <a:lstStyle/>
          <a:p>
            <a:fld id="{4575B63E-0D62-436F-8D38-355F4AAF7BD1}" type="slidenum">
              <a:rPr lang="en-GB" smtClean="0"/>
              <a:t>10</a:t>
            </a:fld>
            <a:endParaRPr lang="en-GB"/>
          </a:p>
        </p:txBody>
      </p:sp>
    </p:spTree>
    <p:extLst>
      <p:ext uri="{BB962C8B-B14F-4D97-AF65-F5344CB8AC3E}">
        <p14:creationId xmlns:p14="http://schemas.microsoft.com/office/powerpoint/2010/main" val="86381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BE51D-6241-4D41-A977-CFD4BB8AA5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F6E9B82-8580-497E-834E-A303C8604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93B532-EFDA-4B84-A73A-A7FA57237EFB}"/>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5" name="Footer Placeholder 4">
            <a:extLst>
              <a:ext uri="{FF2B5EF4-FFF2-40B4-BE49-F238E27FC236}">
                <a16:creationId xmlns:a16="http://schemas.microsoft.com/office/drawing/2014/main" id="{DE621304-9E15-4756-90DD-092D4F1FF0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8DB754-FC62-4B5E-9568-637B704EA43E}"/>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332659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0534A-1179-4A94-A0CF-4D61A668BA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1995A3-A779-4F08-9F63-9343E418B2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FFB958-BC82-4E30-AF64-879534A0A6BE}"/>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5" name="Footer Placeholder 4">
            <a:extLst>
              <a:ext uri="{FF2B5EF4-FFF2-40B4-BE49-F238E27FC236}">
                <a16:creationId xmlns:a16="http://schemas.microsoft.com/office/drawing/2014/main" id="{3D4B0DF9-9EDD-407B-8904-560A3D5D70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9FE05D-3AC3-4B50-A69A-50FC7C9FE07C}"/>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56465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D22DD-2100-4B36-A8DB-51EDB9B3AB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09E5EF-8A00-48F1-B8B0-EA2DB8E635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4C4A00-C17A-42F0-8ECD-8547B2645797}"/>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5" name="Footer Placeholder 4">
            <a:extLst>
              <a:ext uri="{FF2B5EF4-FFF2-40B4-BE49-F238E27FC236}">
                <a16:creationId xmlns:a16="http://schemas.microsoft.com/office/drawing/2014/main" id="{2CD15893-5F10-41C8-8DD4-446C20609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7EF49-9479-45FF-A6DB-895224AD7F45}"/>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395625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2548-1C9A-488A-8399-E059DD38E5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09F79B-FED5-4A8C-AE4F-C591F05058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530713-DFA2-4FEE-87F2-C82502D6AE1B}"/>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5" name="Footer Placeholder 4">
            <a:extLst>
              <a:ext uri="{FF2B5EF4-FFF2-40B4-BE49-F238E27FC236}">
                <a16:creationId xmlns:a16="http://schemas.microsoft.com/office/drawing/2014/main" id="{816E1B47-9C5C-478B-AD28-905E625095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4E235C-8382-4C8F-8EEB-062C5869CD3E}"/>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3800389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68A0-AA68-4317-BBDD-2C8FD2C9B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EE5430-1B92-4A98-85B7-3563A8CC8F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CA95DF-4E33-45DD-A70C-6BFCD032127F}"/>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5" name="Footer Placeholder 4">
            <a:extLst>
              <a:ext uri="{FF2B5EF4-FFF2-40B4-BE49-F238E27FC236}">
                <a16:creationId xmlns:a16="http://schemas.microsoft.com/office/drawing/2014/main" id="{5418DC9C-DAFE-4524-B387-DDC83F6B7D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A12D99-123B-473F-86F3-02A061FF47D5}"/>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86040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0960-F3C2-4EA3-A296-4BD0316155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0BBCEF-B135-4290-B6D4-E03245DC4F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135670-3C06-4393-9CC1-680A5B999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CFA16E-D1AB-49E3-8B0C-BABA9F147608}"/>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6" name="Footer Placeholder 5">
            <a:extLst>
              <a:ext uri="{FF2B5EF4-FFF2-40B4-BE49-F238E27FC236}">
                <a16:creationId xmlns:a16="http://schemas.microsoft.com/office/drawing/2014/main" id="{FD537529-0094-4EBD-BA60-4D3C78A62D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800EA8-A15C-4E2E-8D86-03A0794EB6E2}"/>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382833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E143-2CBF-4A2E-99AB-4FAC33BA9D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B6D34A-1F65-4502-8C26-050A42447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FF0B9-E099-4251-9FC2-A50ADCE554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D0B6B4-309B-4B70-A08B-6186F701AB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426766-A3B8-4130-8378-B2636F95E7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CC0336-2F83-4724-8662-24BF497EB710}"/>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8" name="Footer Placeholder 7">
            <a:extLst>
              <a:ext uri="{FF2B5EF4-FFF2-40B4-BE49-F238E27FC236}">
                <a16:creationId xmlns:a16="http://schemas.microsoft.com/office/drawing/2014/main" id="{4FFDC6A3-EF9D-4411-B1D5-1416D33C95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97DE52-554C-4870-AFF3-7A774CC178A2}"/>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38391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9FBD-9E77-49F6-88E4-CF5DD5BA7D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0EE659-3F7E-45F9-9DC5-CFEB6BCC624C}"/>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4" name="Footer Placeholder 3">
            <a:extLst>
              <a:ext uri="{FF2B5EF4-FFF2-40B4-BE49-F238E27FC236}">
                <a16:creationId xmlns:a16="http://schemas.microsoft.com/office/drawing/2014/main" id="{81ED45B0-965D-4B96-84F3-FC406112B2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BFEF4F-EFF4-4732-8E8B-EC4D4E7D3394}"/>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1226899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90C0A3-E11F-4020-BB82-EDAE2527EB8B}"/>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3" name="Footer Placeholder 2">
            <a:extLst>
              <a:ext uri="{FF2B5EF4-FFF2-40B4-BE49-F238E27FC236}">
                <a16:creationId xmlns:a16="http://schemas.microsoft.com/office/drawing/2014/main" id="{EADC1409-3DED-488A-9A54-64A3EA5F94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5D7FF78-D988-4317-8AD7-728900E11D14}"/>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4052061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87A6-22B4-4FA8-8E56-F6F7292BB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227079-5213-444B-826A-2D9B6BF9D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D5BC69-076C-4BA8-B4A2-DC2A2710A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5C3F8-7827-45C8-96F2-09126C4F4DDD}"/>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6" name="Footer Placeholder 5">
            <a:extLst>
              <a:ext uri="{FF2B5EF4-FFF2-40B4-BE49-F238E27FC236}">
                <a16:creationId xmlns:a16="http://schemas.microsoft.com/office/drawing/2014/main" id="{D00ADF92-795D-4142-ACFA-944F50F769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65195E-2591-4850-8DD5-670F35E9ABC2}"/>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3253540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CF9D-CD83-4B78-A895-B7BF7A543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CBDD62-6071-4826-98B8-435B0F8EC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E4B7BB-E3BB-423E-992F-E0232BA1F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2436B-C738-442E-BE87-6EC714A47B6C}"/>
              </a:ext>
            </a:extLst>
          </p:cNvPr>
          <p:cNvSpPr>
            <a:spLocks noGrp="1"/>
          </p:cNvSpPr>
          <p:nvPr>
            <p:ph type="dt" sz="half" idx="10"/>
          </p:nvPr>
        </p:nvSpPr>
        <p:spPr/>
        <p:txBody>
          <a:bodyPr/>
          <a:lstStyle/>
          <a:p>
            <a:fld id="{474D5CBB-7DA0-4D17-AD20-CFCA7C5FA641}" type="datetimeFigureOut">
              <a:rPr lang="en-GB" smtClean="0"/>
              <a:t>23/04/2025</a:t>
            </a:fld>
            <a:endParaRPr lang="en-GB"/>
          </a:p>
        </p:txBody>
      </p:sp>
      <p:sp>
        <p:nvSpPr>
          <p:cNvPr id="6" name="Footer Placeholder 5">
            <a:extLst>
              <a:ext uri="{FF2B5EF4-FFF2-40B4-BE49-F238E27FC236}">
                <a16:creationId xmlns:a16="http://schemas.microsoft.com/office/drawing/2014/main" id="{527C6094-D05B-436D-B39A-3361195B66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D45504-68A4-4AAA-9FFA-1FEC8829C267}"/>
              </a:ext>
            </a:extLst>
          </p:cNvPr>
          <p:cNvSpPr>
            <a:spLocks noGrp="1"/>
          </p:cNvSpPr>
          <p:nvPr>
            <p:ph type="sldNum" sz="quarter" idx="12"/>
          </p:nvPr>
        </p:nvSpPr>
        <p:spPr/>
        <p:txBody>
          <a:bodyPr/>
          <a:lstStyle/>
          <a:p>
            <a:fld id="{3D1FAB86-8298-4B05-9136-CE971C8A8486}" type="slidenum">
              <a:rPr lang="en-GB" smtClean="0"/>
              <a:t>‹#›</a:t>
            </a:fld>
            <a:endParaRPr lang="en-GB"/>
          </a:p>
        </p:txBody>
      </p:sp>
    </p:spTree>
    <p:extLst>
      <p:ext uri="{BB962C8B-B14F-4D97-AF65-F5344CB8AC3E}">
        <p14:creationId xmlns:p14="http://schemas.microsoft.com/office/powerpoint/2010/main" val="350068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CC2980-9339-4C26-A278-87F91A844A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2DB9C2-81BF-4813-AFCD-E1C63EE89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FA8BEC-D4C3-4DE1-87BA-DED77E21C1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D5CBB-7DA0-4D17-AD20-CFCA7C5FA641}" type="datetimeFigureOut">
              <a:rPr lang="en-GB" smtClean="0"/>
              <a:t>23/04/2025</a:t>
            </a:fld>
            <a:endParaRPr lang="en-GB"/>
          </a:p>
        </p:txBody>
      </p:sp>
      <p:sp>
        <p:nvSpPr>
          <p:cNvPr id="5" name="Footer Placeholder 4">
            <a:extLst>
              <a:ext uri="{FF2B5EF4-FFF2-40B4-BE49-F238E27FC236}">
                <a16:creationId xmlns:a16="http://schemas.microsoft.com/office/drawing/2014/main" id="{32C93294-001D-4B79-995F-1E5E83FBCF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84A743-DB4E-4CBE-8DF6-0A5BA7D0E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FAB86-8298-4B05-9136-CE971C8A8486}" type="slidenum">
              <a:rPr lang="en-GB" smtClean="0"/>
              <a:t>‹#›</a:t>
            </a:fld>
            <a:endParaRPr lang="en-GB"/>
          </a:p>
        </p:txBody>
      </p:sp>
    </p:spTree>
    <p:extLst>
      <p:ext uri="{BB962C8B-B14F-4D97-AF65-F5344CB8AC3E}">
        <p14:creationId xmlns:p14="http://schemas.microsoft.com/office/powerpoint/2010/main" val="994674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2.xml"/><Relationship Id="rId7" Type="http://schemas.openxmlformats.org/officeDocument/2006/relationships/image" Target="../media/image37.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5.xml"/><Relationship Id="rId7" Type="http://schemas.openxmlformats.org/officeDocument/2006/relationships/image" Target="../media/image42.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5.emf"/><Relationship Id="rId5" Type="http://schemas.openxmlformats.org/officeDocument/2006/relationships/oleObject" Target="../embeddings/oleObject4.bin"/><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24.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7,900+ Composer Stock Illustrations, Royalty-Free Vector Graphics &amp; Clip Art  - iStock | Digital composer, Music composer, Kid composer">
            <a:extLst>
              <a:ext uri="{FF2B5EF4-FFF2-40B4-BE49-F238E27FC236}">
                <a16:creationId xmlns:a16="http://schemas.microsoft.com/office/drawing/2014/main" id="{A1A76470-627F-4995-8482-2ACA5C6E8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305" y="1581151"/>
            <a:ext cx="5276849" cy="5276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721111-D6A2-481F-949B-8662886E975F}"/>
              </a:ext>
            </a:extLst>
          </p:cNvPr>
          <p:cNvSpPr>
            <a:spLocks noGrp="1"/>
          </p:cNvSpPr>
          <p:nvPr>
            <p:ph type="ctrTitle"/>
          </p:nvPr>
        </p:nvSpPr>
        <p:spPr>
          <a:xfrm>
            <a:off x="1021732" y="-493840"/>
            <a:ext cx="9144000" cy="2387600"/>
          </a:xfrm>
        </p:spPr>
        <p:txBody>
          <a:bodyPr/>
          <a:lstStyle/>
          <a:p>
            <a:r>
              <a:rPr lang="en-GB" u="sng" dirty="0">
                <a:latin typeface="XCCW Joined 4a" panose="03050602040000000000" pitchFamily="66" charset="0"/>
              </a:rPr>
              <a:t>Music Composers</a:t>
            </a:r>
          </a:p>
        </p:txBody>
      </p:sp>
      <p:pic>
        <p:nvPicPr>
          <p:cNvPr id="5" name="Picture 4">
            <a:extLst>
              <a:ext uri="{FF2B5EF4-FFF2-40B4-BE49-F238E27FC236}">
                <a16:creationId xmlns:a16="http://schemas.microsoft.com/office/drawing/2014/main" id="{91E6A58C-7057-4121-B9E1-3A72BF9F5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7" name="Picture 6">
            <a:extLst>
              <a:ext uri="{FF2B5EF4-FFF2-40B4-BE49-F238E27FC236}">
                <a16:creationId xmlns:a16="http://schemas.microsoft.com/office/drawing/2014/main" id="{9BCE5CE7-EA9F-4814-869A-825526331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59" y="1893760"/>
            <a:ext cx="1143000" cy="1143000"/>
          </a:xfrm>
          <a:prstGeom prst="rect">
            <a:avLst/>
          </a:prstGeom>
        </p:spPr>
      </p:pic>
      <p:pic>
        <p:nvPicPr>
          <p:cNvPr id="4" name="Picture 3">
            <a:extLst>
              <a:ext uri="{FF2B5EF4-FFF2-40B4-BE49-F238E27FC236}">
                <a16:creationId xmlns:a16="http://schemas.microsoft.com/office/drawing/2014/main" id="{ECB56B40-5044-481B-BD67-98DBF0A4F76C}"/>
              </a:ext>
            </a:extLst>
          </p:cNvPr>
          <p:cNvPicPr>
            <a:picLocks noChangeAspect="1"/>
          </p:cNvPicPr>
          <p:nvPr/>
        </p:nvPicPr>
        <p:blipFill rotWithShape="1">
          <a:blip r:embed="rId5"/>
          <a:srcRect l="66888" t="17280" r="18571" b="7890"/>
          <a:stretch/>
        </p:blipFill>
        <p:spPr>
          <a:xfrm>
            <a:off x="9786733" y="-73254"/>
            <a:ext cx="2278395" cy="6595351"/>
          </a:xfrm>
          <a:prstGeom prst="rect">
            <a:avLst/>
          </a:prstGeom>
        </p:spPr>
      </p:pic>
    </p:spTree>
    <p:extLst>
      <p:ext uri="{BB962C8B-B14F-4D97-AF65-F5344CB8AC3E}">
        <p14:creationId xmlns:p14="http://schemas.microsoft.com/office/powerpoint/2010/main" val="2962608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LKS2 – E1 - Spring</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6" name="Picture 5">
            <a:extLst>
              <a:ext uri="{FF2B5EF4-FFF2-40B4-BE49-F238E27FC236}">
                <a16:creationId xmlns:a16="http://schemas.microsoft.com/office/drawing/2014/main" id="{B279A3DE-8D49-473C-B453-B41651703605}"/>
              </a:ext>
            </a:extLst>
          </p:cNvPr>
          <p:cNvPicPr>
            <a:picLocks noChangeAspect="1"/>
          </p:cNvPicPr>
          <p:nvPr/>
        </p:nvPicPr>
        <p:blipFill rotWithShape="1">
          <a:blip r:embed="rId5"/>
          <a:srcRect l="36206" t="13008" r="38795" b="23577"/>
          <a:stretch/>
        </p:blipFill>
        <p:spPr>
          <a:xfrm>
            <a:off x="7440999" y="1279599"/>
            <a:ext cx="3765065" cy="5372104"/>
          </a:xfrm>
          <a:prstGeom prst="rect">
            <a:avLst/>
          </a:prstGeom>
        </p:spPr>
      </p:pic>
      <p:sp>
        <p:nvSpPr>
          <p:cNvPr id="8" name="TextBox 7">
            <a:extLst>
              <a:ext uri="{FF2B5EF4-FFF2-40B4-BE49-F238E27FC236}">
                <a16:creationId xmlns:a16="http://schemas.microsoft.com/office/drawing/2014/main" id="{46A8CDEA-392A-4E5C-833A-BDCC2DD29F54}"/>
              </a:ext>
            </a:extLst>
          </p:cNvPr>
          <p:cNvSpPr txBox="1"/>
          <p:nvPr/>
        </p:nvSpPr>
        <p:spPr>
          <a:xfrm>
            <a:off x="3089907" y="1086794"/>
            <a:ext cx="4144428" cy="369332"/>
          </a:xfrm>
          <a:prstGeom prst="rect">
            <a:avLst/>
          </a:prstGeom>
          <a:noFill/>
        </p:spPr>
        <p:txBody>
          <a:bodyPr wrap="square">
            <a:spAutoFit/>
          </a:bodyPr>
          <a:lstStyle/>
          <a:p>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Vivaldi – The Four Seasons</a:t>
            </a:r>
            <a:r>
              <a:rPr lang="en-GB" sz="1800" spc="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endParaRPr lang="en-GB" dirty="0">
              <a:latin typeface="XCCW Joined 4a" panose="03050602040000000000" pitchFamily="66" charset="0"/>
            </a:endParaRPr>
          </a:p>
        </p:txBody>
      </p:sp>
      <p:pic>
        <p:nvPicPr>
          <p:cNvPr id="9218" name="Picture 2" descr="Antonio Vivaldi - Wikipedia">
            <a:extLst>
              <a:ext uri="{FF2B5EF4-FFF2-40B4-BE49-F238E27FC236}">
                <a16:creationId xmlns:a16="http://schemas.microsoft.com/office/drawing/2014/main" id="{A2E2C46C-DA4F-4BCB-9CAA-56027C4E9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779" y="1573212"/>
            <a:ext cx="3263398" cy="402221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ivaldi - The Four Seasons | Music Box | Classic FM">
            <a:extLst>
              <a:ext uri="{FF2B5EF4-FFF2-40B4-BE49-F238E27FC236}">
                <a16:creationId xmlns:a16="http://schemas.microsoft.com/office/drawing/2014/main" id="{3732D258-A858-44A0-987E-BF8E33B95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371" y="4813154"/>
            <a:ext cx="3300964" cy="185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525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784656" y="68865"/>
            <a:ext cx="7492318" cy="1325563"/>
          </a:xfrm>
        </p:spPr>
        <p:txBody>
          <a:bodyPr/>
          <a:lstStyle/>
          <a:p>
            <a:r>
              <a:rPr lang="en-GB" b="1" u="sng" dirty="0">
                <a:solidFill>
                  <a:srgbClr val="7030A0"/>
                </a:solidFill>
                <a:latin typeface="XCCW Joined 4a" panose="03050602040000000000" pitchFamily="66" charset="0"/>
              </a:rPr>
              <a:t>LKS2 – E2 - Spring</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6" name="Picture 5">
            <a:extLst>
              <a:ext uri="{FF2B5EF4-FFF2-40B4-BE49-F238E27FC236}">
                <a16:creationId xmlns:a16="http://schemas.microsoft.com/office/drawing/2014/main" id="{450E62FE-E902-4D3C-AC12-E1AF9A645E8D}"/>
              </a:ext>
            </a:extLst>
          </p:cNvPr>
          <p:cNvPicPr>
            <a:picLocks noChangeAspect="1"/>
          </p:cNvPicPr>
          <p:nvPr/>
        </p:nvPicPr>
        <p:blipFill rotWithShape="1">
          <a:blip r:embed="rId5"/>
          <a:srcRect l="36275" t="13197" r="38776" b="23129"/>
          <a:stretch/>
        </p:blipFill>
        <p:spPr>
          <a:xfrm>
            <a:off x="7030649" y="1202595"/>
            <a:ext cx="3891478" cy="5586540"/>
          </a:xfrm>
          <a:prstGeom prst="rect">
            <a:avLst/>
          </a:prstGeom>
        </p:spPr>
      </p:pic>
      <p:sp>
        <p:nvSpPr>
          <p:cNvPr id="8" name="TextBox 7">
            <a:extLst>
              <a:ext uri="{FF2B5EF4-FFF2-40B4-BE49-F238E27FC236}">
                <a16:creationId xmlns:a16="http://schemas.microsoft.com/office/drawing/2014/main" id="{EA9DD187-ECB5-4133-B8A7-532C8B37397F}"/>
              </a:ext>
            </a:extLst>
          </p:cNvPr>
          <p:cNvSpPr txBox="1"/>
          <p:nvPr/>
        </p:nvSpPr>
        <p:spPr>
          <a:xfrm>
            <a:off x="1409231" y="971274"/>
            <a:ext cx="9230308" cy="646331"/>
          </a:xfrm>
          <a:prstGeom prst="rect">
            <a:avLst/>
          </a:prstGeom>
          <a:noFill/>
        </p:spPr>
        <p:txBody>
          <a:bodyPr wrap="square">
            <a:spAutoFit/>
          </a:bodyPr>
          <a:lstStyle/>
          <a:p>
            <a:pPr marL="68580" marR="476250"/>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Beethoven</a:t>
            </a:r>
            <a:r>
              <a:rPr lang="en-GB" sz="1800" spc="-2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a:t>
            </a:r>
            <a:r>
              <a:rPr lang="en-GB" sz="1800" spc="-2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Fur</a:t>
            </a:r>
            <a:r>
              <a:rPr lang="en-GB" sz="1800" spc="-2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Elise/</a:t>
            </a:r>
            <a:r>
              <a:rPr lang="en-GB" sz="1800" spc="-2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Moonlight</a:t>
            </a:r>
            <a:r>
              <a:rPr lang="en-GB" sz="1800" spc="-2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Sonata</a:t>
            </a:r>
            <a:r>
              <a:rPr lang="en-GB" sz="1800" spc="-22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br>
              <a:rPr lang="en-GB" sz="1800" spc="-22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br>
            <a:r>
              <a:rPr lang="en-GB" sz="1800" spc="-22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Or</a:t>
            </a:r>
            <a:r>
              <a:rPr lang="en-GB" sz="1800" spc="-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9</a:t>
            </a:r>
            <a:r>
              <a:rPr lang="en-GB" sz="1800" spc="-1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symphonies</a:t>
            </a:r>
            <a:endParaRPr lang="en-GB" sz="1600" dirty="0">
              <a:effectLst/>
              <a:latin typeface="XCCW Joined 4a" panose="03050602040000000000" pitchFamily="66" charset="0"/>
              <a:ea typeface="Corbel" panose="020B0503020204020204" pitchFamily="34" charset="0"/>
              <a:cs typeface="Corbel" panose="020B0503020204020204" pitchFamily="34" charset="0"/>
            </a:endParaRPr>
          </a:p>
        </p:txBody>
      </p:sp>
      <p:pic>
        <p:nvPicPr>
          <p:cNvPr id="10" name="Picture 9">
            <a:extLst>
              <a:ext uri="{FF2B5EF4-FFF2-40B4-BE49-F238E27FC236}">
                <a16:creationId xmlns:a16="http://schemas.microsoft.com/office/drawing/2014/main" id="{99FD8AF3-9AC1-46A1-9B4D-B57882D798B7}"/>
              </a:ext>
            </a:extLst>
          </p:cNvPr>
          <p:cNvPicPr>
            <a:picLocks noChangeAspect="1"/>
          </p:cNvPicPr>
          <p:nvPr/>
        </p:nvPicPr>
        <p:blipFill rotWithShape="1">
          <a:blip r:embed="rId6"/>
          <a:srcRect l="4056" t="18540" r="33188" b="15510"/>
          <a:stretch/>
        </p:blipFill>
        <p:spPr>
          <a:xfrm>
            <a:off x="410546" y="2296837"/>
            <a:ext cx="6293663" cy="3720419"/>
          </a:xfrm>
          <a:prstGeom prst="rect">
            <a:avLst/>
          </a:prstGeom>
        </p:spPr>
      </p:pic>
    </p:spTree>
    <p:extLst>
      <p:ext uri="{BB962C8B-B14F-4D97-AF65-F5344CB8AC3E}">
        <p14:creationId xmlns:p14="http://schemas.microsoft.com/office/powerpoint/2010/main" val="98494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LKS2 – E1 - Summer</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6" name="Picture 5">
            <a:extLst>
              <a:ext uri="{FF2B5EF4-FFF2-40B4-BE49-F238E27FC236}">
                <a16:creationId xmlns:a16="http://schemas.microsoft.com/office/drawing/2014/main" id="{E8933DAA-D6F2-4A5D-9146-3432634B6A18}"/>
              </a:ext>
            </a:extLst>
          </p:cNvPr>
          <p:cNvPicPr>
            <a:picLocks noChangeAspect="1"/>
          </p:cNvPicPr>
          <p:nvPr/>
        </p:nvPicPr>
        <p:blipFill rotWithShape="1">
          <a:blip r:embed="rId5"/>
          <a:srcRect l="36199" t="13469" r="38699" b="23129"/>
          <a:stretch/>
        </p:blipFill>
        <p:spPr>
          <a:xfrm>
            <a:off x="6811348" y="1119672"/>
            <a:ext cx="3984170" cy="5660439"/>
          </a:xfrm>
          <a:prstGeom prst="rect">
            <a:avLst/>
          </a:prstGeom>
        </p:spPr>
      </p:pic>
      <p:pic>
        <p:nvPicPr>
          <p:cNvPr id="10242" name="Picture 2" descr="10 Songs You Didn't Know Ed Sheeran Wrote">
            <a:extLst>
              <a:ext uri="{FF2B5EF4-FFF2-40B4-BE49-F238E27FC236}">
                <a16:creationId xmlns:a16="http://schemas.microsoft.com/office/drawing/2014/main" id="{AB65B65F-2CB1-4BEA-B417-386587F77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623" y="1271460"/>
            <a:ext cx="4755525" cy="31703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143BDACE-C431-4693-BC31-320E824C19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540" b="9796"/>
          <a:stretch/>
        </p:blipFill>
        <p:spPr bwMode="auto">
          <a:xfrm>
            <a:off x="197869" y="3655031"/>
            <a:ext cx="4290155" cy="307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508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LKS2 – E2 - Summer</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6" name="Picture 5">
            <a:extLst>
              <a:ext uri="{FF2B5EF4-FFF2-40B4-BE49-F238E27FC236}">
                <a16:creationId xmlns:a16="http://schemas.microsoft.com/office/drawing/2014/main" id="{F6B16853-BF82-48FC-8A2E-A8D02B900A12}"/>
              </a:ext>
            </a:extLst>
          </p:cNvPr>
          <p:cNvPicPr>
            <a:picLocks noChangeAspect="1"/>
          </p:cNvPicPr>
          <p:nvPr/>
        </p:nvPicPr>
        <p:blipFill rotWithShape="1">
          <a:blip r:embed="rId4"/>
          <a:srcRect l="36046" t="13197" r="38546" b="22857"/>
          <a:stretch/>
        </p:blipFill>
        <p:spPr>
          <a:xfrm>
            <a:off x="1853682" y="1159300"/>
            <a:ext cx="3946849" cy="5587407"/>
          </a:xfrm>
          <a:prstGeom prst="rect">
            <a:avLst/>
          </a:prstGeom>
        </p:spPr>
      </p:pic>
      <p:pic>
        <p:nvPicPr>
          <p:cNvPr id="12290" name="Picture 2" descr="Books and Art: Lady Gaga writing song at piano for Porter #2,...">
            <a:extLst>
              <a:ext uri="{FF2B5EF4-FFF2-40B4-BE49-F238E27FC236}">
                <a16:creationId xmlns:a16="http://schemas.microsoft.com/office/drawing/2014/main" id="{48743F00-387A-43A2-919E-33B7F49B0E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90" t="6128" r="15757" b="36128"/>
          <a:stretch/>
        </p:blipFill>
        <p:spPr bwMode="auto">
          <a:xfrm>
            <a:off x="7567127" y="1573212"/>
            <a:ext cx="2892490" cy="171988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ady Gaga says writing Oscar-nominated song was a 'deep and powerful  experience' | BelfastTelegraph.co.uk">
            <a:extLst>
              <a:ext uri="{FF2B5EF4-FFF2-40B4-BE49-F238E27FC236}">
                <a16:creationId xmlns:a16="http://schemas.microsoft.com/office/drawing/2014/main" id="{0EA7641E-A436-446F-A0E9-3C914BFA2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106" y="3571225"/>
            <a:ext cx="4276531" cy="285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4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UKS2 – E1 - Autumn</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graphicFrame>
        <p:nvGraphicFramePr>
          <p:cNvPr id="5" name="Object 4">
            <a:extLst>
              <a:ext uri="{FF2B5EF4-FFF2-40B4-BE49-F238E27FC236}">
                <a16:creationId xmlns:a16="http://schemas.microsoft.com/office/drawing/2014/main" id="{C99E1566-F093-469A-B75B-3019A36A8EFF}"/>
              </a:ext>
            </a:extLst>
          </p:cNvPr>
          <p:cNvGraphicFramePr>
            <a:graphicFrameLocks noChangeAspect="1"/>
          </p:cNvGraphicFramePr>
          <p:nvPr>
            <p:extLst>
              <p:ext uri="{D42A27DB-BD31-4B8C-83A1-F6EECF244321}">
                <p14:modId xmlns:p14="http://schemas.microsoft.com/office/powerpoint/2010/main" val="1446791747"/>
              </p:ext>
            </p:extLst>
          </p:nvPr>
        </p:nvGraphicFramePr>
        <p:xfrm>
          <a:off x="6996727" y="1173925"/>
          <a:ext cx="3845443" cy="5496021"/>
        </p:xfrm>
        <a:graphic>
          <a:graphicData uri="http://schemas.openxmlformats.org/presentationml/2006/ole">
            <mc:AlternateContent xmlns:mc="http://schemas.openxmlformats.org/markup-compatibility/2006">
              <mc:Choice xmlns:v="urn:schemas-microsoft-com:vml" Requires="v">
                <p:oleObj spid="_x0000_s12298" name="Acrobat Document" r:id="rId6" imgW="8747618" imgH="12504302" progId="AcroExch.Document.DC">
                  <p:embed/>
                </p:oleObj>
              </mc:Choice>
              <mc:Fallback>
                <p:oleObj name="Acrobat Document" r:id="rId6" imgW="8747618" imgH="12504302" progId="AcroExch.Document.DC">
                  <p:embed/>
                  <p:pic>
                    <p:nvPicPr>
                      <p:cNvPr id="0" name=""/>
                      <p:cNvPicPr/>
                      <p:nvPr/>
                    </p:nvPicPr>
                    <p:blipFill>
                      <a:blip r:embed="rId7"/>
                      <a:stretch>
                        <a:fillRect/>
                      </a:stretch>
                    </p:blipFill>
                    <p:spPr>
                      <a:xfrm>
                        <a:off x="6996727" y="1173925"/>
                        <a:ext cx="3845443" cy="5496021"/>
                      </a:xfrm>
                      <a:prstGeom prst="rect">
                        <a:avLst/>
                      </a:prstGeom>
                    </p:spPr>
                  </p:pic>
                </p:oleObj>
              </mc:Fallback>
            </mc:AlternateContent>
          </a:graphicData>
        </a:graphic>
      </p:graphicFrame>
      <p:pic>
        <p:nvPicPr>
          <p:cNvPr id="12293" name="Picture 5" descr="Interview: composer Lera Auerbach">
            <a:extLst>
              <a:ext uri="{FF2B5EF4-FFF2-40B4-BE49-F238E27FC236}">
                <a16:creationId xmlns:a16="http://schemas.microsoft.com/office/drawing/2014/main" id="{93137AA5-7C7E-4145-8C0D-C00986C1B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1625" y="1513617"/>
            <a:ext cx="4870735" cy="27415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AF52A5-1E65-4723-BEC1-EE27395FF4FF}"/>
              </a:ext>
            </a:extLst>
          </p:cNvPr>
          <p:cNvPicPr>
            <a:picLocks noChangeAspect="1"/>
          </p:cNvPicPr>
          <p:nvPr/>
        </p:nvPicPr>
        <p:blipFill rotWithShape="1">
          <a:blip r:embed="rId9"/>
          <a:srcRect l="62678" t="40272" r="8699" b="21088"/>
          <a:stretch/>
        </p:blipFill>
        <p:spPr>
          <a:xfrm>
            <a:off x="2024742" y="4020051"/>
            <a:ext cx="3489650" cy="2649895"/>
          </a:xfrm>
          <a:prstGeom prst="rect">
            <a:avLst/>
          </a:prstGeom>
        </p:spPr>
      </p:pic>
    </p:spTree>
    <p:extLst>
      <p:ext uri="{BB962C8B-B14F-4D97-AF65-F5344CB8AC3E}">
        <p14:creationId xmlns:p14="http://schemas.microsoft.com/office/powerpoint/2010/main" val="3598340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UKS2 – E1 - Autumn</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spTree>
    <p:extLst>
      <p:ext uri="{BB962C8B-B14F-4D97-AF65-F5344CB8AC3E}">
        <p14:creationId xmlns:p14="http://schemas.microsoft.com/office/powerpoint/2010/main" val="374641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UKS2 – E1 - Spring</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6" name="Picture 5">
            <a:extLst>
              <a:ext uri="{FF2B5EF4-FFF2-40B4-BE49-F238E27FC236}">
                <a16:creationId xmlns:a16="http://schemas.microsoft.com/office/drawing/2014/main" id="{D1FA8F7A-FBC9-4462-B16B-9FCFC368E63E}"/>
              </a:ext>
            </a:extLst>
          </p:cNvPr>
          <p:cNvPicPr>
            <a:picLocks noChangeAspect="1"/>
          </p:cNvPicPr>
          <p:nvPr/>
        </p:nvPicPr>
        <p:blipFill>
          <a:blip r:embed="rId5"/>
          <a:stretch>
            <a:fillRect/>
          </a:stretch>
        </p:blipFill>
        <p:spPr>
          <a:xfrm>
            <a:off x="385276" y="2321677"/>
            <a:ext cx="7060552" cy="3991088"/>
          </a:xfrm>
          <a:prstGeom prst="rect">
            <a:avLst/>
          </a:prstGeom>
        </p:spPr>
      </p:pic>
      <p:sp>
        <p:nvSpPr>
          <p:cNvPr id="8" name="TextBox 7">
            <a:extLst>
              <a:ext uri="{FF2B5EF4-FFF2-40B4-BE49-F238E27FC236}">
                <a16:creationId xmlns:a16="http://schemas.microsoft.com/office/drawing/2014/main" id="{00B9A4E6-ED7B-4C12-BC41-A5C1CC61D7F5}"/>
              </a:ext>
            </a:extLst>
          </p:cNvPr>
          <p:cNvSpPr txBox="1"/>
          <p:nvPr/>
        </p:nvSpPr>
        <p:spPr>
          <a:xfrm>
            <a:off x="4367762" y="1419760"/>
            <a:ext cx="6911262" cy="1200329"/>
          </a:xfrm>
          <a:prstGeom prst="rect">
            <a:avLst/>
          </a:prstGeom>
          <a:solidFill>
            <a:srgbClr val="002060"/>
          </a:solidFill>
        </p:spPr>
        <p:txBody>
          <a:bodyPr wrap="square">
            <a:spAutoFit/>
          </a:bodyPr>
          <a:lstStyle/>
          <a:p>
            <a:pPr algn="ctr"/>
            <a:r>
              <a:rPr lang="en-GB" sz="1800" b="1" dirty="0">
                <a:solidFill>
                  <a:schemeClr val="bg1"/>
                </a:solidFill>
                <a:effectLst/>
                <a:latin typeface="Calibri" panose="020F0502020204030204" pitchFamily="34" charset="0"/>
                <a:ea typeface="Corbel" panose="020B0503020204020204" pitchFamily="34" charset="0"/>
                <a:cs typeface="Corbel" panose="020B0503020204020204" pitchFamily="34" charset="0"/>
              </a:rPr>
              <a:t>The Planets</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 Op. 32, is a seven-movement</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orchestral suite by the English composer Gustav</a:t>
            </a:r>
            <a:r>
              <a:rPr lang="en-GB" sz="1800" spc="-230"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Holst, written between 1914 and 1916. Each</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movement</a:t>
            </a:r>
            <a:r>
              <a:rPr lang="en-GB" sz="1800" spc="10"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of</a:t>
            </a:r>
            <a:r>
              <a:rPr lang="en-GB" sz="1800" spc="10"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the</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suite</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is</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named</a:t>
            </a:r>
            <a:r>
              <a:rPr lang="en-GB" sz="1800" spc="1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after</a:t>
            </a:r>
            <a:r>
              <a:rPr lang="en-GB" sz="1800" spc="10"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a</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planet</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of the solar system and its corresponding</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astrological</a:t>
            </a:r>
            <a:r>
              <a:rPr lang="en-GB" sz="1800" spc="-10"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character as</a:t>
            </a:r>
            <a:r>
              <a:rPr lang="en-GB" sz="1800" spc="-10"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defined</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by</a:t>
            </a:r>
            <a:r>
              <a:rPr lang="en-GB" sz="1800" spc="-5" dirty="0">
                <a:solidFill>
                  <a:schemeClr val="bg1"/>
                </a:solidFill>
                <a:effectLst/>
                <a:latin typeface="Calibri" panose="020F0502020204030204" pitchFamily="34" charset="0"/>
                <a:ea typeface="Corbel" panose="020B0503020204020204" pitchFamily="34" charset="0"/>
                <a:cs typeface="Corbel" panose="020B0503020204020204" pitchFamily="34" charset="0"/>
              </a:rPr>
              <a:t> </a:t>
            </a:r>
            <a:r>
              <a:rPr lang="en-GB" sz="1800" dirty="0">
                <a:solidFill>
                  <a:schemeClr val="bg1"/>
                </a:solidFill>
                <a:effectLst/>
                <a:latin typeface="Calibri" panose="020F0502020204030204" pitchFamily="34" charset="0"/>
                <a:ea typeface="Corbel" panose="020B0503020204020204" pitchFamily="34" charset="0"/>
                <a:cs typeface="Corbel" panose="020B0503020204020204" pitchFamily="34" charset="0"/>
              </a:rPr>
              <a:t>Holst.</a:t>
            </a:r>
            <a:endParaRPr lang="en-GB" dirty="0">
              <a:solidFill>
                <a:schemeClr val="bg1"/>
              </a:solidFill>
            </a:endParaRPr>
          </a:p>
        </p:txBody>
      </p:sp>
      <p:pic>
        <p:nvPicPr>
          <p:cNvPr id="15362" name="Picture 2" descr="Gustav Holst - Wikipedia">
            <a:extLst>
              <a:ext uri="{FF2B5EF4-FFF2-40B4-BE49-F238E27FC236}">
                <a16:creationId xmlns:a16="http://schemas.microsoft.com/office/drawing/2014/main" id="{B07B8D49-537A-4B55-9C07-451028D059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9015" y="2781780"/>
            <a:ext cx="2846822" cy="38881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F9B7527-DE49-4629-9ECB-25318977849B}"/>
              </a:ext>
            </a:extLst>
          </p:cNvPr>
          <p:cNvSpPr/>
          <p:nvPr/>
        </p:nvSpPr>
        <p:spPr>
          <a:xfrm>
            <a:off x="-190354" y="1561777"/>
            <a:ext cx="4883651"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Holst – ‘The Planets’</a:t>
            </a:r>
          </a:p>
        </p:txBody>
      </p:sp>
    </p:spTree>
    <p:extLst>
      <p:ext uri="{BB962C8B-B14F-4D97-AF65-F5344CB8AC3E}">
        <p14:creationId xmlns:p14="http://schemas.microsoft.com/office/powerpoint/2010/main" val="1134262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UKS2 – E2 - Spring</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spTree>
    <p:extLst>
      <p:ext uri="{BB962C8B-B14F-4D97-AF65-F5344CB8AC3E}">
        <p14:creationId xmlns:p14="http://schemas.microsoft.com/office/powerpoint/2010/main" val="2678938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UKS2 – E1 - Summer</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graphicFrame>
        <p:nvGraphicFramePr>
          <p:cNvPr id="5" name="Object 4">
            <a:extLst>
              <a:ext uri="{FF2B5EF4-FFF2-40B4-BE49-F238E27FC236}">
                <a16:creationId xmlns:a16="http://schemas.microsoft.com/office/drawing/2014/main" id="{0C873598-13DB-483C-9435-6E943148A021}"/>
              </a:ext>
            </a:extLst>
          </p:cNvPr>
          <p:cNvGraphicFramePr>
            <a:graphicFrameLocks noChangeAspect="1"/>
          </p:cNvGraphicFramePr>
          <p:nvPr>
            <p:extLst>
              <p:ext uri="{D42A27DB-BD31-4B8C-83A1-F6EECF244321}">
                <p14:modId xmlns:p14="http://schemas.microsoft.com/office/powerpoint/2010/main" val="3846889601"/>
              </p:ext>
            </p:extLst>
          </p:nvPr>
        </p:nvGraphicFramePr>
        <p:xfrm>
          <a:off x="1853682" y="1174426"/>
          <a:ext cx="3790950" cy="5418138"/>
        </p:xfrm>
        <a:graphic>
          <a:graphicData uri="http://schemas.openxmlformats.org/presentationml/2006/ole">
            <mc:AlternateContent xmlns:mc="http://schemas.openxmlformats.org/markup-compatibility/2006">
              <mc:Choice xmlns:v="urn:schemas-microsoft-com:vml" Requires="v">
                <p:oleObj spid="_x0000_s13323" name="Acrobat Document" r:id="rId6" imgW="8747618" imgH="12504302" progId="AcroExch.Document.DC">
                  <p:embed/>
                </p:oleObj>
              </mc:Choice>
              <mc:Fallback>
                <p:oleObj name="Acrobat Document" r:id="rId6" imgW="8747618" imgH="12504302" progId="AcroExch.Document.DC">
                  <p:embed/>
                  <p:pic>
                    <p:nvPicPr>
                      <p:cNvPr id="0" name=""/>
                      <p:cNvPicPr/>
                      <p:nvPr/>
                    </p:nvPicPr>
                    <p:blipFill>
                      <a:blip r:embed="rId7"/>
                      <a:stretch>
                        <a:fillRect/>
                      </a:stretch>
                    </p:blipFill>
                    <p:spPr>
                      <a:xfrm>
                        <a:off x="1853682" y="1174426"/>
                        <a:ext cx="3790950" cy="5418138"/>
                      </a:xfrm>
                      <a:prstGeom prst="rect">
                        <a:avLst/>
                      </a:prstGeom>
                    </p:spPr>
                  </p:pic>
                </p:oleObj>
              </mc:Fallback>
            </mc:AlternateContent>
          </a:graphicData>
        </a:graphic>
      </p:graphicFrame>
      <p:pic>
        <p:nvPicPr>
          <p:cNvPr id="13318" name="Picture 6" descr="BET Awards: Here's Usher's full speech after muting backlash - Los Angeles  Times">
            <a:extLst>
              <a:ext uri="{FF2B5EF4-FFF2-40B4-BE49-F238E27FC236}">
                <a16:creationId xmlns:a16="http://schemas.microsoft.com/office/drawing/2014/main" id="{B2A29AAE-E297-4A92-B9FE-FC9BB1C6FD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4318" y="1331573"/>
            <a:ext cx="4528976" cy="254754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ow to Watch Usher's Live Stream Concert for Verizon Pay It Forward Live">
            <a:extLst>
              <a:ext uri="{FF2B5EF4-FFF2-40B4-BE49-F238E27FC236}">
                <a16:creationId xmlns:a16="http://schemas.microsoft.com/office/drawing/2014/main" id="{723A3155-DB04-4EA2-A6FE-A09494C7B8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5321" y="4198774"/>
            <a:ext cx="3442997" cy="229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223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UKS2 – E2 - Summer</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graphicFrame>
        <p:nvGraphicFramePr>
          <p:cNvPr id="5" name="Object 4">
            <a:extLst>
              <a:ext uri="{FF2B5EF4-FFF2-40B4-BE49-F238E27FC236}">
                <a16:creationId xmlns:a16="http://schemas.microsoft.com/office/drawing/2014/main" id="{F31D15D3-81D1-4529-BDF1-40A521D96388}"/>
              </a:ext>
            </a:extLst>
          </p:cNvPr>
          <p:cNvGraphicFramePr>
            <a:graphicFrameLocks noChangeAspect="1"/>
          </p:cNvGraphicFramePr>
          <p:nvPr>
            <p:extLst>
              <p:ext uri="{D42A27DB-BD31-4B8C-83A1-F6EECF244321}">
                <p14:modId xmlns:p14="http://schemas.microsoft.com/office/powerpoint/2010/main" val="4177547711"/>
              </p:ext>
            </p:extLst>
          </p:nvPr>
        </p:nvGraphicFramePr>
        <p:xfrm>
          <a:off x="4200525" y="1271460"/>
          <a:ext cx="3790950" cy="5418138"/>
        </p:xfrm>
        <a:graphic>
          <a:graphicData uri="http://schemas.openxmlformats.org/presentationml/2006/ole">
            <mc:AlternateContent xmlns:mc="http://schemas.openxmlformats.org/markup-compatibility/2006">
              <mc:Choice xmlns:v="urn:schemas-microsoft-com:vml" Requires="v">
                <p:oleObj spid="_x0000_s14341" name="Acrobat Document" r:id="rId5" imgW="8747618" imgH="12504302" progId="AcroExch.Document.DC">
                  <p:embed/>
                </p:oleObj>
              </mc:Choice>
              <mc:Fallback>
                <p:oleObj name="Acrobat Document" r:id="rId5" imgW="8747618" imgH="12504302" progId="AcroExch.Document.DC">
                  <p:embed/>
                  <p:pic>
                    <p:nvPicPr>
                      <p:cNvPr id="0" name=""/>
                      <p:cNvPicPr/>
                      <p:nvPr/>
                    </p:nvPicPr>
                    <p:blipFill>
                      <a:blip r:embed="rId6"/>
                      <a:stretch>
                        <a:fillRect/>
                      </a:stretch>
                    </p:blipFill>
                    <p:spPr>
                      <a:xfrm>
                        <a:off x="4200525" y="1271460"/>
                        <a:ext cx="3790950" cy="5418138"/>
                      </a:xfrm>
                      <a:prstGeom prst="rect">
                        <a:avLst/>
                      </a:prstGeom>
                    </p:spPr>
                  </p:pic>
                </p:oleObj>
              </mc:Fallback>
            </mc:AlternateContent>
          </a:graphicData>
        </a:graphic>
      </p:graphicFrame>
    </p:spTree>
    <p:extLst>
      <p:ext uri="{BB962C8B-B14F-4D97-AF65-F5344CB8AC3E}">
        <p14:creationId xmlns:p14="http://schemas.microsoft.com/office/powerpoint/2010/main" val="2330329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702737" y="217489"/>
            <a:ext cx="6786526" cy="1325563"/>
          </a:xfrm>
        </p:spPr>
        <p:txBody>
          <a:bodyPr/>
          <a:lstStyle/>
          <a:p>
            <a:r>
              <a:rPr lang="en-GB" b="1" u="sng" dirty="0">
                <a:solidFill>
                  <a:srgbClr val="7030A0"/>
                </a:solidFill>
                <a:latin typeface="XCCW Joined 4a" panose="03050602040000000000" pitchFamily="66" charset="0"/>
              </a:rPr>
              <a:t>KS1 – E1 - Autumn</a:t>
            </a:r>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sp>
        <p:nvSpPr>
          <p:cNvPr id="6" name="TextBox 5">
            <a:extLst>
              <a:ext uri="{FF2B5EF4-FFF2-40B4-BE49-F238E27FC236}">
                <a16:creationId xmlns:a16="http://schemas.microsoft.com/office/drawing/2014/main" id="{687AF797-F2A2-4055-960D-FF47A7E1B270}"/>
              </a:ext>
            </a:extLst>
          </p:cNvPr>
          <p:cNvSpPr txBox="1"/>
          <p:nvPr/>
        </p:nvSpPr>
        <p:spPr>
          <a:xfrm>
            <a:off x="3198099" y="1086794"/>
            <a:ext cx="6097554" cy="369332"/>
          </a:xfrm>
          <a:prstGeom prst="rect">
            <a:avLst/>
          </a:prstGeom>
          <a:noFill/>
        </p:spPr>
        <p:txBody>
          <a:bodyPr wrap="square">
            <a:spAutoFit/>
          </a:bodyPr>
          <a:lstStyle/>
          <a:p>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Paul </a:t>
            </a:r>
            <a:r>
              <a:rPr lang="en-GB" sz="1800" dirty="0" err="1">
                <a:solidFill>
                  <a:srgbClr val="001F5F"/>
                </a:solidFill>
                <a:effectLst/>
                <a:latin typeface="XCCW Joined 4a" panose="03050602040000000000" pitchFamily="66" charset="0"/>
                <a:ea typeface="Corbel" panose="020B0503020204020204" pitchFamily="34" charset="0"/>
                <a:cs typeface="Corbel" panose="020B0503020204020204" pitchFamily="34" charset="0"/>
              </a:rPr>
              <a:t>Dukas</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 The Sorcerer’s Apprentice</a:t>
            </a:r>
            <a:r>
              <a:rPr lang="en-GB" sz="1800" spc="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endParaRPr lang="en-GB" dirty="0">
              <a:latin typeface="XCCW Joined 4a" panose="03050602040000000000" pitchFamily="66" charset="0"/>
            </a:endParaRPr>
          </a:p>
        </p:txBody>
      </p:sp>
      <p:pic>
        <p:nvPicPr>
          <p:cNvPr id="10" name="Picture 9">
            <a:extLst>
              <a:ext uri="{FF2B5EF4-FFF2-40B4-BE49-F238E27FC236}">
                <a16:creationId xmlns:a16="http://schemas.microsoft.com/office/drawing/2014/main" id="{72B5C186-EEC6-4A1B-B917-8D20C47EF30B}"/>
              </a:ext>
            </a:extLst>
          </p:cNvPr>
          <p:cNvPicPr>
            <a:picLocks noChangeAspect="1"/>
          </p:cNvPicPr>
          <p:nvPr/>
        </p:nvPicPr>
        <p:blipFill rotWithShape="1">
          <a:blip r:embed="rId5"/>
          <a:srcRect l="29694" t="22940" r="30816" b="23809"/>
          <a:stretch/>
        </p:blipFill>
        <p:spPr>
          <a:xfrm>
            <a:off x="126873" y="1769477"/>
            <a:ext cx="6421824" cy="4871034"/>
          </a:xfrm>
          <a:prstGeom prst="rect">
            <a:avLst/>
          </a:prstGeom>
        </p:spPr>
      </p:pic>
      <p:pic>
        <p:nvPicPr>
          <p:cNvPr id="2056" name="Picture 8" descr="Watch Fantasia | Disney+">
            <a:extLst>
              <a:ext uri="{FF2B5EF4-FFF2-40B4-BE49-F238E27FC236}">
                <a16:creationId xmlns:a16="http://schemas.microsoft.com/office/drawing/2014/main" id="{09E0BC1B-7756-4DDE-A3E7-901A2C45CB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9153" y="4975549"/>
            <a:ext cx="3039862" cy="1709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B6DCF4C-4DEC-4FB8-B688-AFD72DAE3FFA}"/>
              </a:ext>
            </a:extLst>
          </p:cNvPr>
          <p:cNvPicPr>
            <a:picLocks noChangeAspect="1"/>
          </p:cNvPicPr>
          <p:nvPr/>
        </p:nvPicPr>
        <p:blipFill rotWithShape="1">
          <a:blip r:embed="rId7"/>
          <a:srcRect l="6478" t="22500" r="37857" b="28594"/>
          <a:stretch/>
        </p:blipFill>
        <p:spPr>
          <a:xfrm>
            <a:off x="6643921" y="1940573"/>
            <a:ext cx="5421206" cy="2863880"/>
          </a:xfrm>
          <a:prstGeom prst="rect">
            <a:avLst/>
          </a:prstGeom>
        </p:spPr>
      </p:pic>
    </p:spTree>
    <p:extLst>
      <p:ext uri="{BB962C8B-B14F-4D97-AF65-F5344CB8AC3E}">
        <p14:creationId xmlns:p14="http://schemas.microsoft.com/office/powerpoint/2010/main" val="213599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202187" y="188054"/>
            <a:ext cx="10515600" cy="1325563"/>
          </a:xfrm>
        </p:spPr>
        <p:txBody>
          <a:bodyPr/>
          <a:lstStyle/>
          <a:p>
            <a:r>
              <a:rPr lang="en-GB" b="1" u="sng" dirty="0">
                <a:solidFill>
                  <a:srgbClr val="7030A0"/>
                </a:solidFill>
                <a:latin typeface="XCCW Joined 4a" panose="03050602040000000000" pitchFamily="66" charset="0"/>
              </a:rPr>
              <a:t>KS1 – E2 - Autumn</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6" name="Picture 5">
            <a:extLst>
              <a:ext uri="{FF2B5EF4-FFF2-40B4-BE49-F238E27FC236}">
                <a16:creationId xmlns:a16="http://schemas.microsoft.com/office/drawing/2014/main" id="{C17EC7A3-24FB-47DC-979D-AB7A2A892ED6}"/>
              </a:ext>
            </a:extLst>
          </p:cNvPr>
          <p:cNvPicPr>
            <a:picLocks noChangeAspect="1"/>
          </p:cNvPicPr>
          <p:nvPr/>
        </p:nvPicPr>
        <p:blipFill rotWithShape="1">
          <a:blip r:embed="rId5"/>
          <a:srcRect l="36276" t="13741" r="38929" b="23401"/>
          <a:stretch/>
        </p:blipFill>
        <p:spPr>
          <a:xfrm>
            <a:off x="1569521" y="1207764"/>
            <a:ext cx="3814348" cy="5438976"/>
          </a:xfrm>
          <a:prstGeom prst="rect">
            <a:avLst/>
          </a:prstGeom>
        </p:spPr>
      </p:pic>
      <p:sp>
        <p:nvSpPr>
          <p:cNvPr id="7" name="TextBox 6">
            <a:extLst>
              <a:ext uri="{FF2B5EF4-FFF2-40B4-BE49-F238E27FC236}">
                <a16:creationId xmlns:a16="http://schemas.microsoft.com/office/drawing/2014/main" id="{828BFC74-0B0C-425C-AB22-33E96C87F605}"/>
              </a:ext>
            </a:extLst>
          </p:cNvPr>
          <p:cNvSpPr txBox="1"/>
          <p:nvPr/>
        </p:nvSpPr>
        <p:spPr>
          <a:xfrm>
            <a:off x="7459987" y="1207764"/>
            <a:ext cx="1143000" cy="305853"/>
          </a:xfrm>
          <a:prstGeom prst="rect">
            <a:avLst/>
          </a:prstGeom>
          <a:noFill/>
        </p:spPr>
        <p:txBody>
          <a:bodyPr wrap="square">
            <a:spAutoFit/>
          </a:bodyPr>
          <a:lstStyle/>
          <a:p>
            <a:pPr marL="67945">
              <a:lnSpc>
                <a:spcPts val="1460"/>
              </a:lnSpc>
            </a:pPr>
            <a:r>
              <a:rPr lang="en-GB" spc="-10" dirty="0">
                <a:solidFill>
                  <a:srgbClr val="001F5F"/>
                </a:solidFill>
                <a:latin typeface="XCCW Joined 4a" panose="03050602040000000000" pitchFamily="66" charset="0"/>
                <a:ea typeface="Corbel" panose="020B0503020204020204" pitchFamily="34" charset="0"/>
                <a:cs typeface="Corbel" panose="020B0503020204020204" pitchFamily="34" charset="0"/>
              </a:rPr>
              <a:t>Yanni</a:t>
            </a:r>
            <a:r>
              <a:rPr lang="en-GB" sz="1800" spc="-1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endParaRPr lang="en-GB" sz="1600" dirty="0">
              <a:effectLst/>
              <a:latin typeface="XCCW Joined 4a" panose="03050602040000000000" pitchFamily="66" charset="0"/>
              <a:ea typeface="Corbel" panose="020B0503020204020204" pitchFamily="34" charset="0"/>
              <a:cs typeface="Corbel" panose="020B0503020204020204" pitchFamily="34" charset="0"/>
            </a:endParaRPr>
          </a:p>
        </p:txBody>
      </p:sp>
      <p:pic>
        <p:nvPicPr>
          <p:cNvPr id="5122" name="Picture 2" descr="Yanni - BW Photograph&quot; Poster for Sale by ConcertImages | Redbubble">
            <a:extLst>
              <a:ext uri="{FF2B5EF4-FFF2-40B4-BE49-F238E27FC236}">
                <a16:creationId xmlns:a16="http://schemas.microsoft.com/office/drawing/2014/main" id="{35FCA0CE-3190-41D9-BC8F-1FD3BC9B70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65" t="13197" r="13960" b="13197"/>
          <a:stretch/>
        </p:blipFill>
        <p:spPr bwMode="auto">
          <a:xfrm>
            <a:off x="7653175" y="4001657"/>
            <a:ext cx="1899623" cy="260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54135F6-4CAB-4927-B576-DD8E88C6150E}"/>
              </a:ext>
            </a:extLst>
          </p:cNvPr>
          <p:cNvPicPr>
            <a:picLocks noChangeAspect="1"/>
          </p:cNvPicPr>
          <p:nvPr/>
        </p:nvPicPr>
        <p:blipFill rotWithShape="1">
          <a:blip r:embed="rId7"/>
          <a:srcRect l="10331" t="24959" r="35714" b="26939"/>
          <a:stretch/>
        </p:blipFill>
        <p:spPr>
          <a:xfrm>
            <a:off x="5834744" y="1552160"/>
            <a:ext cx="5240694" cy="2628148"/>
          </a:xfrm>
          <a:prstGeom prst="rect">
            <a:avLst/>
          </a:prstGeom>
        </p:spPr>
      </p:pic>
    </p:spTree>
    <p:extLst>
      <p:ext uri="{BB962C8B-B14F-4D97-AF65-F5344CB8AC3E}">
        <p14:creationId xmlns:p14="http://schemas.microsoft.com/office/powerpoint/2010/main" val="1387575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715371" y="247649"/>
            <a:ext cx="10515600" cy="1325563"/>
          </a:xfrm>
        </p:spPr>
        <p:txBody>
          <a:bodyPr/>
          <a:lstStyle/>
          <a:p>
            <a:r>
              <a:rPr lang="en-GB" b="1" u="sng" dirty="0">
                <a:solidFill>
                  <a:srgbClr val="7030A0"/>
                </a:solidFill>
                <a:latin typeface="XCCW Joined 4a" panose="03050602040000000000" pitchFamily="66" charset="0"/>
              </a:rPr>
              <a:t>KS1 – E1 - Spring</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sp>
        <p:nvSpPr>
          <p:cNvPr id="6" name="TextBox 5">
            <a:extLst>
              <a:ext uri="{FF2B5EF4-FFF2-40B4-BE49-F238E27FC236}">
                <a16:creationId xmlns:a16="http://schemas.microsoft.com/office/drawing/2014/main" id="{D0CCEE6E-6EB5-4C4F-AF76-132011C168F0}"/>
              </a:ext>
            </a:extLst>
          </p:cNvPr>
          <p:cNvSpPr txBox="1"/>
          <p:nvPr/>
        </p:nvSpPr>
        <p:spPr>
          <a:xfrm>
            <a:off x="3275689" y="1342392"/>
            <a:ext cx="6615404" cy="305853"/>
          </a:xfrm>
          <a:prstGeom prst="rect">
            <a:avLst/>
          </a:prstGeom>
          <a:noFill/>
        </p:spPr>
        <p:txBody>
          <a:bodyPr wrap="square">
            <a:spAutoFit/>
          </a:bodyPr>
          <a:lstStyle/>
          <a:p>
            <a:pPr marL="67945">
              <a:lnSpc>
                <a:spcPts val="1460"/>
              </a:lnSpc>
            </a:pP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Prokofiev</a:t>
            </a:r>
            <a:r>
              <a:rPr lang="en-GB" sz="1800" spc="-1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a:t>
            </a:r>
            <a:r>
              <a:rPr lang="en-GB" sz="1800" spc="-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Peter</a:t>
            </a:r>
            <a:r>
              <a:rPr lang="en-GB" sz="1800" spc="-1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and</a:t>
            </a:r>
            <a:r>
              <a:rPr lang="en-GB" sz="1800" spc="-5"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the</a:t>
            </a:r>
            <a:r>
              <a:rPr lang="en-GB" sz="1800" spc="-1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Wolf</a:t>
            </a:r>
            <a:endParaRPr lang="en-GB" sz="1600" dirty="0">
              <a:effectLst/>
              <a:latin typeface="XCCW Joined 4a" panose="03050602040000000000" pitchFamily="66" charset="0"/>
              <a:ea typeface="Corbel" panose="020B0503020204020204" pitchFamily="34" charset="0"/>
              <a:cs typeface="Corbel" panose="020B0503020204020204" pitchFamily="34" charset="0"/>
            </a:endParaRPr>
          </a:p>
        </p:txBody>
      </p:sp>
      <p:pic>
        <p:nvPicPr>
          <p:cNvPr id="3074" name="Picture 2" descr="Prokofiev - Peter and the Wolf - Pentatone">
            <a:extLst>
              <a:ext uri="{FF2B5EF4-FFF2-40B4-BE49-F238E27FC236}">
                <a16:creationId xmlns:a16="http://schemas.microsoft.com/office/drawing/2014/main" id="{8A64EA07-CB00-48BA-BA80-7A74A5B7F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87" y="2383971"/>
            <a:ext cx="3561698" cy="35616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ack and white photo of Prokofiev standing besides a fireplace, his arm rested on the mantlepiece">
            <a:extLst>
              <a:ext uri="{FF2B5EF4-FFF2-40B4-BE49-F238E27FC236}">
                <a16:creationId xmlns:a16="http://schemas.microsoft.com/office/drawing/2014/main" id="{2580419B-4548-4D29-AE87-3C8C429F6E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7025" y="2136711"/>
            <a:ext cx="2775940" cy="35456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1DDC81-1377-4ADD-A714-9EF23DF3467B}"/>
              </a:ext>
            </a:extLst>
          </p:cNvPr>
          <p:cNvSpPr txBox="1"/>
          <p:nvPr/>
        </p:nvSpPr>
        <p:spPr>
          <a:xfrm>
            <a:off x="4221518" y="2210755"/>
            <a:ext cx="4548674" cy="2862322"/>
          </a:xfrm>
          <a:prstGeom prst="rect">
            <a:avLst/>
          </a:prstGeom>
          <a:noFill/>
        </p:spPr>
        <p:txBody>
          <a:bodyPr wrap="square">
            <a:spAutoFit/>
          </a:bodyPr>
          <a:lstStyle/>
          <a:p>
            <a:r>
              <a:rPr lang="en-GB" b="0" i="0" dirty="0">
                <a:solidFill>
                  <a:srgbClr val="4D5156"/>
                </a:solidFill>
                <a:effectLst/>
                <a:latin typeface="XCCW Joined 4a" panose="03050602040000000000" pitchFamily="66" charset="0"/>
              </a:rPr>
              <a:t>Sergei </a:t>
            </a:r>
            <a:r>
              <a:rPr lang="en-GB" b="0" i="0" dirty="0" err="1">
                <a:solidFill>
                  <a:srgbClr val="4D5156"/>
                </a:solidFill>
                <a:effectLst/>
                <a:latin typeface="XCCW Joined 4a" panose="03050602040000000000" pitchFamily="66" charset="0"/>
              </a:rPr>
              <a:t>Sergeyevich</a:t>
            </a:r>
            <a:r>
              <a:rPr lang="en-GB" b="0" i="0" dirty="0">
                <a:solidFill>
                  <a:srgbClr val="4D5156"/>
                </a:solidFill>
                <a:effectLst/>
                <a:latin typeface="XCCW Joined 4a" panose="03050602040000000000" pitchFamily="66" charset="0"/>
              </a:rPr>
              <a:t> Prokofiev (1891-1953) was a Russian composer, pianist, and conductor who later worked in the Soviet Union. As the creator of acknowledged masterpieces across numerous music genres, he is regarded as one of the major composers of the 20th century.</a:t>
            </a:r>
            <a:endParaRPr lang="en-GB" dirty="0">
              <a:latin typeface="XCCW Joined 4a" panose="03050602040000000000" pitchFamily="66" charset="0"/>
            </a:endParaRPr>
          </a:p>
        </p:txBody>
      </p:sp>
    </p:spTree>
    <p:extLst>
      <p:ext uri="{BB962C8B-B14F-4D97-AF65-F5344CB8AC3E}">
        <p14:creationId xmlns:p14="http://schemas.microsoft.com/office/powerpoint/2010/main" val="252795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463445" y="128460"/>
            <a:ext cx="10515600" cy="1325563"/>
          </a:xfrm>
        </p:spPr>
        <p:txBody>
          <a:bodyPr/>
          <a:lstStyle/>
          <a:p>
            <a:r>
              <a:rPr lang="en-GB" b="1" u="sng" dirty="0">
                <a:solidFill>
                  <a:srgbClr val="7030A0"/>
                </a:solidFill>
                <a:latin typeface="XCCW Joined 4a" panose="03050602040000000000" pitchFamily="66" charset="0"/>
              </a:rPr>
              <a:t>KS1 – E2 - Spring</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244726" cy="1244726"/>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sp>
        <p:nvSpPr>
          <p:cNvPr id="5" name="TextBox 4">
            <a:extLst>
              <a:ext uri="{FF2B5EF4-FFF2-40B4-BE49-F238E27FC236}">
                <a16:creationId xmlns:a16="http://schemas.microsoft.com/office/drawing/2014/main" id="{E31CEFE3-DB06-4CB0-A693-513E9B6AE7B2}"/>
              </a:ext>
            </a:extLst>
          </p:cNvPr>
          <p:cNvSpPr txBox="1"/>
          <p:nvPr/>
        </p:nvSpPr>
        <p:spPr>
          <a:xfrm>
            <a:off x="4867476" y="1220259"/>
            <a:ext cx="4982382" cy="305853"/>
          </a:xfrm>
          <a:prstGeom prst="rect">
            <a:avLst/>
          </a:prstGeom>
          <a:noFill/>
        </p:spPr>
        <p:txBody>
          <a:bodyPr wrap="square">
            <a:spAutoFit/>
          </a:bodyPr>
          <a:lstStyle/>
          <a:p>
            <a:pPr marL="67945">
              <a:lnSpc>
                <a:spcPts val="1460"/>
              </a:lnSpc>
            </a:pP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Tchaikovsky – The Nutcracker </a:t>
            </a:r>
            <a:endParaRPr lang="en-GB" sz="1600" dirty="0">
              <a:effectLst/>
              <a:latin typeface="XCCW Joined 4a" panose="03050602040000000000" pitchFamily="66" charset="0"/>
              <a:ea typeface="Corbel" panose="020B0503020204020204" pitchFamily="34" charset="0"/>
              <a:cs typeface="Corbel" panose="020B0503020204020204" pitchFamily="34" charset="0"/>
            </a:endParaRPr>
          </a:p>
        </p:txBody>
      </p:sp>
      <p:pic>
        <p:nvPicPr>
          <p:cNvPr id="7" name="Picture 6">
            <a:extLst>
              <a:ext uri="{FF2B5EF4-FFF2-40B4-BE49-F238E27FC236}">
                <a16:creationId xmlns:a16="http://schemas.microsoft.com/office/drawing/2014/main" id="{7A12070C-615B-4059-B50F-F8936325A054}"/>
              </a:ext>
            </a:extLst>
          </p:cNvPr>
          <p:cNvPicPr>
            <a:picLocks noChangeAspect="1"/>
          </p:cNvPicPr>
          <p:nvPr/>
        </p:nvPicPr>
        <p:blipFill rotWithShape="1">
          <a:blip r:embed="rId5"/>
          <a:srcRect l="36352" t="13605" r="38928" b="23673"/>
          <a:stretch/>
        </p:blipFill>
        <p:spPr>
          <a:xfrm>
            <a:off x="1116601" y="1271460"/>
            <a:ext cx="3811996" cy="5440649"/>
          </a:xfrm>
          <a:prstGeom prst="rect">
            <a:avLst/>
          </a:prstGeom>
        </p:spPr>
      </p:pic>
      <p:pic>
        <p:nvPicPr>
          <p:cNvPr id="6146" name="Picture 2" descr="Tchaikovsky: The Nutcracker">
            <a:extLst>
              <a:ext uri="{FF2B5EF4-FFF2-40B4-BE49-F238E27FC236}">
                <a16:creationId xmlns:a16="http://schemas.microsoft.com/office/drawing/2014/main" id="{2D93CDAA-4F67-4B2E-B7C5-7E8BF52F2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7947" y="1892559"/>
            <a:ext cx="4060371" cy="406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027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360808" y="128460"/>
            <a:ext cx="10515600" cy="1325563"/>
          </a:xfrm>
        </p:spPr>
        <p:txBody>
          <a:bodyPr/>
          <a:lstStyle/>
          <a:p>
            <a:r>
              <a:rPr lang="en-GB" b="1" u="sng" dirty="0">
                <a:solidFill>
                  <a:srgbClr val="7030A0"/>
                </a:solidFill>
                <a:latin typeface="XCCW Joined 4a" panose="03050602040000000000" pitchFamily="66" charset="0"/>
              </a:rPr>
              <a:t>KS1 – E1 - Summer</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4098" name="Picture 2" descr="Love Story (Taylor Swift song) - Wikipedia">
            <a:extLst>
              <a:ext uri="{FF2B5EF4-FFF2-40B4-BE49-F238E27FC236}">
                <a16:creationId xmlns:a16="http://schemas.microsoft.com/office/drawing/2014/main" id="{AD710248-992D-428F-8032-4606C631F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547" y="2373937"/>
            <a:ext cx="3245626" cy="3245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789EC1-9A32-4A4C-9338-1846F5A08F94}"/>
              </a:ext>
            </a:extLst>
          </p:cNvPr>
          <p:cNvSpPr txBox="1"/>
          <p:nvPr/>
        </p:nvSpPr>
        <p:spPr>
          <a:xfrm>
            <a:off x="2920092" y="1098272"/>
            <a:ext cx="6615404" cy="305853"/>
          </a:xfrm>
          <a:prstGeom prst="rect">
            <a:avLst/>
          </a:prstGeom>
          <a:noFill/>
        </p:spPr>
        <p:txBody>
          <a:bodyPr wrap="square">
            <a:spAutoFit/>
          </a:bodyPr>
          <a:lstStyle/>
          <a:p>
            <a:pPr marL="67945">
              <a:lnSpc>
                <a:spcPts val="1460"/>
              </a:lnSpc>
            </a:pPr>
            <a:r>
              <a:rPr lang="en-GB" sz="180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Taylor Swift</a:t>
            </a:r>
            <a:r>
              <a:rPr lang="en-GB" sz="1800" spc="-10" dirty="0">
                <a:solidFill>
                  <a:srgbClr val="001F5F"/>
                </a:solidFill>
                <a:effectLst/>
                <a:latin typeface="XCCW Joined 4a" panose="03050602040000000000" pitchFamily="66" charset="0"/>
                <a:ea typeface="Corbel" panose="020B0503020204020204" pitchFamily="34" charset="0"/>
                <a:cs typeface="Corbel" panose="020B0503020204020204" pitchFamily="34" charset="0"/>
              </a:rPr>
              <a:t> </a:t>
            </a:r>
            <a:endParaRPr lang="en-GB" sz="1600" dirty="0">
              <a:effectLst/>
              <a:latin typeface="XCCW Joined 4a" panose="03050602040000000000" pitchFamily="66" charset="0"/>
              <a:ea typeface="Corbel" panose="020B0503020204020204" pitchFamily="34" charset="0"/>
              <a:cs typeface="Corbel" panose="020B0503020204020204" pitchFamily="34" charset="0"/>
            </a:endParaRPr>
          </a:p>
        </p:txBody>
      </p:sp>
      <p:pic>
        <p:nvPicPr>
          <p:cNvPr id="10" name="Picture 9">
            <a:extLst>
              <a:ext uri="{FF2B5EF4-FFF2-40B4-BE49-F238E27FC236}">
                <a16:creationId xmlns:a16="http://schemas.microsoft.com/office/drawing/2014/main" id="{566A7E1D-E8E8-4037-ACB7-2BDF92C9CBC9}"/>
              </a:ext>
            </a:extLst>
          </p:cNvPr>
          <p:cNvPicPr>
            <a:picLocks noChangeAspect="1"/>
          </p:cNvPicPr>
          <p:nvPr/>
        </p:nvPicPr>
        <p:blipFill rotWithShape="1">
          <a:blip r:embed="rId6"/>
          <a:srcRect l="35666" t="13197" r="38700" b="23129"/>
          <a:stretch/>
        </p:blipFill>
        <p:spPr>
          <a:xfrm>
            <a:off x="5077244" y="1098272"/>
            <a:ext cx="4030467" cy="5631268"/>
          </a:xfrm>
          <a:prstGeom prst="rect">
            <a:avLst/>
          </a:prstGeom>
        </p:spPr>
      </p:pic>
      <p:pic>
        <p:nvPicPr>
          <p:cNvPr id="4100" name="Picture 4" descr="How to write copy the way Taylor Swift writes songs | by Some Lionheart |  Medium">
            <a:extLst>
              <a:ext uri="{FF2B5EF4-FFF2-40B4-BE49-F238E27FC236}">
                <a16:creationId xmlns:a16="http://schemas.microsoft.com/office/drawing/2014/main" id="{5EB2DCDF-7BB6-4C33-9B89-BC71CC72A1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8643" y="2055857"/>
            <a:ext cx="2545504" cy="356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23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3041943" y="190113"/>
            <a:ext cx="7389682" cy="1325563"/>
          </a:xfrm>
        </p:spPr>
        <p:txBody>
          <a:bodyPr/>
          <a:lstStyle/>
          <a:p>
            <a:r>
              <a:rPr lang="en-GB" b="1" u="sng" dirty="0">
                <a:solidFill>
                  <a:srgbClr val="7030A0"/>
                </a:solidFill>
                <a:latin typeface="XCCW Joined 4a" panose="03050602040000000000" pitchFamily="66" charset="0"/>
              </a:rPr>
              <a:t>KS1 – E2 - Summer</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7170" name="Picture 2" descr="Abbey Road - Wikipedia">
            <a:extLst>
              <a:ext uri="{FF2B5EF4-FFF2-40B4-BE49-F238E27FC236}">
                <a16:creationId xmlns:a16="http://schemas.microsoft.com/office/drawing/2014/main" id="{B001042B-4A4E-485D-AA1D-6254C89EF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341" y="1271460"/>
            <a:ext cx="2780134" cy="27801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BA2118-C17B-43B2-B87B-5E23D1394B58}"/>
              </a:ext>
            </a:extLst>
          </p:cNvPr>
          <p:cNvSpPr txBox="1"/>
          <p:nvPr/>
        </p:nvSpPr>
        <p:spPr>
          <a:xfrm>
            <a:off x="5144308" y="1118533"/>
            <a:ext cx="1903383" cy="305853"/>
          </a:xfrm>
          <a:prstGeom prst="rect">
            <a:avLst/>
          </a:prstGeom>
          <a:noFill/>
        </p:spPr>
        <p:txBody>
          <a:bodyPr wrap="square">
            <a:spAutoFit/>
          </a:bodyPr>
          <a:lstStyle/>
          <a:p>
            <a:pPr marL="67945">
              <a:lnSpc>
                <a:spcPts val="1460"/>
              </a:lnSpc>
            </a:pPr>
            <a:r>
              <a:rPr lang="en-GB" sz="1600" dirty="0">
                <a:effectLst/>
                <a:latin typeface="XCCW Joined 4a" panose="03050602040000000000" pitchFamily="66" charset="0"/>
                <a:ea typeface="Corbel" panose="020B0503020204020204" pitchFamily="34" charset="0"/>
                <a:cs typeface="Corbel" panose="020B0503020204020204" pitchFamily="34" charset="0"/>
              </a:rPr>
              <a:t>The Beatles</a:t>
            </a:r>
          </a:p>
        </p:txBody>
      </p:sp>
      <p:pic>
        <p:nvPicPr>
          <p:cNvPr id="7" name="Picture 6">
            <a:extLst>
              <a:ext uri="{FF2B5EF4-FFF2-40B4-BE49-F238E27FC236}">
                <a16:creationId xmlns:a16="http://schemas.microsoft.com/office/drawing/2014/main" id="{E2D997FD-671C-4BF5-9393-AE69353D7DFB}"/>
              </a:ext>
            </a:extLst>
          </p:cNvPr>
          <p:cNvPicPr>
            <a:picLocks noChangeAspect="1"/>
          </p:cNvPicPr>
          <p:nvPr/>
        </p:nvPicPr>
        <p:blipFill rotWithShape="1">
          <a:blip r:embed="rId6"/>
          <a:srcRect l="26863" t="16310" r="8114" b="9116"/>
          <a:stretch/>
        </p:blipFill>
        <p:spPr>
          <a:xfrm>
            <a:off x="4934991" y="1744825"/>
            <a:ext cx="6898876" cy="4450702"/>
          </a:xfrm>
          <a:prstGeom prst="rect">
            <a:avLst/>
          </a:prstGeom>
        </p:spPr>
      </p:pic>
      <p:pic>
        <p:nvPicPr>
          <p:cNvPr id="7172" name="Picture 4" descr="Beatles | Members, Songs, Albums, &amp; Facts | Britannica">
            <a:extLst>
              <a:ext uri="{FF2B5EF4-FFF2-40B4-BE49-F238E27FC236}">
                <a16:creationId xmlns:a16="http://schemas.microsoft.com/office/drawing/2014/main" id="{E1EBA14A-C448-4FE9-9CF5-E546923814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813" y="3429000"/>
            <a:ext cx="2316098" cy="310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358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LKS2 – E1 - Autumn</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3" y="128460"/>
            <a:ext cx="1292079" cy="1292079"/>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pic>
        <p:nvPicPr>
          <p:cNvPr id="6" name="Picture 5">
            <a:extLst>
              <a:ext uri="{FF2B5EF4-FFF2-40B4-BE49-F238E27FC236}">
                <a16:creationId xmlns:a16="http://schemas.microsoft.com/office/drawing/2014/main" id="{F3298AE3-5B53-49FA-9611-2DD83D9E4136}"/>
              </a:ext>
            </a:extLst>
          </p:cNvPr>
          <p:cNvPicPr>
            <a:picLocks noChangeAspect="1"/>
          </p:cNvPicPr>
          <p:nvPr/>
        </p:nvPicPr>
        <p:blipFill rotWithShape="1">
          <a:blip r:embed="rId5"/>
          <a:srcRect l="36123" t="13333" r="39005" b="23401"/>
          <a:stretch/>
        </p:blipFill>
        <p:spPr>
          <a:xfrm>
            <a:off x="7305810" y="1194318"/>
            <a:ext cx="3827053" cy="5475628"/>
          </a:xfrm>
          <a:prstGeom prst="rect">
            <a:avLst/>
          </a:prstGeom>
        </p:spPr>
      </p:pic>
      <p:sp>
        <p:nvSpPr>
          <p:cNvPr id="7" name="TextBox 6">
            <a:extLst>
              <a:ext uri="{FF2B5EF4-FFF2-40B4-BE49-F238E27FC236}">
                <a16:creationId xmlns:a16="http://schemas.microsoft.com/office/drawing/2014/main" id="{4A95CC32-EBA9-4486-A76E-599C9355B7DB}"/>
              </a:ext>
            </a:extLst>
          </p:cNvPr>
          <p:cNvSpPr txBox="1"/>
          <p:nvPr/>
        </p:nvSpPr>
        <p:spPr>
          <a:xfrm>
            <a:off x="4634642" y="1122380"/>
            <a:ext cx="2282452" cy="298159"/>
          </a:xfrm>
          <a:prstGeom prst="rect">
            <a:avLst/>
          </a:prstGeom>
          <a:noFill/>
        </p:spPr>
        <p:txBody>
          <a:bodyPr wrap="square">
            <a:spAutoFit/>
          </a:bodyPr>
          <a:lstStyle/>
          <a:p>
            <a:pPr marL="67945">
              <a:lnSpc>
                <a:spcPts val="1460"/>
              </a:lnSpc>
            </a:pPr>
            <a:r>
              <a:rPr lang="en-GB" sz="1600" dirty="0">
                <a:effectLst/>
                <a:latin typeface="XCCW Joined 4a" panose="03050602040000000000" pitchFamily="66" charset="0"/>
                <a:ea typeface="Corbel" panose="020B0503020204020204" pitchFamily="34" charset="0"/>
                <a:cs typeface="Corbel" panose="020B0503020204020204" pitchFamily="34" charset="0"/>
              </a:rPr>
              <a:t>John Williams</a:t>
            </a:r>
          </a:p>
        </p:txBody>
      </p:sp>
      <p:pic>
        <p:nvPicPr>
          <p:cNvPr id="8194" name="Picture 2" descr="John Williams | Film composer | Biography, music, films and facts">
            <a:extLst>
              <a:ext uri="{FF2B5EF4-FFF2-40B4-BE49-F238E27FC236}">
                <a16:creationId xmlns:a16="http://schemas.microsoft.com/office/drawing/2014/main" id="{2204554A-A663-4524-B132-6A903BFCE0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080" b="15993"/>
          <a:stretch/>
        </p:blipFill>
        <p:spPr bwMode="auto">
          <a:xfrm>
            <a:off x="426538" y="1513617"/>
            <a:ext cx="4997359" cy="2568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3A3039D-7F64-47F2-A6D8-F70E572E0497}"/>
              </a:ext>
            </a:extLst>
          </p:cNvPr>
          <p:cNvPicPr>
            <a:picLocks noChangeAspect="1"/>
          </p:cNvPicPr>
          <p:nvPr/>
        </p:nvPicPr>
        <p:blipFill rotWithShape="1">
          <a:blip r:embed="rId7"/>
          <a:srcRect l="11327" t="25034" r="42525" b="9252"/>
          <a:stretch/>
        </p:blipFill>
        <p:spPr>
          <a:xfrm>
            <a:off x="3143799" y="3741575"/>
            <a:ext cx="3655918" cy="2928371"/>
          </a:xfrm>
          <a:prstGeom prst="rect">
            <a:avLst/>
          </a:prstGeom>
        </p:spPr>
      </p:pic>
    </p:spTree>
    <p:extLst>
      <p:ext uri="{BB962C8B-B14F-4D97-AF65-F5344CB8AC3E}">
        <p14:creationId xmlns:p14="http://schemas.microsoft.com/office/powerpoint/2010/main" val="99075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C5B2-2B5C-45D8-88E6-DD28A7C5E37F}"/>
              </a:ext>
            </a:extLst>
          </p:cNvPr>
          <p:cNvSpPr>
            <a:spLocks noGrp="1"/>
          </p:cNvSpPr>
          <p:nvPr>
            <p:ph type="title"/>
          </p:nvPr>
        </p:nvSpPr>
        <p:spPr>
          <a:xfrm>
            <a:off x="2846000" y="188054"/>
            <a:ext cx="7492318" cy="1325563"/>
          </a:xfrm>
        </p:spPr>
        <p:txBody>
          <a:bodyPr/>
          <a:lstStyle/>
          <a:p>
            <a:r>
              <a:rPr lang="en-GB" b="1" u="sng" dirty="0">
                <a:solidFill>
                  <a:srgbClr val="7030A0"/>
                </a:solidFill>
                <a:latin typeface="XCCW Joined 4a" panose="03050602040000000000" pitchFamily="66" charset="0"/>
              </a:rPr>
              <a:t>LKS2 – E2 - Autumn</a:t>
            </a:r>
            <a:endParaRPr lang="en-GB" dirty="0"/>
          </a:p>
        </p:txBody>
      </p:sp>
      <p:pic>
        <p:nvPicPr>
          <p:cNvPr id="3" name="Picture 2">
            <a:extLst>
              <a:ext uri="{FF2B5EF4-FFF2-40B4-BE49-F238E27FC236}">
                <a16:creationId xmlns:a16="http://schemas.microsoft.com/office/drawing/2014/main" id="{4ABC45D1-2D5D-4C0D-A23A-E710CAE85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3" y="128460"/>
            <a:ext cx="1444752" cy="1444752"/>
          </a:xfrm>
          <a:prstGeom prst="rect">
            <a:avLst/>
          </a:prstGeom>
        </p:spPr>
      </p:pic>
      <p:pic>
        <p:nvPicPr>
          <p:cNvPr id="4" name="Picture 3">
            <a:extLst>
              <a:ext uri="{FF2B5EF4-FFF2-40B4-BE49-F238E27FC236}">
                <a16:creationId xmlns:a16="http://schemas.microsoft.com/office/drawing/2014/main" id="{0C17E9E3-9593-4619-B2FC-1E66410F3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127" y="128460"/>
            <a:ext cx="1143000" cy="1143000"/>
          </a:xfrm>
          <a:prstGeom prst="rect">
            <a:avLst/>
          </a:prstGeom>
        </p:spPr>
      </p:pic>
      <p:graphicFrame>
        <p:nvGraphicFramePr>
          <p:cNvPr id="5" name="Object 4">
            <a:extLst>
              <a:ext uri="{FF2B5EF4-FFF2-40B4-BE49-F238E27FC236}">
                <a16:creationId xmlns:a16="http://schemas.microsoft.com/office/drawing/2014/main" id="{A6FF8234-CC95-4756-A4D9-E54131A5197B}"/>
              </a:ext>
            </a:extLst>
          </p:cNvPr>
          <p:cNvGraphicFramePr>
            <a:graphicFrameLocks noChangeAspect="1"/>
          </p:cNvGraphicFramePr>
          <p:nvPr>
            <p:extLst>
              <p:ext uri="{D42A27DB-BD31-4B8C-83A1-F6EECF244321}">
                <p14:modId xmlns:p14="http://schemas.microsoft.com/office/powerpoint/2010/main" val="732569440"/>
              </p:ext>
            </p:extLst>
          </p:nvPr>
        </p:nvGraphicFramePr>
        <p:xfrm>
          <a:off x="7131177" y="1251808"/>
          <a:ext cx="3790950" cy="5418138"/>
        </p:xfrm>
        <a:graphic>
          <a:graphicData uri="http://schemas.openxmlformats.org/presentationml/2006/ole">
            <mc:AlternateContent xmlns:mc="http://schemas.openxmlformats.org/markup-compatibility/2006">
              <mc:Choice xmlns:v="urn:schemas-microsoft-com:vml" Requires="v">
                <p:oleObj spid="_x0000_s11273" name="Acrobat Document" r:id="rId6" imgW="8747618" imgH="12504302" progId="AcroExch.Document.DC">
                  <p:embed/>
                </p:oleObj>
              </mc:Choice>
              <mc:Fallback>
                <p:oleObj name="Acrobat Document" r:id="rId6" imgW="8747618" imgH="12504302" progId="AcroExch.Document.DC">
                  <p:embed/>
                  <p:pic>
                    <p:nvPicPr>
                      <p:cNvPr id="0" name=""/>
                      <p:cNvPicPr/>
                      <p:nvPr/>
                    </p:nvPicPr>
                    <p:blipFill>
                      <a:blip r:embed="rId7"/>
                      <a:stretch>
                        <a:fillRect/>
                      </a:stretch>
                    </p:blipFill>
                    <p:spPr>
                      <a:xfrm>
                        <a:off x="7131177" y="1251808"/>
                        <a:ext cx="3790950" cy="541813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CB8E2B87-D8E2-408D-8B61-169282E8ED0A}"/>
              </a:ext>
            </a:extLst>
          </p:cNvPr>
          <p:cNvPicPr>
            <a:picLocks noChangeAspect="1"/>
          </p:cNvPicPr>
          <p:nvPr/>
        </p:nvPicPr>
        <p:blipFill rotWithShape="1">
          <a:blip r:embed="rId8"/>
          <a:srcRect l="11785" t="16191" r="43826" b="4804"/>
          <a:stretch/>
        </p:blipFill>
        <p:spPr>
          <a:xfrm>
            <a:off x="1571625" y="1385628"/>
            <a:ext cx="5144430" cy="5150498"/>
          </a:xfrm>
          <a:prstGeom prst="rect">
            <a:avLst/>
          </a:prstGeom>
        </p:spPr>
      </p:pic>
    </p:spTree>
    <p:extLst>
      <p:ext uri="{BB962C8B-B14F-4D97-AF65-F5344CB8AC3E}">
        <p14:creationId xmlns:p14="http://schemas.microsoft.com/office/powerpoint/2010/main" val="1136306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2791</TotalTime>
  <Words>554</Words>
  <Application>Microsoft Office PowerPoint</Application>
  <PresentationFormat>Widescreen</PresentationFormat>
  <Paragraphs>67</Paragraphs>
  <Slides>19</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Calibri Light</vt:lpstr>
      <vt:lpstr>Corbel</vt:lpstr>
      <vt:lpstr>Roboto</vt:lpstr>
      <vt:lpstr>XCCW Joined 4a</vt:lpstr>
      <vt:lpstr>Office Theme</vt:lpstr>
      <vt:lpstr>Acrobat Document</vt:lpstr>
      <vt:lpstr>Music Composers</vt:lpstr>
      <vt:lpstr>KS1 – E1 - Autumn</vt:lpstr>
      <vt:lpstr>KS1 – E2 - Autumn</vt:lpstr>
      <vt:lpstr>KS1 – E1 - Spring</vt:lpstr>
      <vt:lpstr>KS1 – E2 - Spring</vt:lpstr>
      <vt:lpstr>KS1 – E1 - Summer</vt:lpstr>
      <vt:lpstr>KS1 – E2 - Summer</vt:lpstr>
      <vt:lpstr>LKS2 – E1 - Autumn</vt:lpstr>
      <vt:lpstr>LKS2 – E2 - Autumn</vt:lpstr>
      <vt:lpstr>LKS2 – E1 - Spring</vt:lpstr>
      <vt:lpstr>LKS2 – E2 - Spring</vt:lpstr>
      <vt:lpstr>LKS2 – E1 - Summer</vt:lpstr>
      <vt:lpstr>LKS2 – E2 - Summer</vt:lpstr>
      <vt:lpstr>UKS2 – E1 - Autumn</vt:lpstr>
      <vt:lpstr>UKS2 – E1 - Autumn</vt:lpstr>
      <vt:lpstr>UKS2 – E1 - Spring</vt:lpstr>
      <vt:lpstr>UKS2 – E2 - Spring</vt:lpstr>
      <vt:lpstr>UKS2 – E1 - Summer</vt:lpstr>
      <vt:lpstr>UKS2 – E2 - Summer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Composers</dc:title>
  <dc:creator>Charlotte Higgins</dc:creator>
  <cp:lastModifiedBy>Charlotte Higgins</cp:lastModifiedBy>
  <cp:revision>22</cp:revision>
  <dcterms:created xsi:type="dcterms:W3CDTF">2024-06-03T11:41:58Z</dcterms:created>
  <dcterms:modified xsi:type="dcterms:W3CDTF">2025-04-23T15:36:25Z</dcterms:modified>
</cp:coreProperties>
</file>