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49" autoAdjust="0"/>
  </p:normalViewPr>
  <p:slideViewPr>
    <p:cSldViewPr snapToGrid="0">
      <p:cViewPr varScale="1">
        <p:scale>
          <a:sx n="104" d="100"/>
          <a:sy n="104" d="100"/>
        </p:scale>
        <p:origin x="8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423E3-3C50-4962-8496-913A57CA186E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E2632-DDFA-4054-AC5C-BE80DBEFE49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4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632-DDFA-4054-AC5C-BE80DBEFE49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542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0E9B-5772-4E6A-AB3C-6F8D960AB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C0C321-5730-48BC-92C1-C13BCE96F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33AB4-2519-49AC-BABF-134B4AFB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0FBC0-23CB-4A0D-AF52-D6DBA38E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0684C-50E2-4656-A1C4-ED322911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7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4383-517E-4B88-BDE1-1BBF3E6A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7E293-4875-4DD1-AA3E-50F594DC6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44E3-3CB7-416B-8F38-139F1E55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1E18-9A45-4537-8B11-E076BFA0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A06E3-E472-40D5-A14E-1251140D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35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1651C1-21F1-4124-83C3-4BA5DA1ED4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18DCE-4752-4686-B754-D2B2B0C2A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412EF-1F05-47FB-B806-52F0A613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CEA76-B4BC-40B0-8CFE-6019FED6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339EE-3909-4294-A60D-B1C3161A4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85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B79B0-2B2D-4FFE-B2E8-08E547F20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B6E6E-4D71-499A-A9F9-0A95570B4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BDF2D-9641-4B70-BC46-3D68C75DE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E35B4-0BC9-4B97-BCD0-74AC009B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D2C35-2216-495E-B78F-570DD2B5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41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979CA-5CDE-40A3-A4AD-CD6DF6DE4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14ED8-2048-4F05-94E6-529A6B32F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9BCBD-53D6-43A0-9CC0-DE770897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84F5E-EB88-451E-B687-EF642971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3CB69-2DFB-4CAD-AFCC-E708ED15B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29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990D-C275-48CE-939D-DE9B61280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BB38A-5A74-4843-B453-A5C35DBFE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B1F2A-CF92-402D-AD12-F8D357AA1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4D8E9-A971-4E7D-9D82-884F57B0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D6A99-26F3-42CD-87C0-8E415861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53ADF-8D8A-4603-9BCA-2CB62C550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5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A473-2780-437D-B6E0-1AF04F28E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9A005-309A-4DF5-B938-0F55D8237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05590-29A4-4F86-A160-E2CE275CD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19B84-9731-4353-8A0F-7BF619D246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E3DE8-BCC5-4876-8F0C-8C0260A7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78CF8-B77A-498E-9E26-3021BC407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BECDA-FDBC-49AE-A640-00B32BF4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EBAE3B-A192-46F9-BC49-0689069C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0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DBE3-3D0D-4C9F-9077-A77764C7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F1913-A292-4EB3-BC18-91C0E772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22C0B-27FE-4099-A94E-3BE489BB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59E41-6174-4467-ABDC-F4F4C535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27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6FB981-EA1A-46EE-8FC6-07C49268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A2F79C-87B9-46E5-B180-EEA70C09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3A64C-9C07-4B86-B2FD-54B18CF8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89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CAA7-5E3D-479F-BA79-22EEDAD1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8C2B9-54FD-41B2-AAE7-911D83DFC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D30F5-6B92-40E7-851D-1057EFEC7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6256E-2D9B-498A-B8C6-87E47310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18D73-BFC8-4002-9363-517096806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8B367-8735-47CE-8077-3E1C7F700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68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1E931-2D04-4D59-9A68-21471801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19FF5-50D9-4934-915E-179BDF334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8B6A3-8BD3-4460-BBD8-2AFCB2146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3277-3C3B-475E-8BB7-A25619E2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4C689-F5C2-4D9D-8D02-571578A4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74417-9E3F-44D7-9F91-3A2B35C5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71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16216-F73E-4F66-884C-007FDA63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C8F84-C3BF-4100-98BD-C57F3D756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E36F-D0F0-4099-9069-0FC41D6A7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A5358-5742-4CEF-B539-DECF626B7816}" type="datetimeFigureOut">
              <a:rPr lang="fr-FR" smtClean="0"/>
              <a:t>10/01/2024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4A8ED-2A0C-4216-A245-47916746E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E7B9D-FCE1-473C-A32E-C76488A1BF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92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501A61-5008-463F-8BF2-ED4D06C73100}"/>
              </a:ext>
            </a:extLst>
          </p:cNvPr>
          <p:cNvSpPr txBox="1"/>
          <p:nvPr/>
        </p:nvSpPr>
        <p:spPr>
          <a:xfrm>
            <a:off x="2926080" y="267286"/>
            <a:ext cx="7983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cs typeface="Arial" panose="020B0604020202020204" pitchFamily="34" charset="0"/>
              </a:rPr>
              <a:t>Cheshire West &amp; Chester RE Knowledge Organiser</a:t>
            </a:r>
          </a:p>
          <a:p>
            <a:pPr algn="ctr"/>
            <a:r>
              <a:rPr lang="en-GB" dirty="0">
                <a:cs typeface="Arial" panose="020B0604020202020204" pitchFamily="34" charset="0"/>
              </a:rPr>
              <a:t>Islam Year 1</a:t>
            </a:r>
          </a:p>
          <a:p>
            <a:pPr algn="ctr"/>
            <a:r>
              <a:rPr lang="en-GB" b="1" dirty="0">
                <a:cs typeface="Arial" panose="020B0604020202020204" pitchFamily="34" charset="0"/>
              </a:rPr>
              <a:t>How and why are Allah and Muhammad (pbuh) important to Muslims?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DAA001-3887-4064-A865-2EC60A1FD1DD}"/>
              </a:ext>
            </a:extLst>
          </p:cNvPr>
          <p:cNvSpPr txBox="1"/>
          <p:nvPr/>
        </p:nvSpPr>
        <p:spPr>
          <a:xfrm>
            <a:off x="7645400" y="5046053"/>
            <a:ext cx="4432300" cy="1015663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cs typeface="Arial" panose="020B0604020202020204" pitchFamily="34" charset="0"/>
              </a:rPr>
              <a:t>RE Skills to develop</a:t>
            </a:r>
          </a:p>
          <a:p>
            <a:r>
              <a:rPr lang="en-GB" sz="1000" dirty="0">
                <a:cs typeface="Arial" panose="020B0604020202020204" pitchFamily="34" charset="0"/>
              </a:rPr>
              <a:t>I can retell a religious story using prompts and know that  it is from a sacred text and is special to some people.</a:t>
            </a:r>
          </a:p>
          <a:p>
            <a:r>
              <a:rPr lang="en-GB" sz="1000" dirty="0">
                <a:cs typeface="Arial" panose="020B0604020202020204" pitchFamily="34" charset="0"/>
              </a:rPr>
              <a:t>I can recognise some religious symbols and words</a:t>
            </a:r>
          </a:p>
          <a:p>
            <a:r>
              <a:rPr lang="en-GB" sz="1000" dirty="0">
                <a:cs typeface="Arial" panose="020B0604020202020204" pitchFamily="34" charset="0"/>
              </a:rPr>
              <a:t>I can ask questions about me, and who I am, showing awe and wonder.  </a:t>
            </a:r>
          </a:p>
          <a:p>
            <a:r>
              <a:rPr lang="en-GB" sz="1000" dirty="0">
                <a:cs typeface="Arial" panose="020B0604020202020204" pitchFamily="34" charset="0"/>
              </a:rPr>
              <a:t>I can ask puzzling questions about Creation and God.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A9A557-E6A6-49E8-8EA5-42F634BD2664}"/>
              </a:ext>
            </a:extLst>
          </p:cNvPr>
          <p:cNvSpPr txBox="1"/>
          <p:nvPr/>
        </p:nvSpPr>
        <p:spPr>
          <a:xfrm>
            <a:off x="4612457" y="4377044"/>
            <a:ext cx="2944485" cy="196977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Key Stories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34F30CC-FD19-4A2F-8066-4A45078A7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625038"/>
              </p:ext>
            </p:extLst>
          </p:nvPr>
        </p:nvGraphicFramePr>
        <p:xfrm>
          <a:off x="7645400" y="1296122"/>
          <a:ext cx="4432300" cy="34772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31900">
                  <a:extLst>
                    <a:ext uri="{9D8B030D-6E8A-4147-A177-3AD203B41FA5}">
                      <a16:colId xmlns:a16="http://schemas.microsoft.com/office/drawing/2014/main" val="96156182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897926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latin typeface="+mn-lt"/>
                        </a:rPr>
                        <a:t>Key Vocabulary</a:t>
                      </a:r>
                      <a:endParaRPr lang="en-GB" sz="1400" noProof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latin typeface="+mn-lt"/>
                        </a:rPr>
                        <a:t>Definition</a:t>
                      </a:r>
                      <a:endParaRPr lang="en-GB" sz="1400" noProof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128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5 Fingers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Islam, Muslims, Qur’an, Arabic, Mosque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383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Allah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Allah is the Arabic word for God – whom Muslims worship,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583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Islam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The second most popular religion in the world.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032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Mohammad (pbuh)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The founder of Islam. Muslims say he is a messenger from God and is the last of the prophets.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208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Muslim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Someone who follows Islam. Muslims believe that there is only one God, Allah.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109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Prophethood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Muslims believe that Prophets are messengers sent from God, or Allah, to help Muslims follow the straight path.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007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Qur’an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noProof="0" dirty="0">
                          <a:latin typeface="+mn-lt"/>
                          <a:cs typeface="Arial" panose="020B0604020202020204" pitchFamily="34" charset="0"/>
                        </a:rPr>
                        <a:t>The Qur’an is a book in the Arabic language that Muslims believe to be the actual words of Allah.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0761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BE21D17-13E4-441B-8D46-0135DDABFF37}"/>
              </a:ext>
            </a:extLst>
          </p:cNvPr>
          <p:cNvSpPr txBox="1"/>
          <p:nvPr/>
        </p:nvSpPr>
        <p:spPr>
          <a:xfrm>
            <a:off x="4610100" y="1359127"/>
            <a:ext cx="2913742" cy="2800767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Key Artefacts and Symbols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19" name="Picture 2" descr="See the source image">
            <a:extLst>
              <a:ext uri="{FF2B5EF4-FFF2-40B4-BE49-F238E27FC236}">
                <a16:creationId xmlns:a16="http://schemas.microsoft.com/office/drawing/2014/main" id="{21F93410-4BFB-47EE-B069-1C9AA3C0C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207" y="91955"/>
            <a:ext cx="1275351" cy="120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FA8E1CA-D3E9-435D-BF05-EBADA025FA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2589" y="4692588"/>
            <a:ext cx="883287" cy="88328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9620039-CC32-4B77-9F4B-2D8E2CBBB9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0555" y="4675264"/>
            <a:ext cx="883287" cy="119449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B6F4795-84BF-4C3D-8F69-3D7DF7B08B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87991" y="5211280"/>
            <a:ext cx="1008335" cy="100385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EB767DA-7153-4DC7-9255-0409164F22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68746" y="1696490"/>
            <a:ext cx="752475" cy="106302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9E18356-38B9-4C2D-A444-71E2ABB4F6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4456" y="1895049"/>
            <a:ext cx="665902" cy="66590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7FC0FFE-C907-473A-B3CE-1250657A5D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26695" y="2444812"/>
            <a:ext cx="658425" cy="65842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139DD29-92C6-47A9-A4CA-304321D48B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78931" y="2751180"/>
            <a:ext cx="1103472" cy="62184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0C9F38C-3EA8-48A2-8385-CC1630EEFF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97538" y="1701990"/>
            <a:ext cx="703679" cy="70367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3DDFC48-AFA6-4950-A5AA-C1EAAF6B948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29828" y="3544034"/>
            <a:ext cx="1063141" cy="45015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0D6E34D2-D994-40F4-8725-8C1EEB2D18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98230" y="3317518"/>
            <a:ext cx="567935" cy="80342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CBA7766-1589-46D9-B69F-099EA0643C7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861668" y="3142381"/>
            <a:ext cx="815004" cy="943485"/>
          </a:xfrm>
          <a:prstGeom prst="rect">
            <a:avLst/>
          </a:prstGeom>
        </p:spPr>
      </p:pic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922842"/>
              </p:ext>
            </p:extLst>
          </p:nvPr>
        </p:nvGraphicFramePr>
        <p:xfrm>
          <a:off x="113096" y="1408901"/>
          <a:ext cx="4293804" cy="656604"/>
        </p:xfrm>
        <a:graphic>
          <a:graphicData uri="http://schemas.openxmlformats.org/drawingml/2006/table">
            <a:tbl>
              <a:tblPr firstRow="1" firstCol="1" bandRow="1"/>
              <a:tblGrid>
                <a:gridCol w="4293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do</a:t>
                      </a:r>
                      <a:r>
                        <a:rPr lang="en-GB" sz="11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 already know</a:t>
                      </a:r>
                      <a:r>
                        <a:rPr lang="en-GB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154">
                <a:tc>
                  <a:txBody>
                    <a:bodyPr/>
                    <a:lstStyle/>
                    <a:p>
                      <a:pPr lvl="0"/>
                      <a:r>
                        <a:rPr lang="en-GB" sz="1100" dirty="0">
                          <a:latin typeface="+mn-lt"/>
                        </a:rPr>
                        <a:t>To belong means to be a part of something like a group or celebration </a:t>
                      </a:r>
                    </a:p>
                    <a:p>
                      <a:pPr lvl="0"/>
                      <a:r>
                        <a:rPr lang="en-GB" sz="1100" dirty="0">
                          <a:latin typeface="+mn-lt"/>
                        </a:rPr>
                        <a:t>Religion is the belief, faith and worship in the existence of God.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668482"/>
              </p:ext>
            </p:extLst>
          </p:nvPr>
        </p:nvGraphicFramePr>
        <p:xfrm>
          <a:off x="113096" y="2298341"/>
          <a:ext cx="4344604" cy="4153169"/>
        </p:xfrm>
        <a:graphic>
          <a:graphicData uri="http://schemas.openxmlformats.org/drawingml/2006/table">
            <a:tbl>
              <a:tblPr firstRow="1" firstCol="1" bandRow="1"/>
              <a:tblGrid>
                <a:gridCol w="1093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1200">
                  <a:extLst>
                    <a:ext uri="{9D8B030D-6E8A-4147-A177-3AD203B41FA5}">
                      <a16:colId xmlns:a16="http://schemas.microsoft.com/office/drawing/2014/main" val="2685765223"/>
                    </a:ext>
                  </a:extLst>
                </a:gridCol>
              </a:tblGrid>
              <a:tr h="11882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n-GB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will I know by the end of the unit?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494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</a:rPr>
                        <a:t>Wha</a:t>
                      </a:r>
                      <a:r>
                        <a:rPr lang="en-US" sz="1100" baseline="0" dirty="0">
                          <a:latin typeface="+mn-lt"/>
                        </a:rPr>
                        <a:t>t is a Muslim?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can explain the Islam beliefs about Allah.</a:t>
                      </a:r>
                    </a:p>
                    <a:p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can tell you about the Night of Power and Muhammad (PBUH). </a:t>
                      </a:r>
                    </a:p>
                    <a:p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can tell you some of the 99 names of Allah.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4754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</a:rPr>
                        <a:t>Who was Muhammad?</a:t>
                      </a:r>
                    </a:p>
                    <a:p>
                      <a:r>
                        <a:rPr lang="en-US" sz="1100" dirty="0">
                          <a:latin typeface="+mn-lt"/>
                        </a:rPr>
                        <a:t>What happened to Muhammad on the Night of Power?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religious leader important to Muslims was a man who was a prophet called Muhammad.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Muslims follow Allah but they learn a lot about how to be a better Muslim from Muhammad. 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Muslims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have a </a:t>
                      </a: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special book called the Qur’an 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818697"/>
                  </a:ext>
                </a:extLst>
              </a:tr>
              <a:tr h="444184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</a:rPr>
                        <a:t>Who is Allah?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Muslims don’t draw God (Allah) or Muhammad because they are so special and perfect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1090367"/>
                  </a:ext>
                </a:extLst>
              </a:tr>
              <a:tr h="888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Muslims describe Allah?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1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vl="0"/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 is wise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 has lots of names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5400047"/>
                  </a:ext>
                </a:extLst>
              </a:tr>
              <a:tr h="33313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are some of the 99 names?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</a:rPr>
                        <a:t>Inside a set of</a:t>
                      </a:r>
                      <a:r>
                        <a:rPr lang="en-US" sz="1100" baseline="0" dirty="0">
                          <a:latin typeface="+mn-lt"/>
                        </a:rPr>
                        <a:t> Muslim Prayer Beads, these are the 99 names of Allah and the prayer beads are called </a:t>
                      </a:r>
                      <a:r>
                        <a:rPr lang="en-US" sz="1100" baseline="0" dirty="0" err="1">
                          <a:latin typeface="+mn-lt"/>
                        </a:rPr>
                        <a:t>Subhas</a:t>
                      </a:r>
                      <a:r>
                        <a:rPr lang="en-US" sz="1100" baseline="0" dirty="0">
                          <a:latin typeface="+mn-lt"/>
                        </a:rPr>
                        <a:t>.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806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02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Anstice</dc:creator>
  <cp:lastModifiedBy>Isabella Burton</cp:lastModifiedBy>
  <cp:revision>28</cp:revision>
  <dcterms:created xsi:type="dcterms:W3CDTF">2020-04-29T09:31:10Z</dcterms:created>
  <dcterms:modified xsi:type="dcterms:W3CDTF">2024-01-10T09:36:26Z</dcterms:modified>
</cp:coreProperties>
</file>