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-162" y="-2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128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16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40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64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9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743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947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18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130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5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00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EEA9F-EC27-468D-99AD-81098900EA4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49CBD-132B-4720-960A-9946336EF9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874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EB4BD9-3E98-412F-BF9C-E86DB2974B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100491"/>
              </p:ext>
            </p:extLst>
          </p:nvPr>
        </p:nvGraphicFramePr>
        <p:xfrm>
          <a:off x="234459" y="959458"/>
          <a:ext cx="2925408" cy="1121220"/>
        </p:xfrm>
        <a:graphic>
          <a:graphicData uri="http://schemas.openxmlformats.org/drawingml/2006/table">
            <a:tbl>
              <a:tblPr firstRow="1" firstCol="1" bandRow="1"/>
              <a:tblGrid>
                <a:gridCol w="2925408">
                  <a:extLst>
                    <a:ext uri="{9D8B030D-6E8A-4147-A177-3AD203B41FA5}">
                      <a16:colId xmlns:a16="http://schemas.microsoft.com/office/drawing/2014/main" val="2015050619"/>
                    </a:ext>
                  </a:extLst>
                </a:gridCol>
              </a:tblGrid>
              <a:tr h="216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should I already know?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78" marR="47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098255"/>
                  </a:ext>
                </a:extLst>
              </a:tr>
              <a:tr h="89713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town I live in is called Winsford. 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Winsford is in England, which is a country. </a:t>
                      </a:r>
                      <a:endParaRPr lang="en-GB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478" marR="474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5771958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5C7CAC-5D94-4346-A725-AFC13986A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820864"/>
              </p:ext>
            </p:extLst>
          </p:nvPr>
        </p:nvGraphicFramePr>
        <p:xfrm>
          <a:off x="3309731" y="5935562"/>
          <a:ext cx="3429000" cy="2076398"/>
        </p:xfrm>
        <a:graphic>
          <a:graphicData uri="http://schemas.openxmlformats.org/drawingml/2006/table">
            <a:tbl>
              <a:tblPr firstRow="1" firstCol="1" bandRow="1"/>
              <a:tblGrid>
                <a:gridCol w="3429000">
                  <a:extLst>
                    <a:ext uri="{9D8B030D-6E8A-4147-A177-3AD203B41FA5}">
                      <a16:colId xmlns:a16="http://schemas.microsoft.com/office/drawing/2014/main" val="784358057"/>
                    </a:ext>
                  </a:extLst>
                </a:gridCol>
              </a:tblGrid>
              <a:tr h="386917"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will I know by the end of this unit?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751681"/>
                  </a:ext>
                </a:extLst>
              </a:tr>
              <a:tr h="1482180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Human and physical features of London and Lima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Similarities between London and Lima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Differences between London and Lima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 the different weather patterns in London and Lima and how this can affect plant growth 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988578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8E0B856-7FBB-4C8B-97CB-81FBF09870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175481"/>
              </p:ext>
            </p:extLst>
          </p:nvPr>
        </p:nvGraphicFramePr>
        <p:xfrm>
          <a:off x="3309731" y="959458"/>
          <a:ext cx="3429000" cy="4831537"/>
        </p:xfrm>
        <a:graphic>
          <a:graphicData uri="http://schemas.openxmlformats.org/drawingml/2006/table">
            <a:tbl>
              <a:tblPr firstRow="1" firstCol="1" bandRow="1"/>
              <a:tblGrid>
                <a:gridCol w="923788">
                  <a:extLst>
                    <a:ext uri="{9D8B030D-6E8A-4147-A177-3AD203B41FA5}">
                      <a16:colId xmlns:a16="http://schemas.microsoft.com/office/drawing/2014/main" val="3730826047"/>
                    </a:ext>
                  </a:extLst>
                </a:gridCol>
                <a:gridCol w="2505212">
                  <a:extLst>
                    <a:ext uri="{9D8B030D-6E8A-4147-A177-3AD203B41FA5}">
                      <a16:colId xmlns:a16="http://schemas.microsoft.com/office/drawing/2014/main" val="1467756184"/>
                    </a:ext>
                  </a:extLst>
                </a:gridCol>
              </a:tblGrid>
              <a:tr h="16844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Vocabulary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422608"/>
                  </a:ext>
                </a:extLst>
              </a:tr>
              <a:tr h="338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Capital city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city where the government sits. London is the capital city of England and the UK.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3747321"/>
                  </a:ext>
                </a:extLst>
              </a:tr>
              <a:tr h="3816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River 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large, natural stream of fresh water that flows into the sea or lake.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126533"/>
                  </a:ext>
                </a:extLst>
              </a:tr>
              <a:tr h="23982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Skyscrapers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very tall building with many floors.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761952"/>
                  </a:ext>
                </a:extLst>
              </a:tr>
              <a:tr h="5111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Tourist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person who is visiting a place for pleasure and interest, especially when they are on holiday.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002213"/>
                  </a:ext>
                </a:extLst>
              </a:tr>
              <a:tr h="3381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Train station 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place on a railway line where trains stop for people to get on and off trains.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273874"/>
                  </a:ext>
                </a:extLst>
              </a:tr>
              <a:tr h="3081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Airport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place where </a:t>
                      </a:r>
                      <a:r>
                        <a:rPr lang="en-US" sz="1100" dirty="0" err="1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aeroplanes</a:t>
                      </a: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land and take off.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596082"/>
                  </a:ext>
                </a:extLst>
              </a:tr>
              <a:tr h="3588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Office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set of rooms used for work.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2249505"/>
                  </a:ext>
                </a:extLst>
              </a:tr>
              <a:tr h="3081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Apartment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living space usually in a tall building.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9287035"/>
                  </a:ext>
                </a:extLst>
              </a:tr>
              <a:tr h="2668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Vegetation belt 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Plant life as a whole within a certain area.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046561"/>
                  </a:ext>
                </a:extLst>
              </a:tr>
              <a:tr h="3921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River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 natural stream of water flowing into the sea.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817347"/>
                  </a:ext>
                </a:extLst>
              </a:tr>
              <a:tr h="2391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Lake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 area of water surrounded by land.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268210"/>
                  </a:ext>
                </a:extLst>
              </a:tr>
              <a:tr h="2391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Mountains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Higher and steeper than a hill.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9594152"/>
                  </a:ext>
                </a:extLst>
              </a:tr>
              <a:tr h="38805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Rain forest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forest, found typically in tropical areas with heavy rainfall.</a:t>
                      </a:r>
                      <a:endParaRPr lang="en-GB" sz="11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1347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DA1EB78-D11D-4027-B583-6E03E046F2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421044"/>
              </p:ext>
            </p:extLst>
          </p:nvPr>
        </p:nvGraphicFramePr>
        <p:xfrm>
          <a:off x="3309732" y="8230847"/>
          <a:ext cx="3429000" cy="1474632"/>
        </p:xfrm>
        <a:graphic>
          <a:graphicData uri="http://schemas.openxmlformats.org/drawingml/2006/table">
            <a:tbl>
              <a:tblPr firstRow="1" firstCol="1" bandRow="1"/>
              <a:tblGrid>
                <a:gridCol w="3429000">
                  <a:extLst>
                    <a:ext uri="{9D8B030D-6E8A-4147-A177-3AD203B41FA5}">
                      <a16:colId xmlns:a16="http://schemas.microsoft.com/office/drawing/2014/main" val="3370358116"/>
                    </a:ext>
                  </a:extLst>
                </a:gridCol>
              </a:tblGrid>
              <a:tr h="24171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Skills and Fieldwork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758636"/>
                  </a:ext>
                </a:extLst>
              </a:tr>
              <a:tr h="1112977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Calibri body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 a map to find London and Lima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Calibri body"/>
                          <a:ea typeface="+mn-ea"/>
                          <a:cs typeface="+mn-cs"/>
                        </a:rPr>
                        <a:t>Use aerial photographs to compare London and Lima to discuss what is the same and what is different in both cities</a:t>
                      </a:r>
                      <a:endParaRPr lang="en-GB" sz="1400" dirty="0">
                        <a:effectLst/>
                        <a:latin typeface="Calibri body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92761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850639E-7285-46F9-8B66-4B6B3B77F7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132548"/>
              </p:ext>
            </p:extLst>
          </p:nvPr>
        </p:nvGraphicFramePr>
        <p:xfrm>
          <a:off x="234459" y="320460"/>
          <a:ext cx="6504272" cy="529185"/>
        </p:xfrm>
        <a:graphic>
          <a:graphicData uri="http://schemas.openxmlformats.org/drawingml/2006/table">
            <a:tbl>
              <a:tblPr firstRow="1" firstCol="1" bandRow="1"/>
              <a:tblGrid>
                <a:gridCol w="2232150">
                  <a:extLst>
                    <a:ext uri="{9D8B030D-6E8A-4147-A177-3AD203B41FA5}">
                      <a16:colId xmlns:a16="http://schemas.microsoft.com/office/drawing/2014/main" val="1934960804"/>
                    </a:ext>
                  </a:extLst>
                </a:gridCol>
                <a:gridCol w="893854">
                  <a:extLst>
                    <a:ext uri="{9D8B030D-6E8A-4147-A177-3AD203B41FA5}">
                      <a16:colId xmlns:a16="http://schemas.microsoft.com/office/drawing/2014/main" val="2572135271"/>
                    </a:ext>
                  </a:extLst>
                </a:gridCol>
                <a:gridCol w="3378268">
                  <a:extLst>
                    <a:ext uri="{9D8B030D-6E8A-4147-A177-3AD203B41FA5}">
                      <a16:colId xmlns:a16="http://schemas.microsoft.com/office/drawing/2014/main" val="3046329437"/>
                    </a:ext>
                  </a:extLst>
                </a:gridCol>
              </a:tblGrid>
              <a:tr h="28166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Over Hall Primary School - Geography	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44516"/>
                  </a:ext>
                </a:extLst>
              </a:tr>
              <a:tr h="19870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Topic: London and Lima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9930" algn="l"/>
                        </a:tabLs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Year: 1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709930" algn="l"/>
                        </a:tabLs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Strand: Human and Physical Geography</a:t>
                      </a:r>
                      <a:endParaRPr lang="en-GB" sz="16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773" marR="4877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056383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A2740127-A1CC-4221-99DB-CD77A23DD7C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22" t="18735" r="38773" b="19298"/>
          <a:stretch/>
        </p:blipFill>
        <p:spPr bwMode="auto">
          <a:xfrm>
            <a:off x="179262" y="6255296"/>
            <a:ext cx="2980603" cy="35133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50D88D2-8E82-48FE-BA41-0BF6BA33DE03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134" t="22851" r="17709" b="8387"/>
          <a:stretch/>
        </p:blipFill>
        <p:spPr bwMode="auto">
          <a:xfrm>
            <a:off x="179263" y="2183866"/>
            <a:ext cx="2980604" cy="40415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68894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18C9D81-2081-4DA5-BBF4-C1E4372270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7282553"/>
              </p:ext>
            </p:extLst>
          </p:nvPr>
        </p:nvGraphicFramePr>
        <p:xfrm>
          <a:off x="228600" y="274321"/>
          <a:ext cx="6400798" cy="1492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620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4583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0006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433481">
                <a:tc>
                  <a:txBody>
                    <a:bodyPr/>
                    <a:lstStyle/>
                    <a:p>
                      <a:r>
                        <a:rPr lang="en-US" sz="1100" dirty="0"/>
                        <a:t>1. London and Lima are similar because…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They both have rivers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They are both capital cities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They both have airports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20208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All of the above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258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C24E426-A3E7-44D0-B682-2F7ED6817D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015541"/>
              </p:ext>
            </p:extLst>
          </p:nvPr>
        </p:nvGraphicFramePr>
        <p:xfrm>
          <a:off x="219911" y="4237589"/>
          <a:ext cx="6409486" cy="14920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005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7345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2082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43518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3. I can use a ____ to find where London and Lima are.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64218">
                <a:tc>
                  <a:txBody>
                    <a:bodyPr/>
                    <a:lstStyle/>
                    <a:p>
                      <a:r>
                        <a:rPr lang="en-US" sz="1100" dirty="0"/>
                        <a:t>Telescope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64218">
                <a:tc>
                  <a:txBody>
                    <a:bodyPr/>
                    <a:lstStyle/>
                    <a:p>
                      <a:r>
                        <a:rPr lang="en-US" sz="1100" dirty="0"/>
                        <a:t>Television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64218">
                <a:tc>
                  <a:txBody>
                    <a:bodyPr/>
                    <a:lstStyle/>
                    <a:p>
                      <a:r>
                        <a:rPr lang="en-US" sz="1100" dirty="0"/>
                        <a:t>Compass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980827"/>
                  </a:ext>
                </a:extLst>
              </a:tr>
              <a:tr h="264218">
                <a:tc>
                  <a:txBody>
                    <a:bodyPr/>
                    <a:lstStyle/>
                    <a:p>
                      <a:r>
                        <a:rPr lang="en-US" sz="1100" dirty="0"/>
                        <a:t>Map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595066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26A1BF9-8F9D-4673-91BC-C73B275C9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472065"/>
              </p:ext>
            </p:extLst>
          </p:nvPr>
        </p:nvGraphicFramePr>
        <p:xfrm>
          <a:off x="219911" y="2199499"/>
          <a:ext cx="6409487" cy="1663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005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37345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2083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368178">
                <a:tc>
                  <a:txBody>
                    <a:bodyPr/>
                    <a:lstStyle/>
                    <a:p>
                      <a:r>
                        <a:rPr lang="en-US" sz="1100" dirty="0"/>
                        <a:t>2. Some famous London landmarks include….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24775">
                <a:tc>
                  <a:txBody>
                    <a:bodyPr/>
                    <a:lstStyle/>
                    <a:p>
                      <a:r>
                        <a:rPr lang="en-US" sz="1100" dirty="0"/>
                        <a:t>Tower Bridge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24775">
                <a:tc>
                  <a:txBody>
                    <a:bodyPr/>
                    <a:lstStyle/>
                    <a:p>
                      <a:r>
                        <a:rPr lang="en-US" sz="1100" dirty="0" err="1"/>
                        <a:t>Asda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24775">
                <a:tc>
                  <a:txBody>
                    <a:bodyPr/>
                    <a:lstStyle/>
                    <a:p>
                      <a:r>
                        <a:rPr lang="en-US" sz="1100" dirty="0"/>
                        <a:t>Big Ben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20208"/>
                  </a:ext>
                </a:extLst>
              </a:tr>
              <a:tr h="224775">
                <a:tc>
                  <a:txBody>
                    <a:bodyPr/>
                    <a:lstStyle/>
                    <a:p>
                      <a:r>
                        <a:rPr lang="en-US" sz="1100" dirty="0"/>
                        <a:t>Buckingham Palace 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2583"/>
                  </a:ext>
                </a:extLst>
              </a:tr>
              <a:tr h="224775">
                <a:tc>
                  <a:txBody>
                    <a:bodyPr/>
                    <a:lstStyle/>
                    <a:p>
                      <a:r>
                        <a:rPr lang="en-US" sz="1100" dirty="0" err="1"/>
                        <a:t>Larco</a:t>
                      </a:r>
                      <a:r>
                        <a:rPr lang="en-US" sz="1100" dirty="0"/>
                        <a:t> Museum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6388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F500C51-E5B0-4648-9168-C8CA931A4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177537"/>
              </p:ext>
            </p:extLst>
          </p:nvPr>
        </p:nvGraphicFramePr>
        <p:xfrm>
          <a:off x="219911" y="6321649"/>
          <a:ext cx="6409486" cy="14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4743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3204743">
                  <a:extLst>
                    <a:ext uri="{9D8B030D-6E8A-4147-A177-3AD203B41FA5}">
                      <a16:colId xmlns:a16="http://schemas.microsoft.com/office/drawing/2014/main" val="3961091858"/>
                    </a:ext>
                  </a:extLst>
                </a:gridCol>
              </a:tblGrid>
              <a:tr h="229658">
                <a:tc gridSpan="2"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/>
                        <a:t>4. Match these rivers to where they belong. 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29658"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92064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London                             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Rimac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River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River Thames                  Lima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London                                  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Rimac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River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River Thames                        Lima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29506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EE3B3EAA-7226-4B35-8898-83BE0640C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372655"/>
              </p:ext>
            </p:extLst>
          </p:nvPr>
        </p:nvGraphicFramePr>
        <p:xfrm>
          <a:off x="202533" y="8005230"/>
          <a:ext cx="6426864" cy="14920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47759">
                  <a:extLst>
                    <a:ext uri="{9D8B030D-6E8A-4147-A177-3AD203B41FA5}">
                      <a16:colId xmlns:a16="http://schemas.microsoft.com/office/drawing/2014/main" val="3433604730"/>
                    </a:ext>
                  </a:extLst>
                </a:gridCol>
                <a:gridCol w="2042868">
                  <a:extLst>
                    <a:ext uri="{9D8B030D-6E8A-4147-A177-3AD203B41FA5}">
                      <a16:colId xmlns:a16="http://schemas.microsoft.com/office/drawing/2014/main" val="2361748594"/>
                    </a:ext>
                  </a:extLst>
                </a:gridCol>
                <a:gridCol w="1536237">
                  <a:extLst>
                    <a:ext uri="{9D8B030D-6E8A-4147-A177-3AD203B41FA5}">
                      <a16:colId xmlns:a16="http://schemas.microsoft.com/office/drawing/2014/main" val="2009276013"/>
                    </a:ext>
                  </a:extLst>
                </a:gridCol>
              </a:tblGrid>
              <a:tr h="433481">
                <a:tc>
                  <a:txBody>
                    <a:bodyPr/>
                    <a:lstStyle/>
                    <a:p>
                      <a:r>
                        <a:rPr lang="en-US" sz="1100" dirty="0"/>
                        <a:t>5. London and Lima are different because…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Start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End of unit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9311841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London does not have mountains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2698527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Lima does not have a train station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413280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Tourists do not visit London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120208"/>
                  </a:ext>
                </a:extLst>
              </a:tr>
              <a:tr h="264643">
                <a:tc>
                  <a:txBody>
                    <a:bodyPr/>
                    <a:lstStyle/>
                    <a:p>
                      <a:r>
                        <a:rPr lang="en-US" sz="1100" dirty="0"/>
                        <a:t>All of the above</a:t>
                      </a:r>
                      <a:endParaRPr lang="en-GB" sz="1100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032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0034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</TotalTime>
  <Words>443</Words>
  <Application>Microsoft Office PowerPoint</Application>
  <PresentationFormat>A4 Paper (210x297 mm)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Narrow</vt:lpstr>
      <vt:lpstr>Calibri</vt:lpstr>
      <vt:lpstr>Calibri body</vt:lpstr>
      <vt:lpstr>Calibri Light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Georgie Cutcliffe</dc:creator>
  <cp:lastModifiedBy>Alice Collins</cp:lastModifiedBy>
  <cp:revision>28</cp:revision>
  <dcterms:created xsi:type="dcterms:W3CDTF">2023-02-27T11:06:59Z</dcterms:created>
  <dcterms:modified xsi:type="dcterms:W3CDTF">2023-11-21T18:56:54Z</dcterms:modified>
</cp:coreProperties>
</file>