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7315200" cy="1051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94953"/>
  </p:normalViewPr>
  <p:slideViewPr>
    <p:cSldViewPr snapToGrid="0">
      <p:cViewPr varScale="1">
        <p:scale>
          <a:sx n="45" d="100"/>
          <a:sy n="45" d="100"/>
        </p:scale>
        <p:origin x="23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20956"/>
            <a:ext cx="6217920" cy="366098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523125"/>
            <a:ext cx="5486400" cy="2538835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63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75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59858"/>
            <a:ext cx="1577340" cy="89114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59858"/>
            <a:ext cx="4640580" cy="89114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10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621600"/>
            <a:ext cx="6309360" cy="43741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7037179"/>
            <a:ext cx="6309360" cy="2300287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0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799291"/>
            <a:ext cx="3108960" cy="66720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799291"/>
            <a:ext cx="3108960" cy="66720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32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59861"/>
            <a:ext cx="6309360" cy="20325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577783"/>
            <a:ext cx="3094672" cy="1263332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841115"/>
            <a:ext cx="3094672" cy="564970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577783"/>
            <a:ext cx="3109913" cy="1263332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841115"/>
            <a:ext cx="3109913" cy="564970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03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8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7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701040"/>
            <a:ext cx="2359342" cy="245364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514054"/>
            <a:ext cx="3703320" cy="7472892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154680"/>
            <a:ext cx="2359342" cy="5844435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0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701040"/>
            <a:ext cx="2359342" cy="245364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514054"/>
            <a:ext cx="3703320" cy="7472892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154680"/>
            <a:ext cx="2359342" cy="5844435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9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59861"/>
            <a:ext cx="6309360" cy="2032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799291"/>
            <a:ext cx="6309360" cy="6672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746406"/>
            <a:ext cx="1645920" cy="5598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F3BAB-A80F-403B-9D67-5AE90BA31CF2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746406"/>
            <a:ext cx="2468880" cy="5598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746406"/>
            <a:ext cx="1645920" cy="5598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11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1082" y="175874"/>
            <a:ext cx="3835944" cy="545439"/>
          </a:xfrm>
          <a:ln w="3810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sz="1600" b="1" dirty="0">
                <a:latin typeface="Letter-join Plus 40" panose="02000505000000020003" pitchFamily="50" charset="0"/>
              </a:rPr>
              <a:t>Year </a:t>
            </a:r>
            <a:r>
              <a:rPr lang="en-US" sz="1600" b="1" dirty="0" smtClean="0">
                <a:latin typeface="Letter-join Plus 40" panose="02000505000000020003" pitchFamily="50" charset="0"/>
              </a:rPr>
              <a:t>1 </a:t>
            </a:r>
            <a:r>
              <a:rPr lang="en-US" sz="1600" b="1" dirty="0">
                <a:latin typeface="Letter-join Plus 40" panose="02000505000000020003" pitchFamily="50" charset="0"/>
              </a:rPr>
              <a:t>History Knowledge </a:t>
            </a:r>
            <a:r>
              <a:rPr lang="en-US" sz="1600" b="1" dirty="0" err="1">
                <a:latin typeface="Letter-join Plus 40" panose="02000505000000020003" pitchFamily="50" charset="0"/>
              </a:rPr>
              <a:t>Organiser</a:t>
            </a:r>
            <a:endParaRPr lang="en-US" sz="1600" b="1" dirty="0">
              <a:latin typeface="Letter-join Plus 40" panose="02000505000000020003" pitchFamily="50" charset="0"/>
            </a:endParaRPr>
          </a:p>
          <a:p>
            <a:r>
              <a:rPr lang="en-US" sz="1600" b="1" dirty="0" smtClean="0">
                <a:latin typeface="Letter-join Plus 40" panose="02000505000000020003" pitchFamily="50" charset="0"/>
              </a:rPr>
              <a:t>Space</a:t>
            </a:r>
            <a:endParaRPr lang="en-US" sz="1600" b="1" dirty="0">
              <a:latin typeface="Letter-join Plus 40" panose="02000505000000020003" pitchFamily="50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8053881-7521-4B48-A240-5D28967CD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024" y="2996428"/>
            <a:ext cx="452384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33E672D-7B75-F941-B366-49EB8614E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07" y="215117"/>
            <a:ext cx="2882908" cy="506196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619485"/>
              </p:ext>
            </p:extLst>
          </p:nvPr>
        </p:nvGraphicFramePr>
        <p:xfrm>
          <a:off x="298174" y="3362340"/>
          <a:ext cx="3240156" cy="38813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03641">
                  <a:extLst>
                    <a:ext uri="{9D8B030D-6E8A-4147-A177-3AD203B41FA5}">
                      <a16:colId xmlns:a16="http://schemas.microsoft.com/office/drawing/2014/main" val="1047695585"/>
                    </a:ext>
                  </a:extLst>
                </a:gridCol>
                <a:gridCol w="2336515">
                  <a:extLst>
                    <a:ext uri="{9D8B030D-6E8A-4147-A177-3AD203B41FA5}">
                      <a16:colId xmlns:a16="http://schemas.microsoft.com/office/drawing/2014/main" val="2645790050"/>
                    </a:ext>
                  </a:extLst>
                </a:gridCol>
              </a:tblGrid>
              <a:tr h="19177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Vocabulary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858925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after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Later in time than, or behind in order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8412141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astronaut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A person trained to take part in space flight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8618971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before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At an earlier time; in the past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716348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famous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Recognized or liked by the public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664294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Flight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An act of passing through air or space by flying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3474598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gather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Collect things together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6856118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history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Everything that has happened in the past to people or things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5076170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launch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To put in motion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3298431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space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The area that contains the entire universe beyond the earth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3487599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tourist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A person who is visiting a place for pleasure and interest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299689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travel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When you go from one place to another, often to a place that is far away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5636107"/>
                  </a:ext>
                </a:extLst>
              </a:tr>
            </a:tbl>
          </a:graphicData>
        </a:graphic>
      </p:graphicFrame>
      <p:pic>
        <p:nvPicPr>
          <p:cNvPr id="17" name="Picture 1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562" y="6728087"/>
            <a:ext cx="1857376" cy="1860120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286105"/>
              </p:ext>
            </p:extLst>
          </p:nvPr>
        </p:nvGraphicFramePr>
        <p:xfrm>
          <a:off x="298174" y="8042835"/>
          <a:ext cx="4119714" cy="2355918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4119714">
                  <a:extLst>
                    <a:ext uri="{9D8B030D-6E8A-4147-A177-3AD203B41FA5}">
                      <a16:colId xmlns:a16="http://schemas.microsoft.com/office/drawing/2014/main" val="2663197697"/>
                    </a:ext>
                  </a:extLst>
                </a:gridCol>
              </a:tblGrid>
              <a:tr h="19572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</a:rPr>
                        <a:t>Historical Skills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4991761"/>
                  </a:ext>
                </a:extLst>
              </a:tr>
              <a:tr h="2160196">
                <a:tc>
                  <a:txBody>
                    <a:bodyPr/>
                    <a:lstStyle/>
                    <a:p>
                      <a:pPr marL="171450" marR="0" indent="-1714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Place key events in the history of space travel on a timeline. 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171450" marR="0" indent="-1714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Compare this timeline to the timeline of your family - where do key events in your family’s life cross over with key events in space travel? 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171450" marR="0" indent="-1714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Choose two astronauts to compare. Where are they from? What were their achievements? What are their similarities and differences? 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171450" marR="0" indent="-1714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Explain what caused the 1969 Moon Landing. 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171450" marR="0" indent="-1714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Explain what effects the 1969 Moon Landing had on history. 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171450" marR="0" indent="-1714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Use words such as before, after, past, present, then and now to describe the history of space travel.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1262918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48981"/>
              </p:ext>
            </p:extLst>
          </p:nvPr>
        </p:nvGraphicFramePr>
        <p:xfrm>
          <a:off x="298174" y="7334385"/>
          <a:ext cx="4119714" cy="647524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4119714">
                  <a:extLst>
                    <a:ext uri="{9D8B030D-6E8A-4147-A177-3AD203B41FA5}">
                      <a16:colId xmlns:a16="http://schemas.microsoft.com/office/drawing/2014/main" val="2663197697"/>
                    </a:ext>
                  </a:extLst>
                </a:gridCol>
              </a:tblGrid>
              <a:tr h="40936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Dates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4991761"/>
                  </a:ext>
                </a:extLst>
              </a:tr>
              <a:tr h="451817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dirty="0" smtClean="0">
                          <a:effectLst/>
                          <a:latin typeface="Letter-join Plus 40" panose="02000505000000020003" pitchFamily="50" charset="0"/>
                        </a:rPr>
                        <a:t>1969</a:t>
                      </a:r>
                      <a:r>
                        <a:rPr lang="en-US" sz="1200" baseline="0" dirty="0" smtClean="0">
                          <a:effectLst/>
                          <a:latin typeface="Letter-join Plus 40" panose="02000505000000020003" pitchFamily="50" charset="0"/>
                        </a:rPr>
                        <a:t> Saturn 5 was launched</a:t>
                      </a: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aseline="0" dirty="0" smtClean="0">
                          <a:effectLst/>
                          <a:latin typeface="Letter-join Plus 40" panose="02000505000000020003" pitchFamily="50" charset="0"/>
                        </a:rPr>
                        <a:t>1972 Sir Tim Peake was born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1262918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195557"/>
              </p:ext>
            </p:extLst>
          </p:nvPr>
        </p:nvGraphicFramePr>
        <p:xfrm>
          <a:off x="3704179" y="961647"/>
          <a:ext cx="3343546" cy="563436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343546">
                  <a:extLst>
                    <a:ext uri="{9D8B030D-6E8A-4147-A177-3AD203B41FA5}">
                      <a16:colId xmlns:a16="http://schemas.microsoft.com/office/drawing/2014/main" val="2663197697"/>
                    </a:ext>
                  </a:extLst>
                </a:gridCol>
              </a:tblGrid>
              <a:tr h="21871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+mn-ea"/>
                          <a:cs typeface="+mn-cs"/>
                        </a:rPr>
                        <a:t>What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+mn-ea"/>
                          <a:cs typeface="+mn-cs"/>
                        </a:rPr>
                        <a:t> will I know by the end of the unit?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4991761"/>
                  </a:ext>
                </a:extLst>
              </a:tr>
              <a:tr h="5415647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Before the Apollo 11 flight mission, people had been in space as part of the Space Race but had not yet been to the moon. </a:t>
                      </a:r>
                      <a:endParaRPr lang="en-US" sz="1600" dirty="0" smtClean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On July 16th 1969, Saturn 5, was launched. There were three American astronauts on board; Neil Armstrong, Buzz Aldrin and Michael Collins. </a:t>
                      </a:r>
                      <a:endParaRPr lang="en-US" sz="1600" dirty="0" smtClean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It took four days to reach the moon. </a:t>
                      </a:r>
                      <a:endParaRPr lang="en-US" sz="1600" dirty="0" smtClean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Neil Armstrong was the first man on the moon - 19 minutes after Buzz Aldrin joined him. </a:t>
                      </a:r>
                      <a:endParaRPr lang="en-US" sz="1600" dirty="0" smtClean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They gathered moon dirt and rocks to bring back to Earth; they also took photographs to show what the moon was like. </a:t>
                      </a:r>
                    </a:p>
                    <a:p>
                      <a:pPr marL="342900" marR="0" lvl="0" indent="-342900" algn="l" defTabSz="7315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moon landing was important because it told us that people could travel there and back safely. It would also help us find out more about space and the moon. </a:t>
                      </a:r>
                      <a:endParaRPr kumimoji="0" lang="en-US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171450" marR="0" indent="-1714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1262918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663655"/>
              </p:ext>
            </p:extLst>
          </p:nvPr>
        </p:nvGraphicFramePr>
        <p:xfrm>
          <a:off x="298174" y="955399"/>
          <a:ext cx="3240156" cy="2115947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240156">
                  <a:extLst>
                    <a:ext uri="{9D8B030D-6E8A-4147-A177-3AD203B41FA5}">
                      <a16:colId xmlns:a16="http://schemas.microsoft.com/office/drawing/2014/main" val="2663197697"/>
                    </a:ext>
                  </a:extLst>
                </a:gridCol>
              </a:tblGrid>
              <a:tr h="174676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+mn-ea"/>
                          <a:cs typeface="+mn-cs"/>
                        </a:rPr>
                        <a:t>What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+mn-ea"/>
                          <a:cs typeface="+mn-cs"/>
                        </a:rPr>
                        <a:t> should I already know?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4991761"/>
                  </a:ext>
                </a:extLst>
              </a:tr>
              <a:tr h="1866353">
                <a:tc>
                  <a:txBody>
                    <a:bodyPr/>
                    <a:lstStyle/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Things happened before I was born.</a:t>
                      </a:r>
                      <a:endParaRPr lang="en-US" sz="1600" dirty="0" smtClean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That space exists and that we are able to travel there.</a:t>
                      </a:r>
                      <a:endParaRPr lang="en-US" sz="1600" dirty="0" smtClean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Rockets can be used to travel into space.</a:t>
                      </a:r>
                      <a:endParaRPr lang="en-US" sz="1600" dirty="0" smtClean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Life is different now to how it was many years ago. </a:t>
                      </a:r>
                      <a:endParaRPr lang="en-US" sz="1600" dirty="0" smtClean="0">
                        <a:effectLst/>
                        <a:latin typeface="Letter-join Plus 40" panose="02000505000000020003" pitchFamily="50" charset="0"/>
                      </a:endParaRPr>
                    </a:p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What the moon is. </a:t>
                      </a:r>
                      <a:endParaRPr lang="en-US" sz="1600" dirty="0" smtClean="0">
                        <a:solidFill>
                          <a:srgbClr val="000000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Symbol" panose="05050102010706020507" pitchFamily="18" charset="2"/>
                      </a:endParaRPr>
                    </a:p>
                    <a:p>
                      <a:pPr marL="171450" marR="0" indent="-1714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Symbol" panose="05050102010706020507" pitchFamily="18" charset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1262918"/>
                  </a:ext>
                </a:extLst>
              </a:tr>
            </a:tbl>
          </a:graphicData>
        </a:graphic>
      </p:graphicFrame>
      <p:pic>
        <p:nvPicPr>
          <p:cNvPr id="23" name="Picture 2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893" y="8871124"/>
            <a:ext cx="1884045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716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F209514E-FD74-C748-9C6E-FBB5EEF8B1E2}"/>
              </a:ext>
            </a:extLst>
          </p:cNvPr>
          <p:cNvSpPr txBox="1">
            <a:spLocks/>
          </p:cNvSpPr>
          <p:nvPr/>
        </p:nvSpPr>
        <p:spPr>
          <a:xfrm>
            <a:off x="3508228" y="175874"/>
            <a:ext cx="3508798" cy="583679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73152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168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20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b="1" dirty="0" smtClean="0">
                <a:latin typeface="Letter-join Plus 40" panose="02000505000000020003" pitchFamily="50" charset="0"/>
              </a:rPr>
              <a:t>Year 1 Histor</a:t>
            </a:r>
            <a:r>
              <a:rPr lang="en-US" sz="1600" b="1" dirty="0" smtClean="0">
                <a:latin typeface="Letter-join Plus 40" panose="02000505000000020003" pitchFamily="50" charset="0"/>
              </a:rPr>
              <a:t>y Mini </a:t>
            </a:r>
            <a:r>
              <a:rPr lang="en-US" sz="1600" b="1" smtClean="0">
                <a:latin typeface="Letter-join Plus 40" panose="02000505000000020003" pitchFamily="50" charset="0"/>
              </a:rPr>
              <a:t>Assessment- Space</a:t>
            </a:r>
            <a:endParaRPr lang="en-US" sz="1600" b="1" dirty="0">
              <a:latin typeface="Letter-join Plus 40" panose="02000505000000020003" pitchFamily="50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B45AA9-D731-9040-827B-62142BC5BD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072" y="230666"/>
            <a:ext cx="2882908" cy="506196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179393"/>
              </p:ext>
            </p:extLst>
          </p:nvPr>
        </p:nvGraphicFramePr>
        <p:xfrm>
          <a:off x="136820" y="1153326"/>
          <a:ext cx="3502660" cy="2054543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954530">
                  <a:extLst>
                    <a:ext uri="{9D8B030D-6E8A-4147-A177-3AD203B41FA5}">
                      <a16:colId xmlns:a16="http://schemas.microsoft.com/office/drawing/2014/main" val="1736107846"/>
                    </a:ext>
                  </a:extLst>
                </a:gridCol>
                <a:gridCol w="782955">
                  <a:extLst>
                    <a:ext uri="{9D8B030D-6E8A-4147-A177-3AD203B41FA5}">
                      <a16:colId xmlns:a16="http://schemas.microsoft.com/office/drawing/2014/main" val="1881619281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1043913383"/>
                    </a:ext>
                  </a:extLst>
                </a:gridCol>
              </a:tblGrid>
              <a:tr h="4051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Question 1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Start of unit: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End of unit: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4434535"/>
                  </a:ext>
                </a:extLst>
              </a:tr>
              <a:tr h="4051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The first man went in to space …………. you were born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3643365"/>
                  </a:ext>
                </a:extLst>
              </a:tr>
              <a:tr h="4051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before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0239240"/>
                  </a:ext>
                </a:extLst>
              </a:tr>
              <a:tr h="4051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after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817510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448500"/>
              </p:ext>
            </p:extLst>
          </p:nvPr>
        </p:nvGraphicFramePr>
        <p:xfrm>
          <a:off x="96180" y="3601642"/>
          <a:ext cx="3543300" cy="258699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977390">
                  <a:extLst>
                    <a:ext uri="{9D8B030D-6E8A-4147-A177-3AD203B41FA5}">
                      <a16:colId xmlns:a16="http://schemas.microsoft.com/office/drawing/2014/main" val="3595219553"/>
                    </a:ext>
                  </a:extLst>
                </a:gridCol>
                <a:gridCol w="791845">
                  <a:extLst>
                    <a:ext uri="{9D8B030D-6E8A-4147-A177-3AD203B41FA5}">
                      <a16:colId xmlns:a16="http://schemas.microsoft.com/office/drawing/2014/main" val="2000116726"/>
                    </a:ext>
                  </a:extLst>
                </a:gridCol>
                <a:gridCol w="774065">
                  <a:extLst>
                    <a:ext uri="{9D8B030D-6E8A-4147-A177-3AD203B41FA5}">
                      <a16:colId xmlns:a16="http://schemas.microsoft.com/office/drawing/2014/main" val="386820707"/>
                    </a:ext>
                  </a:extLst>
                </a:gridCol>
              </a:tblGrid>
              <a:tr h="4184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Question 2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Start</a:t>
                      </a:r>
                      <a:r>
                        <a:rPr lang="en-US" sz="1400" baseline="0" dirty="0" smtClean="0">
                          <a:effectLst/>
                          <a:latin typeface="Letter-join Plus 40" panose="02000505000000020003" pitchFamily="50" charset="0"/>
                        </a:rPr>
                        <a:t> of unit: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End of unit: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363369"/>
                  </a:ext>
                </a:extLst>
              </a:tr>
              <a:tr h="4184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Things that happen in the past are part of: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441131"/>
                  </a:ext>
                </a:extLst>
              </a:tr>
              <a:tr h="4184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The future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0683428"/>
                  </a:ext>
                </a:extLst>
              </a:tr>
              <a:tr h="4184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The present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4724882"/>
                  </a:ext>
                </a:extLst>
              </a:tr>
              <a:tr h="4184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history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7327917"/>
                  </a:ext>
                </a:extLst>
              </a:tr>
              <a:tr h="4184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now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232053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231369"/>
              </p:ext>
            </p:extLst>
          </p:nvPr>
        </p:nvGraphicFramePr>
        <p:xfrm>
          <a:off x="3771900" y="2387024"/>
          <a:ext cx="3543300" cy="243241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977390">
                  <a:extLst>
                    <a:ext uri="{9D8B030D-6E8A-4147-A177-3AD203B41FA5}">
                      <a16:colId xmlns:a16="http://schemas.microsoft.com/office/drawing/2014/main" val="3835382535"/>
                    </a:ext>
                  </a:extLst>
                </a:gridCol>
                <a:gridCol w="791845">
                  <a:extLst>
                    <a:ext uri="{9D8B030D-6E8A-4147-A177-3AD203B41FA5}">
                      <a16:colId xmlns:a16="http://schemas.microsoft.com/office/drawing/2014/main" val="3640233744"/>
                    </a:ext>
                  </a:extLst>
                </a:gridCol>
                <a:gridCol w="774065">
                  <a:extLst>
                    <a:ext uri="{9D8B030D-6E8A-4147-A177-3AD203B41FA5}">
                      <a16:colId xmlns:a16="http://schemas.microsoft.com/office/drawing/2014/main" val="2611811091"/>
                    </a:ext>
                  </a:extLst>
                </a:gridCol>
              </a:tblGrid>
              <a:tr h="330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Question 3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Letter-join Plus 40" panose="02000505000000020003" pitchFamily="50" charset="0"/>
                        </a:rPr>
                        <a:t>Start</a:t>
                      </a:r>
                      <a:r>
                        <a:rPr lang="en-US" sz="1200" baseline="0" dirty="0" smtClean="0">
                          <a:effectLst/>
                          <a:latin typeface="Letter-join Plus 40" panose="02000505000000020003" pitchFamily="50" charset="0"/>
                        </a:rPr>
                        <a:t> of unit:</a:t>
                      </a: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End of unit: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6455436"/>
                  </a:ext>
                </a:extLst>
              </a:tr>
              <a:tr h="7307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Place these things in the order in which they happened. Use the numbers 1-3.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0656497"/>
                  </a:ext>
                </a:extLst>
              </a:tr>
              <a:tr h="33094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Neil Armstrong was born.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5671762"/>
                  </a:ext>
                </a:extLst>
              </a:tr>
              <a:tr h="33094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You were born.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620801"/>
                  </a:ext>
                </a:extLst>
              </a:tr>
              <a:tr h="33094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Neil Armstrong became the first man on the moon.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796958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124865"/>
              </p:ext>
            </p:extLst>
          </p:nvPr>
        </p:nvGraphicFramePr>
        <p:xfrm>
          <a:off x="700700" y="6664598"/>
          <a:ext cx="6039147" cy="2792391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039147">
                  <a:extLst>
                    <a:ext uri="{9D8B030D-6E8A-4147-A177-3AD203B41FA5}">
                      <a16:colId xmlns:a16="http://schemas.microsoft.com/office/drawing/2014/main" val="2127321705"/>
                    </a:ext>
                  </a:extLst>
                </a:gridCol>
              </a:tblGrid>
              <a:tr h="692763">
                <a:tc>
                  <a:txBody>
                    <a:bodyPr/>
                    <a:lstStyle/>
                    <a:p>
                      <a:pPr marL="0" marR="0" lvl="0" indent="0" algn="ctr" defTabSz="73152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Letter-join Plus 40" panose="02000505000000020003" pitchFamily="50" charset="0"/>
                        </a:rPr>
                        <a:t>Question 4</a:t>
                      </a:r>
                    </a:p>
                    <a:p>
                      <a:pPr marL="0" marR="0" lvl="0" indent="0" algn="ctr" defTabSz="73152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Letter-join Plus 40" panose="02000505000000020003" pitchFamily="50" charset="0"/>
                        </a:rPr>
                        <a:t>Write one fact about the 1969 Moon landing.</a:t>
                      </a:r>
                      <a:endParaRPr lang="en-US" sz="1100" dirty="0" smtClean="0">
                        <a:solidFill>
                          <a:srgbClr val="000000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Symbol" panose="05050102010706020507" pitchFamily="18" charset="2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1023041"/>
                  </a:ext>
                </a:extLst>
              </a:tr>
              <a:tr h="8915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Start of unit</a:t>
                      </a:r>
                    </a:p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___________________________________________________________________________________</a:t>
                      </a:r>
                    </a:p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___________________________________________________________________________________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0663151"/>
                  </a:ext>
                </a:extLst>
              </a:tr>
              <a:tr h="87453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Letter-join Plus 40" panose="02000505000000020003" pitchFamily="50" charset="0"/>
                        </a:rPr>
                        <a:t>End of unit</a:t>
                      </a:r>
                    </a:p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______________________________________________________________________________________________________________________________________________________________________________________________</a:t>
                      </a:r>
                      <a:br>
                        <a:rPr lang="en-US" sz="110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en-US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8862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767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7922331FE6034A95934FFC8CCD607F" ma:contentTypeVersion="14" ma:contentTypeDescription="Create a new document." ma:contentTypeScope="" ma:versionID="0ea3420baf3a63480546fbbea4f2b36b">
  <xsd:schema xmlns:xsd="http://www.w3.org/2001/XMLSchema" xmlns:xs="http://www.w3.org/2001/XMLSchema" xmlns:p="http://schemas.microsoft.com/office/2006/metadata/properties" xmlns:ns3="504aaa35-08c3-49ed-9bc3-cdc522db6e28" xmlns:ns4="b7e87511-b5b3-471a-bd15-36ad7b95368e" targetNamespace="http://schemas.microsoft.com/office/2006/metadata/properties" ma:root="true" ma:fieldsID="8a950b61073d7b60056bdcbb5b8a7d59" ns3:_="" ns4:_="">
    <xsd:import namespace="504aaa35-08c3-49ed-9bc3-cdc522db6e28"/>
    <xsd:import namespace="b7e87511-b5b3-471a-bd15-36ad7b95368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4aaa35-08c3-49ed-9bc3-cdc522db6e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87511-b5b3-471a-bd15-36ad7b95368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E12EDC0-1B4C-467F-B136-1B9E912F4D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4aaa35-08c3-49ed-9bc3-cdc522db6e28"/>
    <ds:schemaRef ds:uri="b7e87511-b5b3-471a-bd15-36ad7b9536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C3447A-B9DD-4004-AF3E-F4E6E9DB8B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D2B185-87EC-4E7F-B923-63DEAB1AC648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b7e87511-b5b3-471a-bd15-36ad7b95368e"/>
    <ds:schemaRef ds:uri="504aaa35-08c3-49ed-9bc3-cdc522db6e2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1008</TotalTime>
  <Words>587</Words>
  <Application>Microsoft Office PowerPoint</Application>
  <PresentationFormat>Custom</PresentationFormat>
  <Paragraphs>105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Letter-join Plus 40</vt:lpstr>
      <vt:lpstr>Symbol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Halliwell</dc:creator>
  <cp:lastModifiedBy>Jessie Stanley</cp:lastModifiedBy>
  <cp:revision>23</cp:revision>
  <dcterms:created xsi:type="dcterms:W3CDTF">2021-09-12T14:44:27Z</dcterms:created>
  <dcterms:modified xsi:type="dcterms:W3CDTF">2023-03-07T16:22:13Z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0x010100157922331FE6034A95934FFC8CCD607F</vt:lpwstr>
  </property>
</Properties>
</file>