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90" d="100"/>
          <a:sy n="90" d="100"/>
        </p:scale>
        <p:origin x="66" y="-9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EEA9F-EC27-468D-99AD-81098900EA4D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49CBD-132B-4720-960A-9946336EF9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0128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EEA9F-EC27-468D-99AD-81098900EA4D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49CBD-132B-4720-960A-9946336EF9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3169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EEA9F-EC27-468D-99AD-81098900EA4D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49CBD-132B-4720-960A-9946336EF9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6406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EEA9F-EC27-468D-99AD-81098900EA4D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49CBD-132B-4720-960A-9946336EF9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8648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EEA9F-EC27-468D-99AD-81098900EA4D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49CBD-132B-4720-960A-9946336EF9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5591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EEA9F-EC27-468D-99AD-81098900EA4D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49CBD-132B-4720-960A-9946336EF9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8743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EEA9F-EC27-468D-99AD-81098900EA4D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49CBD-132B-4720-960A-9946336EF9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9479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EEA9F-EC27-468D-99AD-81098900EA4D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49CBD-132B-4720-960A-9946336EF9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0183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EEA9F-EC27-468D-99AD-81098900EA4D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49CBD-132B-4720-960A-9946336EF9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0130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EEA9F-EC27-468D-99AD-81098900EA4D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49CBD-132B-4720-960A-9946336EF9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855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EEA9F-EC27-468D-99AD-81098900EA4D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49CBD-132B-4720-960A-9946336EF9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300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FEEA9F-EC27-468D-99AD-81098900EA4D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A49CBD-132B-4720-960A-9946336EF9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3874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1EB4BD9-3E98-412F-BF9C-E86DB2974B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3155318"/>
              </p:ext>
            </p:extLst>
          </p:nvPr>
        </p:nvGraphicFramePr>
        <p:xfrm>
          <a:off x="234459" y="959458"/>
          <a:ext cx="2665151" cy="1639318"/>
        </p:xfrm>
        <a:graphic>
          <a:graphicData uri="http://schemas.openxmlformats.org/drawingml/2006/table">
            <a:tbl>
              <a:tblPr firstRow="1" firstCol="1" bandRow="1"/>
              <a:tblGrid>
                <a:gridCol w="2665151">
                  <a:extLst>
                    <a:ext uri="{9D8B030D-6E8A-4147-A177-3AD203B41FA5}">
                      <a16:colId xmlns:a16="http://schemas.microsoft.com/office/drawing/2014/main" val="2015050619"/>
                    </a:ext>
                  </a:extLst>
                </a:gridCol>
              </a:tblGrid>
              <a:tr h="14726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should I already know?</a:t>
                      </a:r>
                      <a:endParaRPr lang="en-GB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78" marR="474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0098255"/>
                  </a:ext>
                </a:extLst>
              </a:tr>
              <a:tr h="1421132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That there are four seasons.</a:t>
                      </a:r>
                      <a:endParaRPr lang="en-GB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the seasons affect the world around you.</a:t>
                      </a:r>
                      <a:endParaRPr lang="en-GB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changing seasons looks like.</a:t>
                      </a:r>
                      <a:endParaRPr lang="en-GB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78" marR="474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5771958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35C7CAC-5D94-4346-A725-AFC13986A7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9319188"/>
              </p:ext>
            </p:extLst>
          </p:nvPr>
        </p:nvGraphicFramePr>
        <p:xfrm>
          <a:off x="164446" y="5490537"/>
          <a:ext cx="2735164" cy="4067757"/>
        </p:xfrm>
        <a:graphic>
          <a:graphicData uri="http://schemas.openxmlformats.org/drawingml/2006/table">
            <a:tbl>
              <a:tblPr firstRow="1" firstCol="1" bandRow="1"/>
              <a:tblGrid>
                <a:gridCol w="2735164">
                  <a:extLst>
                    <a:ext uri="{9D8B030D-6E8A-4147-A177-3AD203B41FA5}">
                      <a16:colId xmlns:a16="http://schemas.microsoft.com/office/drawing/2014/main" val="784358057"/>
                    </a:ext>
                  </a:extLst>
                </a:gridCol>
              </a:tblGrid>
              <a:tr h="542526"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will I know by the end of this unit?</a:t>
                      </a:r>
                      <a:endParaRPr lang="en-GB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0751681"/>
                  </a:ext>
                </a:extLst>
              </a:tr>
              <a:tr h="3525231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weather conditions change throughout the year </a:t>
                      </a:r>
                      <a:endParaRPr lang="en-GB" sz="1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That counties are hotter if they are close to the equator</a:t>
                      </a:r>
                      <a:endParaRPr lang="en-GB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That countries are colder if they are far away from the equator </a:t>
                      </a:r>
                      <a:endParaRPr lang="en-GB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different features of Summer are sun, warm weather, more daylight hours</a:t>
                      </a:r>
                      <a:endParaRPr lang="en-GB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different features of Autumn leaves change </a:t>
                      </a:r>
                      <a:r>
                        <a:rPr lang="en-US" sz="14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colour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colder weather, windy, less daylight hours.</a:t>
                      </a:r>
                      <a:endParaRPr lang="en-GB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Where the UK is on a map </a:t>
                      </a:r>
                      <a:endParaRPr lang="en-GB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9885782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08E0B856-7FBB-4C8B-97CB-81FBF09870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3726534"/>
              </p:ext>
            </p:extLst>
          </p:nvPr>
        </p:nvGraphicFramePr>
        <p:xfrm>
          <a:off x="3031958" y="967409"/>
          <a:ext cx="3706773" cy="5465475"/>
        </p:xfrm>
        <a:graphic>
          <a:graphicData uri="http://schemas.openxmlformats.org/drawingml/2006/table">
            <a:tbl>
              <a:tblPr firstRow="1" firstCol="1" bandRow="1"/>
              <a:tblGrid>
                <a:gridCol w="998621">
                  <a:extLst>
                    <a:ext uri="{9D8B030D-6E8A-4147-A177-3AD203B41FA5}">
                      <a16:colId xmlns:a16="http://schemas.microsoft.com/office/drawing/2014/main" val="3730826047"/>
                    </a:ext>
                  </a:extLst>
                </a:gridCol>
                <a:gridCol w="2708152">
                  <a:extLst>
                    <a:ext uri="{9D8B030D-6E8A-4147-A177-3AD203B41FA5}">
                      <a16:colId xmlns:a16="http://schemas.microsoft.com/office/drawing/2014/main" val="1467756184"/>
                    </a:ext>
                  </a:extLst>
                </a:gridCol>
              </a:tblGrid>
              <a:tr h="236680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Vocabulary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6422608"/>
                  </a:ext>
                </a:extLst>
              </a:tr>
              <a:tr h="43287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Season</a:t>
                      </a:r>
                      <a:endParaRPr lang="en-GB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four different times during the year with different types of weather</a:t>
                      </a:r>
                      <a:endParaRPr lang="en-GB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3747321"/>
                  </a:ext>
                </a:extLst>
              </a:tr>
              <a:tr h="65496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Spring</a:t>
                      </a:r>
                      <a:endParaRPr lang="en-GB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season when cold winter temperatures gradually rise to the warmth of summer</a:t>
                      </a:r>
                      <a:endParaRPr lang="en-GB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2126533"/>
                  </a:ext>
                </a:extLst>
              </a:tr>
              <a:tr h="65496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Summer</a:t>
                      </a:r>
                      <a:endParaRPr lang="en-GB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Summer is the warmest season of the year. It falls between spring and autumn</a:t>
                      </a:r>
                      <a:endParaRPr lang="en-GB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6761952"/>
                  </a:ext>
                </a:extLst>
              </a:tr>
              <a:tr h="65496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Autumn</a:t>
                      </a:r>
                      <a:endParaRPr lang="en-GB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Autumn is the season when warm summer temperatures gradually decrease to the cold of winter.</a:t>
                      </a:r>
                      <a:endParaRPr lang="en-GB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7002213"/>
                  </a:ext>
                </a:extLst>
              </a:tr>
              <a:tr h="43300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Winter</a:t>
                      </a:r>
                      <a:endParaRPr lang="en-GB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Winter is </a:t>
                      </a:r>
                      <a:r>
                        <a:rPr lang="en-GB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coldest season of the year. It falls between autumn and spring.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6273874"/>
                  </a:ext>
                </a:extLst>
              </a:tr>
              <a:tr h="43300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Environment</a:t>
                      </a:r>
                      <a:endParaRPr lang="en-GB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Everything that is around us</a:t>
                      </a:r>
                      <a:endParaRPr lang="en-GB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3596082"/>
                  </a:ext>
                </a:extLst>
              </a:tr>
              <a:tr h="87705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Equator</a:t>
                      </a:r>
                      <a:endParaRPr lang="en-GB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 imaginary line around the Earth that goes exactly midway between the North Pole and the South Pole and divides it into two equal halves</a:t>
                      </a:r>
                      <a:endParaRPr lang="en-GB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2249505"/>
                  </a:ext>
                </a:extLst>
              </a:tr>
              <a:tr h="43300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Desert</a:t>
                      </a:r>
                      <a:endParaRPr lang="en-GB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place that has very little rainfall</a:t>
                      </a:r>
                      <a:endParaRPr lang="en-GB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9287035"/>
                  </a:ext>
                </a:extLst>
              </a:tr>
              <a:tr h="65496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United Kingdom</a:t>
                      </a:r>
                      <a:endParaRPr lang="en-GB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202124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It is made up of four parts: England, Scotland, Wales, and Northern Ireland. </a:t>
                      </a:r>
                      <a:endParaRPr lang="en-GB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8046561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EDA1EB78-D11D-4027-B583-6E03E046F2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7258965"/>
              </p:ext>
            </p:extLst>
          </p:nvPr>
        </p:nvGraphicFramePr>
        <p:xfrm>
          <a:off x="3031958" y="6853117"/>
          <a:ext cx="3429000" cy="2085474"/>
        </p:xfrm>
        <a:graphic>
          <a:graphicData uri="http://schemas.openxmlformats.org/drawingml/2006/table">
            <a:tbl>
              <a:tblPr firstRow="1" firstCol="1" bandRow="1"/>
              <a:tblGrid>
                <a:gridCol w="3429000">
                  <a:extLst>
                    <a:ext uri="{9D8B030D-6E8A-4147-A177-3AD203B41FA5}">
                      <a16:colId xmlns:a16="http://schemas.microsoft.com/office/drawing/2014/main" val="3370358116"/>
                    </a:ext>
                  </a:extLst>
                </a:gridCol>
              </a:tblGrid>
              <a:tr h="21972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Geographical Skills and Fieldwork</a:t>
                      </a:r>
                      <a:endParaRPr lang="en-GB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0758636"/>
                  </a:ext>
                </a:extLst>
              </a:tr>
              <a:tr h="1865745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Use globes to identify the United Kingdom </a:t>
                      </a:r>
                      <a:endParaRPr lang="en-GB" sz="1400" dirty="0">
                        <a:effectLst/>
                        <a:latin typeface="Calibri body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Use simple compass directions (North, South, East and West) and locational and directional language [i.e. near and far; left and right], to describe the location of features and routes on a map </a:t>
                      </a:r>
                      <a:endParaRPr lang="en-GB" sz="1400" dirty="0">
                        <a:effectLst/>
                        <a:latin typeface="Calibri body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6927611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E850639E-7285-46F9-8B66-4B6B3B77F7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3041901"/>
              </p:ext>
            </p:extLst>
          </p:nvPr>
        </p:nvGraphicFramePr>
        <p:xfrm>
          <a:off x="234459" y="320460"/>
          <a:ext cx="6504272" cy="529185"/>
        </p:xfrm>
        <a:graphic>
          <a:graphicData uri="http://schemas.openxmlformats.org/drawingml/2006/table">
            <a:tbl>
              <a:tblPr firstRow="1" firstCol="1" bandRow="1"/>
              <a:tblGrid>
                <a:gridCol w="2232150">
                  <a:extLst>
                    <a:ext uri="{9D8B030D-6E8A-4147-A177-3AD203B41FA5}">
                      <a16:colId xmlns:a16="http://schemas.microsoft.com/office/drawing/2014/main" val="1934960804"/>
                    </a:ext>
                  </a:extLst>
                </a:gridCol>
                <a:gridCol w="893854">
                  <a:extLst>
                    <a:ext uri="{9D8B030D-6E8A-4147-A177-3AD203B41FA5}">
                      <a16:colId xmlns:a16="http://schemas.microsoft.com/office/drawing/2014/main" val="2572135271"/>
                    </a:ext>
                  </a:extLst>
                </a:gridCol>
                <a:gridCol w="3378268">
                  <a:extLst>
                    <a:ext uri="{9D8B030D-6E8A-4147-A177-3AD203B41FA5}">
                      <a16:colId xmlns:a16="http://schemas.microsoft.com/office/drawing/2014/main" val="3046329437"/>
                    </a:ext>
                  </a:extLst>
                </a:gridCol>
              </a:tblGrid>
              <a:tr h="281662">
                <a:tc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8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Over Hall Primary School - Geography	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773" marR="487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844516"/>
                  </a:ext>
                </a:extLst>
              </a:tr>
              <a:tr h="19870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Topic: Seasonal Patterns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773" marR="487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09930" algn="l"/>
                        </a:tabLs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Year: 1</a:t>
                      </a:r>
                      <a:endParaRPr lang="en-GB" sz="1600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773" marR="487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09930" algn="l"/>
                        </a:tabLs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Strand: Human and Physical Geography</a:t>
                      </a:r>
                      <a:endParaRPr lang="en-GB" sz="1600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773" marR="487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3056383"/>
                  </a:ext>
                </a:extLst>
              </a:tr>
            </a:tbl>
          </a:graphicData>
        </a:graphic>
      </p:graphicFrame>
      <p:pic>
        <p:nvPicPr>
          <p:cNvPr id="9" name="Picture 8">
            <a:extLst>
              <a:ext uri="{FF2B5EF4-FFF2-40B4-BE49-F238E27FC236}">
                <a16:creationId xmlns:a16="http://schemas.microsoft.com/office/drawing/2014/main" id="{27D0D2ED-6BFF-479D-A5C5-EFF9223514C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-1" r="1289"/>
          <a:stretch/>
        </p:blipFill>
        <p:spPr>
          <a:xfrm>
            <a:off x="308615" y="2824193"/>
            <a:ext cx="2516838" cy="2440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8894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18C9D81-2081-4DA5-BBF4-C1E4372270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3649074"/>
              </p:ext>
            </p:extLst>
          </p:nvPr>
        </p:nvGraphicFramePr>
        <p:xfrm>
          <a:off x="228600" y="274321"/>
          <a:ext cx="6400798" cy="168159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36209">
                  <a:extLst>
                    <a:ext uri="{9D8B030D-6E8A-4147-A177-3AD203B41FA5}">
                      <a16:colId xmlns:a16="http://schemas.microsoft.com/office/drawing/2014/main" val="3433604730"/>
                    </a:ext>
                  </a:extLst>
                </a:gridCol>
                <a:gridCol w="2034583">
                  <a:extLst>
                    <a:ext uri="{9D8B030D-6E8A-4147-A177-3AD203B41FA5}">
                      <a16:colId xmlns:a16="http://schemas.microsoft.com/office/drawing/2014/main" val="2361748594"/>
                    </a:ext>
                  </a:extLst>
                </a:gridCol>
                <a:gridCol w="1530006">
                  <a:extLst>
                    <a:ext uri="{9D8B030D-6E8A-4147-A177-3AD203B41FA5}">
                      <a16:colId xmlns:a16="http://schemas.microsoft.com/office/drawing/2014/main" val="2009276013"/>
                    </a:ext>
                  </a:extLst>
                </a:gridCol>
              </a:tblGrid>
              <a:tr h="488549">
                <a:tc>
                  <a:txBody>
                    <a:bodyPr/>
                    <a:lstStyle/>
                    <a:p>
                      <a:r>
                        <a:rPr lang="en-US" sz="1100" dirty="0"/>
                        <a:t>1. Tick all  of the boxes that are features of Summer. </a:t>
                      </a:r>
                      <a:endParaRPr lang="en-GB" sz="11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Start of unit</a:t>
                      </a:r>
                      <a:endParaRPr lang="en-GB" sz="11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End of unit</a:t>
                      </a:r>
                      <a:endParaRPr lang="en-GB" sz="11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9311841"/>
                  </a:ext>
                </a:extLst>
              </a:tr>
              <a:tr h="298262">
                <a:tc>
                  <a:txBody>
                    <a:bodyPr/>
                    <a:lstStyle/>
                    <a:p>
                      <a:r>
                        <a:rPr lang="en-US" sz="1100" dirty="0"/>
                        <a:t>Sunny weather</a:t>
                      </a:r>
                      <a:endParaRPr lang="en-GB" sz="11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2698527"/>
                  </a:ext>
                </a:extLst>
              </a:tr>
              <a:tr h="298262">
                <a:tc>
                  <a:txBody>
                    <a:bodyPr/>
                    <a:lstStyle/>
                    <a:p>
                      <a:r>
                        <a:rPr lang="en-US" sz="1100" dirty="0"/>
                        <a:t>Warm weather</a:t>
                      </a:r>
                      <a:endParaRPr lang="en-GB" sz="11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4413280"/>
                  </a:ext>
                </a:extLst>
              </a:tr>
              <a:tr h="298262">
                <a:tc>
                  <a:txBody>
                    <a:bodyPr/>
                    <a:lstStyle/>
                    <a:p>
                      <a:r>
                        <a:rPr lang="en-US" sz="1100" dirty="0"/>
                        <a:t>Long days</a:t>
                      </a:r>
                      <a:endParaRPr lang="en-GB" sz="11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7120208"/>
                  </a:ext>
                </a:extLst>
              </a:tr>
              <a:tr h="298262">
                <a:tc>
                  <a:txBody>
                    <a:bodyPr/>
                    <a:lstStyle/>
                    <a:p>
                      <a:r>
                        <a:rPr lang="en-US" sz="1100" dirty="0"/>
                        <a:t>Leaves turn brown</a:t>
                      </a:r>
                      <a:endParaRPr lang="en-GB" sz="11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032583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9C24E426-A3E7-44D0-B682-2F7ED6817D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7480694"/>
              </p:ext>
            </p:extLst>
          </p:nvPr>
        </p:nvGraphicFramePr>
        <p:xfrm>
          <a:off x="219912" y="4355511"/>
          <a:ext cx="6400798" cy="92503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36209">
                  <a:extLst>
                    <a:ext uri="{9D8B030D-6E8A-4147-A177-3AD203B41FA5}">
                      <a16:colId xmlns:a16="http://schemas.microsoft.com/office/drawing/2014/main" val="3433604730"/>
                    </a:ext>
                  </a:extLst>
                </a:gridCol>
                <a:gridCol w="2034583">
                  <a:extLst>
                    <a:ext uri="{9D8B030D-6E8A-4147-A177-3AD203B41FA5}">
                      <a16:colId xmlns:a16="http://schemas.microsoft.com/office/drawing/2014/main" val="2361748594"/>
                    </a:ext>
                  </a:extLst>
                </a:gridCol>
                <a:gridCol w="1530006">
                  <a:extLst>
                    <a:ext uri="{9D8B030D-6E8A-4147-A177-3AD203B41FA5}">
                      <a16:colId xmlns:a16="http://schemas.microsoft.com/office/drawing/2014/main" val="2009276013"/>
                    </a:ext>
                  </a:extLst>
                </a:gridCol>
              </a:tblGrid>
              <a:tr h="39422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/>
                        <a:t>3. If a country is close to the equator it is…</a:t>
                      </a:r>
                      <a:endParaRPr lang="en-GB" sz="11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Start of unit</a:t>
                      </a:r>
                      <a:endParaRPr lang="en-GB" sz="11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End of unit</a:t>
                      </a:r>
                      <a:endParaRPr lang="en-GB" sz="11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9311841"/>
                  </a:ext>
                </a:extLst>
              </a:tr>
              <a:tr h="263553">
                <a:tc>
                  <a:txBody>
                    <a:bodyPr/>
                    <a:lstStyle/>
                    <a:p>
                      <a:r>
                        <a:rPr lang="en-US" sz="1100" dirty="0"/>
                        <a:t>Warm </a:t>
                      </a:r>
                      <a:endParaRPr lang="en-GB" sz="11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2698527"/>
                  </a:ext>
                </a:extLst>
              </a:tr>
              <a:tr h="267260">
                <a:tc>
                  <a:txBody>
                    <a:bodyPr/>
                    <a:lstStyle/>
                    <a:p>
                      <a:r>
                        <a:rPr lang="en-US" sz="1100" dirty="0"/>
                        <a:t>Cold</a:t>
                      </a:r>
                      <a:endParaRPr lang="en-GB" sz="11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4413280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5DEEC59F-FBD0-4704-A141-58C6D64CA7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890562"/>
              </p:ext>
            </p:extLst>
          </p:nvPr>
        </p:nvGraphicFramePr>
        <p:xfrm>
          <a:off x="219912" y="5655844"/>
          <a:ext cx="6409486" cy="29656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04743">
                  <a:extLst>
                    <a:ext uri="{9D8B030D-6E8A-4147-A177-3AD203B41FA5}">
                      <a16:colId xmlns:a16="http://schemas.microsoft.com/office/drawing/2014/main" val="3433604730"/>
                    </a:ext>
                  </a:extLst>
                </a:gridCol>
                <a:gridCol w="3204743">
                  <a:extLst>
                    <a:ext uri="{9D8B030D-6E8A-4147-A177-3AD203B41FA5}">
                      <a16:colId xmlns:a16="http://schemas.microsoft.com/office/drawing/2014/main" val="3961091858"/>
                    </a:ext>
                  </a:extLst>
                </a:gridCol>
              </a:tblGrid>
              <a:tr h="303416">
                <a:tc gridSpan="2"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/>
                        <a:t>4. Can you draw an arrow to the UK? 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9311841"/>
                  </a:ext>
                </a:extLst>
              </a:tr>
              <a:tr h="303416">
                <a:tc>
                  <a:txBody>
                    <a:bodyPr/>
                    <a:lstStyle/>
                    <a:p>
                      <a:r>
                        <a:rPr lang="en-US" sz="1100" dirty="0"/>
                        <a:t>Start of unit</a:t>
                      </a:r>
                      <a:endParaRPr lang="en-GB" sz="11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End of unit</a:t>
                      </a:r>
                      <a:endParaRPr lang="en-GB" sz="11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2698527"/>
                  </a:ext>
                </a:extLst>
              </a:tr>
              <a:tr h="235881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7295060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B26A1BF9-8F9D-4673-91BC-C73B275C95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3675173"/>
              </p:ext>
            </p:extLst>
          </p:nvPr>
        </p:nvGraphicFramePr>
        <p:xfrm>
          <a:off x="219912" y="2314916"/>
          <a:ext cx="6400798" cy="168159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36209">
                  <a:extLst>
                    <a:ext uri="{9D8B030D-6E8A-4147-A177-3AD203B41FA5}">
                      <a16:colId xmlns:a16="http://schemas.microsoft.com/office/drawing/2014/main" val="3433604730"/>
                    </a:ext>
                  </a:extLst>
                </a:gridCol>
                <a:gridCol w="2034583">
                  <a:extLst>
                    <a:ext uri="{9D8B030D-6E8A-4147-A177-3AD203B41FA5}">
                      <a16:colId xmlns:a16="http://schemas.microsoft.com/office/drawing/2014/main" val="2361748594"/>
                    </a:ext>
                  </a:extLst>
                </a:gridCol>
                <a:gridCol w="1530006">
                  <a:extLst>
                    <a:ext uri="{9D8B030D-6E8A-4147-A177-3AD203B41FA5}">
                      <a16:colId xmlns:a16="http://schemas.microsoft.com/office/drawing/2014/main" val="2009276013"/>
                    </a:ext>
                  </a:extLst>
                </a:gridCol>
              </a:tblGrid>
              <a:tr h="488549">
                <a:tc>
                  <a:txBody>
                    <a:bodyPr/>
                    <a:lstStyle/>
                    <a:p>
                      <a:r>
                        <a:rPr lang="en-US" sz="1100" dirty="0"/>
                        <a:t>2. Tick all  of the boxes that are features of Winter. </a:t>
                      </a:r>
                      <a:endParaRPr lang="en-GB" sz="11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Start of unit</a:t>
                      </a:r>
                      <a:endParaRPr lang="en-GB" sz="11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End of unit</a:t>
                      </a:r>
                      <a:endParaRPr lang="en-GB" sz="11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9311841"/>
                  </a:ext>
                </a:extLst>
              </a:tr>
              <a:tr h="298262">
                <a:tc>
                  <a:txBody>
                    <a:bodyPr/>
                    <a:lstStyle/>
                    <a:p>
                      <a:r>
                        <a:rPr lang="en-US" sz="1100" dirty="0"/>
                        <a:t>Cold temperatures</a:t>
                      </a:r>
                      <a:endParaRPr lang="en-GB" sz="11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2698527"/>
                  </a:ext>
                </a:extLst>
              </a:tr>
              <a:tr h="298262">
                <a:tc>
                  <a:txBody>
                    <a:bodyPr/>
                    <a:lstStyle/>
                    <a:p>
                      <a:r>
                        <a:rPr lang="en-US" sz="1100" dirty="0"/>
                        <a:t>Snow</a:t>
                      </a:r>
                      <a:endParaRPr lang="en-GB" sz="11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4413280"/>
                  </a:ext>
                </a:extLst>
              </a:tr>
              <a:tr h="298262">
                <a:tc>
                  <a:txBody>
                    <a:bodyPr/>
                    <a:lstStyle/>
                    <a:p>
                      <a:r>
                        <a:rPr lang="en-US" sz="1100" dirty="0"/>
                        <a:t>Lots of flowers start to grow</a:t>
                      </a:r>
                      <a:endParaRPr lang="en-GB" sz="11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7120208"/>
                  </a:ext>
                </a:extLst>
              </a:tr>
              <a:tr h="298262">
                <a:tc>
                  <a:txBody>
                    <a:bodyPr/>
                    <a:lstStyle/>
                    <a:p>
                      <a:r>
                        <a:rPr lang="en-US" sz="1100" dirty="0"/>
                        <a:t>Short days </a:t>
                      </a:r>
                      <a:endParaRPr lang="en-GB" sz="11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032583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2E1464DF-0B64-4D81-9AB1-46DBED57D2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3" y="6435634"/>
            <a:ext cx="3141360" cy="209186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D5370CD-C51B-481B-A68D-BD6842CB8A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8038" y="6435634"/>
            <a:ext cx="3141360" cy="2091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00344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103</TotalTime>
  <Words>418</Words>
  <Application>Microsoft Office PowerPoint</Application>
  <PresentationFormat>A4 Paper (210x297 mm)</PresentationFormat>
  <Paragraphs>59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Arial Narrow</vt:lpstr>
      <vt:lpstr>Calibri</vt:lpstr>
      <vt:lpstr>Calibri body</vt:lpstr>
      <vt:lpstr>Calibri Light</vt:lpstr>
      <vt:lpstr>Symbol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Georgie Cutcliffe</dc:creator>
  <cp:lastModifiedBy>Alice Collins</cp:lastModifiedBy>
  <cp:revision>23</cp:revision>
  <dcterms:created xsi:type="dcterms:W3CDTF">2023-02-27T11:06:59Z</dcterms:created>
  <dcterms:modified xsi:type="dcterms:W3CDTF">2023-11-21T18:57:56Z</dcterms:modified>
</cp:coreProperties>
</file>