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423E3-3C50-4962-8496-913A57CA186E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E2632-DDFA-4054-AC5C-BE80DBEFE49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4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632-DDFA-4054-AC5C-BE80DBEFE49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542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0E9B-5772-4E6A-AB3C-6F8D960AB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C0C321-5730-48BC-92C1-C13BCE96F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33AB4-2519-49AC-BABF-134B4AFB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0FBC0-23CB-4A0D-AF52-D6DBA38E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0684C-50E2-4656-A1C4-ED322911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7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4383-517E-4B88-BDE1-1BBF3E6A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7E293-4875-4DD1-AA3E-50F594DC6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44E3-3CB7-416B-8F38-139F1E55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1E18-9A45-4537-8B11-E076BFA0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A06E3-E472-40D5-A14E-1251140D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35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1651C1-21F1-4124-83C3-4BA5DA1ED4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18DCE-4752-4686-B754-D2B2B0C2A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412EF-1F05-47FB-B806-52F0A613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CEA76-B4BC-40B0-8CFE-6019FED6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339EE-3909-4294-A60D-B1C3161A4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85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B79B0-2B2D-4FFE-B2E8-08E547F20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B6E6E-4D71-499A-A9F9-0A95570B4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BDF2D-9641-4B70-BC46-3D68C75DE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E35B4-0BC9-4B97-BCD0-74AC009B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D2C35-2216-495E-B78F-570DD2B5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41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979CA-5CDE-40A3-A4AD-CD6DF6DE4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14ED8-2048-4F05-94E6-529A6B32F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9BCBD-53D6-43A0-9CC0-DE770897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84F5E-EB88-451E-B687-EF642971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3CB69-2DFB-4CAD-AFCC-E708ED15B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29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990D-C275-48CE-939D-DE9B61280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BB38A-5A74-4843-B453-A5C35DBFE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B1F2A-CF92-402D-AD12-F8D357AA1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4D8E9-A971-4E7D-9D82-884F57B0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D6A99-26F3-42CD-87C0-8E415861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53ADF-8D8A-4603-9BCA-2CB62C550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5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A473-2780-437D-B6E0-1AF04F28E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9A005-309A-4DF5-B938-0F55D8237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05590-29A4-4F86-A160-E2CE275CD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19B84-9731-4353-8A0F-7BF619D246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E3DE8-BCC5-4876-8F0C-8C0260A7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78CF8-B77A-498E-9E26-3021BC407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BECDA-FDBC-49AE-A640-00B32BF4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EBAE3B-A192-46F9-BC49-0689069C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0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DBE3-3D0D-4C9F-9077-A77764C7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F1913-A292-4EB3-BC18-91C0E772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22C0B-27FE-4099-A94E-3BE489BB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59E41-6174-4467-ABDC-F4F4C535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27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6FB981-EA1A-46EE-8FC6-07C49268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A2F79C-87B9-46E5-B180-EEA70C09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3A64C-9C07-4B86-B2FD-54B18CF8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89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CAA7-5E3D-479F-BA79-22EEDAD1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8C2B9-54FD-41B2-AAE7-911D83DFC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D30F5-6B92-40E7-851D-1057EFEC7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6256E-2D9B-498A-B8C6-87E47310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18D73-BFC8-4002-9363-517096806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8B367-8735-47CE-8077-3E1C7F700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68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1E931-2D04-4D59-9A68-21471801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19FF5-50D9-4934-915E-179BDF334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8B6A3-8BD3-4460-BBD8-2AFCB2146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3277-3C3B-475E-8BB7-A25619E2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4C689-F5C2-4D9D-8D02-571578A4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74417-9E3F-44D7-9F91-3A2B35C5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71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16216-F73E-4F66-884C-007FDA63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C8F84-C3BF-4100-98BD-C57F3D756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E36F-D0F0-4099-9069-0FC41D6A7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A5358-5742-4CEF-B539-DECF626B7816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4A8ED-2A0C-4216-A245-47916746E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E7B9D-FCE1-473C-A32E-C76488A1BF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92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501A61-5008-463F-8BF2-ED4D06C73100}"/>
              </a:ext>
            </a:extLst>
          </p:cNvPr>
          <p:cNvSpPr txBox="1"/>
          <p:nvPr/>
        </p:nvSpPr>
        <p:spPr>
          <a:xfrm>
            <a:off x="2104115" y="262036"/>
            <a:ext cx="7983769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cs typeface="Arial"/>
              </a:rPr>
              <a:t>RE Knowledge Organiser</a:t>
            </a:r>
          </a:p>
          <a:p>
            <a:pPr algn="ctr"/>
            <a:r>
              <a:rPr lang="en-GB" dirty="0">
                <a:cs typeface="Arial"/>
              </a:rPr>
              <a:t>Reception Spring 1</a:t>
            </a:r>
          </a:p>
          <a:p>
            <a:pPr algn="ctr"/>
            <a:r>
              <a:rPr lang="en-GB" b="1" dirty="0">
                <a:cs typeface="Arial"/>
              </a:rPr>
              <a:t>Christianity – Shrove Tuesday</a:t>
            </a:r>
            <a:endParaRPr lang="en-GB" b="1" dirty="0"/>
          </a:p>
          <a:p>
            <a:pPr algn="ctr"/>
            <a:endParaRPr lang="en-GB" b="1" dirty="0">
              <a:latin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DAA001-3887-4064-A865-2EC60A1FD1DD}"/>
              </a:ext>
            </a:extLst>
          </p:cNvPr>
          <p:cNvSpPr txBox="1"/>
          <p:nvPr/>
        </p:nvSpPr>
        <p:spPr>
          <a:xfrm>
            <a:off x="7618663" y="4271127"/>
            <a:ext cx="4432300" cy="1415772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b="1" dirty="0">
                <a:latin typeface="Calibri"/>
                <a:cs typeface="Arial"/>
              </a:rPr>
              <a:t>RE Skills to develop</a:t>
            </a:r>
          </a:p>
          <a:p>
            <a:endParaRPr lang="en-GB" sz="1100" b="1" dirty="0">
              <a:latin typeface="Calibri"/>
              <a:cs typeface="Arial"/>
            </a:endParaRPr>
          </a:p>
          <a:p>
            <a:endParaRPr lang="en-GB" sz="1100" b="1" dirty="0">
              <a:latin typeface="Calibri"/>
              <a:cs typeface="Arial"/>
            </a:endParaRPr>
          </a:p>
          <a:p>
            <a:pPr algn="l"/>
            <a:r>
              <a:rPr lang="en-US" sz="1100" b="0" i="0" dirty="0">
                <a:solidFill>
                  <a:srgbClr val="000000"/>
                </a:solidFill>
                <a:effectLst/>
              </a:rPr>
              <a:t>I can talk about a practice from a religion.</a:t>
            </a:r>
          </a:p>
          <a:p>
            <a:r>
              <a:rPr lang="en-US" sz="1100" b="0" i="0" dirty="0">
                <a:solidFill>
                  <a:srgbClr val="000000"/>
                </a:solidFill>
                <a:effectLst/>
              </a:rPr>
              <a:t>I can talk about my own experiences and can link these to the communities to which I belong.</a:t>
            </a:r>
            <a:endParaRPr lang="en-GB" sz="1100" b="1" dirty="0">
              <a:cs typeface="Arial"/>
            </a:endParaRPr>
          </a:p>
          <a:p>
            <a:endParaRPr lang="fr-FR" sz="1000" dirty="0">
              <a:latin typeface="Calibri" panose="020F0502020204030204"/>
              <a:cs typeface="Arial" panose="020B0604020202020204" pitchFamily="34" charset="0"/>
            </a:endParaRPr>
          </a:p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A9A557-E6A6-49E8-8EA5-42F634BD2664}"/>
              </a:ext>
            </a:extLst>
          </p:cNvPr>
          <p:cNvSpPr txBox="1"/>
          <p:nvPr/>
        </p:nvSpPr>
        <p:spPr>
          <a:xfrm>
            <a:off x="4532714" y="1614526"/>
            <a:ext cx="2944485" cy="2708434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fr-FR" sz="1100" b="1" dirty="0"/>
          </a:p>
          <a:p>
            <a:endParaRPr lang="fr-FR" sz="1100" b="1" dirty="0">
              <a:cs typeface="Calibri"/>
            </a:endParaRPr>
          </a:p>
          <a:p>
            <a:pPr fontAlgn="base"/>
            <a:r>
              <a:rPr lang="en-US" dirty="0"/>
              <a:t> </a:t>
            </a:r>
          </a:p>
          <a:p>
            <a:endParaRPr lang="fr-FR" sz="1100" b="1" dirty="0">
              <a:cs typeface="Calibri"/>
            </a:endParaRPr>
          </a:p>
          <a:p>
            <a:endParaRPr lang="en-GB" sz="1100" dirty="0">
              <a:cs typeface="Calibri"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>
              <a:cs typeface="Calibri" panose="020F0502020204030204"/>
            </a:endParaRPr>
          </a:p>
          <a:p>
            <a:endParaRPr lang="fr-FR" dirty="0">
              <a:cs typeface="Calibri" panose="020F0502020204030204"/>
            </a:endParaRP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34F30CC-FD19-4A2F-8066-4A45078A7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062154"/>
              </p:ext>
            </p:extLst>
          </p:nvPr>
        </p:nvGraphicFramePr>
        <p:xfrm>
          <a:off x="7618663" y="1614526"/>
          <a:ext cx="4432300" cy="23063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31900">
                  <a:extLst>
                    <a:ext uri="{9D8B030D-6E8A-4147-A177-3AD203B41FA5}">
                      <a16:colId xmlns:a16="http://schemas.microsoft.com/office/drawing/2014/main" val="96156182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897926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100" noProof="0" dirty="0">
                          <a:latin typeface="Calibri"/>
                        </a:rPr>
                        <a:t>Key Vocabulary</a:t>
                      </a:r>
                      <a:endParaRPr lang="en-GB" sz="1100" noProof="0" dirty="0">
                        <a:latin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noProof="0">
                          <a:latin typeface="Calibri"/>
                        </a:rPr>
                        <a:t>Definition</a:t>
                      </a:r>
                      <a:endParaRPr lang="en-GB" sz="1100" noProof="0">
                        <a:latin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128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noProof="0" dirty="0">
                          <a:latin typeface="Calibri"/>
                          <a:cs typeface="Arial"/>
                        </a:rPr>
                        <a:t>Shrove 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day before Ash Wednesday.</a:t>
                      </a:r>
                      <a:endParaRPr lang="en-GB" sz="1050" noProof="0" dirty="0">
                        <a:latin typeface="+mn-lt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383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noProof="0" dirty="0">
                          <a:latin typeface="Calibri"/>
                          <a:cs typeface="Arial"/>
                        </a:rPr>
                        <a:t>Ingredients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/>
                        </a:rPr>
                        <a:t>any of the foods that can be used to make a dish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583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noProof="0" dirty="0">
                          <a:latin typeface="Calibri"/>
                          <a:cs typeface="Arial"/>
                        </a:rPr>
                        <a:t>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/>
                        </a:rPr>
                        <a:t>lead up to Easter in the Christian calendar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032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noProof="0" dirty="0">
                          <a:latin typeface="Calibri"/>
                          <a:cs typeface="Arial"/>
                        </a:rPr>
                        <a:t>Easter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/>
                        </a:rPr>
                        <a:t>a Christian festival that celebrates the resurrection of Jesus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208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noProof="0" dirty="0">
                          <a:latin typeface="Calibri"/>
                          <a:cs typeface="Arial"/>
                        </a:rPr>
                        <a:t>Christian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person who has received Christian baptism or is a believer in Christianity:</a:t>
                      </a:r>
                      <a:endParaRPr lang="en-GB" sz="1050" b="0" noProof="0" dirty="0">
                        <a:latin typeface="+mn-lt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109836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465435"/>
              </p:ext>
            </p:extLst>
          </p:nvPr>
        </p:nvGraphicFramePr>
        <p:xfrm>
          <a:off x="97446" y="1590752"/>
          <a:ext cx="4293804" cy="1772880"/>
        </p:xfrm>
        <a:graphic>
          <a:graphicData uri="http://schemas.openxmlformats.org/drawingml/2006/table">
            <a:tbl>
              <a:tblPr firstRow="1" firstCol="1" bandRow="1"/>
              <a:tblGrid>
                <a:gridCol w="4293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47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What do</a:t>
                      </a:r>
                      <a:r>
                        <a:rPr lang="en-GB" sz="1100" b="1" baseline="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 I already know</a:t>
                      </a:r>
                      <a:r>
                        <a:rPr lang="en-GB" sz="1100" b="1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14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Explain why Christians say Jesus is special.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Develop curiosity as to why Christians do nativity plays at Christmas</a:t>
                      </a: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Explain why Christians give and receive presents at Christmas.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Talk about some things Christians might do in church and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that the church is a special place for Christian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That Jesus is a special person for Christians and can tell you about his birth.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Take part in a nativity to retell the Christmas Story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Discuss what Christmas means to us and how we celebrate.</a:t>
                      </a:r>
                      <a:endParaRPr lang="en-US" sz="11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343891"/>
              </p:ext>
            </p:extLst>
          </p:nvPr>
        </p:nvGraphicFramePr>
        <p:xfrm>
          <a:off x="72047" y="3534975"/>
          <a:ext cx="4344603" cy="810473"/>
        </p:xfrm>
        <a:graphic>
          <a:graphicData uri="http://schemas.openxmlformats.org/drawingml/2006/table">
            <a:tbl>
              <a:tblPr firstRow="1" firstCol="1" bandRow="1"/>
              <a:tblGrid>
                <a:gridCol w="4344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04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What</a:t>
                      </a:r>
                      <a:r>
                        <a:rPr lang="en-GB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will I know by the end of the unit?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en-GB" sz="11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63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Understand what Shrove Tuesday is and recall some ways that some Christians might celebrate within the UK</a:t>
                      </a: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098693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71F815B-C90D-4C46-BDA6-D73171412781}"/>
              </a:ext>
            </a:extLst>
          </p:cNvPr>
          <p:cNvSpPr txBox="1"/>
          <p:nvPr/>
        </p:nvSpPr>
        <p:spPr>
          <a:xfrm>
            <a:off x="303319" y="4594292"/>
            <a:ext cx="2727669" cy="754053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050" b="1" dirty="0" err="1">
                <a:latin typeface="Calibri" panose="020F0502020204030204"/>
                <a:cs typeface="Arial" panose="020B0604020202020204" pitchFamily="34" charset="0"/>
              </a:rPr>
              <a:t>Other</a:t>
            </a:r>
            <a:r>
              <a:rPr lang="fr-FR" sz="1050" b="1" dirty="0">
                <a:latin typeface="Calibri" panose="020F0502020204030204"/>
                <a:cs typeface="Arial" panose="020B0604020202020204" pitchFamily="34" charset="0"/>
              </a:rPr>
              <a:t> </a:t>
            </a:r>
            <a:r>
              <a:rPr lang="fr-FR" sz="1050" b="1" dirty="0" err="1">
                <a:latin typeface="Calibri" panose="020F0502020204030204"/>
                <a:cs typeface="Arial" panose="020B0604020202020204" pitchFamily="34" charset="0"/>
              </a:rPr>
              <a:t>celebrations</a:t>
            </a:r>
            <a:r>
              <a:rPr lang="fr-FR" sz="1050" b="1" dirty="0">
                <a:latin typeface="Calibri" panose="020F0502020204030204"/>
                <a:cs typeface="Arial" panose="020B0604020202020204" pitchFamily="34" charset="0"/>
              </a:rPr>
              <a:t> </a:t>
            </a:r>
            <a:r>
              <a:rPr lang="fr-FR" sz="1050" b="1" dirty="0" err="1">
                <a:latin typeface="Calibri" panose="020F0502020204030204"/>
                <a:cs typeface="Arial" panose="020B0604020202020204" pitchFamily="34" charset="0"/>
              </a:rPr>
              <a:t>we</a:t>
            </a:r>
            <a:r>
              <a:rPr lang="fr-FR" sz="1050" b="1" dirty="0">
                <a:latin typeface="Calibri" panose="020F0502020204030204"/>
                <a:cs typeface="Arial" panose="020B0604020202020204" pitchFamily="34" charset="0"/>
              </a:rPr>
              <a:t> </a:t>
            </a:r>
            <a:r>
              <a:rPr lang="fr-FR" sz="1050" b="1" dirty="0" err="1">
                <a:latin typeface="Calibri" panose="020F0502020204030204"/>
                <a:cs typeface="Arial" panose="020B0604020202020204" pitchFamily="34" charset="0"/>
              </a:rPr>
              <a:t>will</a:t>
            </a:r>
            <a:r>
              <a:rPr lang="fr-FR" sz="1050" b="1" dirty="0">
                <a:latin typeface="Calibri" panose="020F0502020204030204"/>
                <a:cs typeface="Arial" panose="020B0604020202020204" pitchFamily="34" charset="0"/>
              </a:rPr>
              <a:t> </a:t>
            </a:r>
            <a:r>
              <a:rPr lang="fr-FR" sz="1050" b="1" dirty="0" err="1">
                <a:latin typeface="Calibri" panose="020F0502020204030204"/>
                <a:cs typeface="Arial" panose="020B0604020202020204" pitchFamily="34" charset="0"/>
              </a:rPr>
              <a:t>be</a:t>
            </a:r>
            <a:r>
              <a:rPr lang="fr-FR" sz="1050" b="1" dirty="0">
                <a:latin typeface="Calibri" panose="020F0502020204030204"/>
                <a:cs typeface="Arial" panose="020B0604020202020204" pitchFamily="34" charset="0"/>
              </a:rPr>
              <a:t> </a:t>
            </a:r>
            <a:r>
              <a:rPr lang="fr-FR" sz="1050" b="1" dirty="0" err="1">
                <a:latin typeface="Calibri" panose="020F0502020204030204"/>
                <a:cs typeface="Arial" panose="020B0604020202020204" pitchFamily="34" charset="0"/>
              </a:rPr>
              <a:t>exploring</a:t>
            </a:r>
            <a:r>
              <a:rPr lang="fr-FR" sz="1050" b="1" dirty="0">
                <a:latin typeface="Calibri" panose="020F0502020204030204"/>
                <a:cs typeface="Arial" panose="020B0604020202020204" pitchFamily="34" charset="0"/>
              </a:rPr>
              <a:t>:</a:t>
            </a:r>
          </a:p>
          <a:p>
            <a:r>
              <a:rPr lang="fr-FR" sz="1100" b="1" dirty="0">
                <a:cs typeface="Arial" panose="020B0604020202020204" pitchFamily="34" charset="0"/>
              </a:rPr>
              <a:t>-</a:t>
            </a:r>
            <a:r>
              <a:rPr lang="en-US" sz="1100" b="1" dirty="0"/>
              <a:t>New life</a:t>
            </a:r>
            <a:r>
              <a:rPr lang="en-US" sz="1100" dirty="0"/>
              <a:t> </a:t>
            </a:r>
          </a:p>
          <a:p>
            <a:pPr fontAlgn="base"/>
            <a:r>
              <a:rPr lang="en-US" sz="1100" dirty="0"/>
              <a:t>-</a:t>
            </a:r>
            <a:r>
              <a:rPr lang="en-US" sz="1100" b="1" dirty="0"/>
              <a:t>Valentine’s Day</a:t>
            </a:r>
            <a:r>
              <a:rPr lang="en-US" sz="1100" dirty="0"/>
              <a:t> </a:t>
            </a:r>
          </a:p>
          <a:p>
            <a:endParaRPr lang="fr-FR" sz="1050" b="1" dirty="0"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1026" name="Picture 2" descr="Mr Wolf's Pancakes: The hilarious classic illustrated children’s book,  perfect family fun for Pancake Day and Easter!">
            <a:extLst>
              <a:ext uri="{FF2B5EF4-FFF2-40B4-BE49-F238E27FC236}">
                <a16:creationId xmlns:a16="http://schemas.microsoft.com/office/drawing/2014/main" id="{6B5F67AC-76AE-4B37-B848-80C00FF5D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8057" y="1793736"/>
            <a:ext cx="2093797" cy="235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702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</TotalTime>
  <Words>235</Words>
  <Application>Microsoft Office PowerPoint</Application>
  <PresentationFormat>Widescreen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Anstice</dc:creator>
  <cp:lastModifiedBy>Isabella Burton Over Hall Community School</cp:lastModifiedBy>
  <cp:revision>11</cp:revision>
  <dcterms:created xsi:type="dcterms:W3CDTF">2020-04-29T09:31:10Z</dcterms:created>
  <dcterms:modified xsi:type="dcterms:W3CDTF">2024-05-03T12:59:31Z</dcterms:modified>
</cp:coreProperties>
</file>