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161" autoAdjust="0"/>
  </p:normalViewPr>
  <p:slideViewPr>
    <p:cSldViewPr snapToGrid="0">
      <p:cViewPr>
        <p:scale>
          <a:sx n="110" d="100"/>
          <a:sy n="110" d="100"/>
        </p:scale>
        <p:origin x="630" y="-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423E3-3C50-4962-8496-913A57CA186E}" type="datetimeFigureOut">
              <a:rPr lang="fr-FR" smtClean="0"/>
              <a:t>04/01/2024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E2632-DDFA-4054-AC5C-BE80DBEFE49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84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632-DDFA-4054-AC5C-BE80DBEFE49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542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30E9B-5772-4E6A-AB3C-6F8D960AB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C0C321-5730-48BC-92C1-C13BCE96F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33AB4-2519-49AC-BABF-134B4AFB8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0FBC0-23CB-4A0D-AF52-D6DBA38E0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0684C-50E2-4656-A1C4-ED322911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71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D4383-517E-4B88-BDE1-1BBF3E6AE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27E293-4875-4DD1-AA3E-50F594DC6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044E3-3CB7-416B-8F38-139F1E55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41E18-9A45-4537-8B11-E076BFA0B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A06E3-E472-40D5-A14E-1251140DA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352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1651C1-21F1-4124-83C3-4BA5DA1ED4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18DCE-4752-4686-B754-D2B2B0C2A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412EF-1F05-47FB-B806-52F0A6130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CEA76-B4BC-40B0-8CFE-6019FED6F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339EE-3909-4294-A60D-B1C3161A4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85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B79B0-2B2D-4FFE-B2E8-08E547F20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B6E6E-4D71-499A-A9F9-0A95570B4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BDF2D-9641-4B70-BC46-3D68C75DE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E35B4-0BC9-4B97-BCD0-74AC009BC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D2C35-2216-495E-B78F-570DD2B5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41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979CA-5CDE-40A3-A4AD-CD6DF6DE4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14ED8-2048-4F05-94E6-529A6B32F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9BCBD-53D6-43A0-9CC0-DE7708979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84F5E-EB88-451E-B687-EF642971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3CB69-2DFB-4CAD-AFCC-E708ED15B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429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990D-C275-48CE-939D-DE9B61280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BB38A-5A74-4843-B453-A5C35DBFE8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B1F2A-CF92-402D-AD12-F8D357AA1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04D8E9-A971-4E7D-9D82-884F57B07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D6A99-26F3-42CD-87C0-8E415861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253ADF-8D8A-4603-9BCA-2CB62C550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157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9A473-2780-437D-B6E0-1AF04F28E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9A005-309A-4DF5-B938-0F55D8237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E05590-29A4-4F86-A160-E2CE275CD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F19B84-9731-4353-8A0F-7BF619D246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8E3DE8-BCC5-4876-8F0C-8C0260A7B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B78CF8-B77A-498E-9E26-3021BC407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04/01/2024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BBECDA-FDBC-49AE-A640-00B32BF46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EBAE3B-A192-46F9-BC49-0689069C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801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CDBE3-3D0D-4C9F-9077-A77764C79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BF1913-A292-4EB3-BC18-91C0E772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04/01/2024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122C0B-27FE-4099-A94E-3BE489BB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59E41-6174-4467-ABDC-F4F4C535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27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6FB981-EA1A-46EE-8FC6-07C492685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04/01/2024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A2F79C-87B9-46E5-B180-EEA70C097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3A64C-9C07-4B86-B2FD-54B18CF8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3894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2CAA7-5E3D-479F-BA79-22EEDAD13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8C2B9-54FD-41B2-AAE7-911D83DFC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7D30F5-6B92-40E7-851D-1057EFEC7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6256E-2D9B-498A-B8C6-87E47310C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118D73-BFC8-4002-9363-517096806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38B367-8735-47CE-8077-3E1C7F700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68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1E931-2D04-4D59-9A68-214718015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C19FF5-50D9-4934-915E-179BDF3346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8B6A3-8BD3-4460-BBD8-2AFCB21467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3277-3C3B-475E-8BB7-A25619E20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4C689-F5C2-4D9D-8D02-571578A42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74417-9E3F-44D7-9F91-3A2B35C57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71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C16216-F73E-4F66-884C-007FDA63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C8F84-C3BF-4100-98BD-C57F3D756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E36F-D0F0-4099-9069-0FC41D6A7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A5358-5742-4CEF-B539-DECF626B7816}" type="datetimeFigureOut">
              <a:rPr lang="fr-FR" smtClean="0"/>
              <a:t>04/01/2024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4A8ED-2A0C-4216-A245-47916746E1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E7B9D-FCE1-473C-A32E-C76488A1BF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0928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hyperlink" Target="https://www.bbc.co.uk/education/clips/zr34wmn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hyperlink" Target="http://www.bbc.co.uk/religion/religions/christianity/beliefs/basics_1.s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hyperlink" Target="http://www.primaryhomeworkhelp.co.uk/religion/islam.htm" TargetMode="External"/><Relationship Id="rId5" Type="http://schemas.openxmlformats.org/officeDocument/2006/relationships/image" Target="../media/image3.png"/><Relationship Id="rId10" Type="http://schemas.openxmlformats.org/officeDocument/2006/relationships/hyperlink" Target="http://www.primaryhomeworkhelp.co.uk/religion/christian.htm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501A61-5008-463F-8BF2-ED4D06C73100}"/>
              </a:ext>
            </a:extLst>
          </p:cNvPr>
          <p:cNvSpPr txBox="1"/>
          <p:nvPr/>
        </p:nvSpPr>
        <p:spPr>
          <a:xfrm>
            <a:off x="2926080" y="267286"/>
            <a:ext cx="7983769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>
                <a:cs typeface="Arial" panose="020B0604020202020204" pitchFamily="34" charset="0"/>
              </a:rPr>
              <a:t>Cheshire West &amp; Chester RE Knowledge Organiser</a:t>
            </a:r>
          </a:p>
          <a:p>
            <a:pPr algn="ctr"/>
            <a:r>
              <a:rPr lang="fr-FR" dirty="0" err="1">
                <a:latin typeface="Arial"/>
                <a:cs typeface="Arial"/>
              </a:rPr>
              <a:t>Christianity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Year</a:t>
            </a:r>
            <a:r>
              <a:rPr lang="fr-FR" dirty="0">
                <a:latin typeface="Arial"/>
                <a:cs typeface="Arial"/>
              </a:rPr>
              <a:t> 1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>
                <a:ea typeface="+mn-lt"/>
                <a:cs typeface="+mn-lt"/>
              </a:rPr>
              <a:t>What does it mean to belong? </a:t>
            </a:r>
            <a:endParaRPr lang="fr-F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DAA001-3887-4064-A865-2EC60A1FD1DD}"/>
              </a:ext>
            </a:extLst>
          </p:cNvPr>
          <p:cNvSpPr txBox="1"/>
          <p:nvPr/>
        </p:nvSpPr>
        <p:spPr>
          <a:xfrm>
            <a:off x="6711598" y="4984106"/>
            <a:ext cx="5346700" cy="861774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RE Skills to develop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 can talk about a practice from a religion.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 can talk about my  own experiences and can link these to the communities to which I belong.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 can ask questions about me, and who I am, showing awe and wonder.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A9A557-E6A6-49E8-8EA5-42F634BD2664}"/>
              </a:ext>
            </a:extLst>
          </p:cNvPr>
          <p:cNvSpPr txBox="1"/>
          <p:nvPr/>
        </p:nvSpPr>
        <p:spPr>
          <a:xfrm>
            <a:off x="4881500" y="4422879"/>
            <a:ext cx="1696527" cy="2462213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400" b="1" dirty="0"/>
              <a:t>Key Stories</a:t>
            </a:r>
          </a:p>
          <a:p>
            <a:endParaRPr lang="fr-FR" sz="1400" b="1" dirty="0"/>
          </a:p>
          <a:p>
            <a:endParaRPr lang="fr-FR" dirty="0"/>
          </a:p>
          <a:p>
            <a:endParaRPr lang="fr-FR" dirty="0">
              <a:cs typeface="Calibri" panose="020F0502020204030204"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>
              <a:cs typeface="Calibri" panose="020F0502020204030204"/>
            </a:endParaRP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F34F30CC-FD19-4A2F-8066-4A45078A7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16353"/>
              </p:ext>
            </p:extLst>
          </p:nvPr>
        </p:nvGraphicFramePr>
        <p:xfrm>
          <a:off x="6731000" y="1191527"/>
          <a:ext cx="5346700" cy="365802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47618">
                  <a:extLst>
                    <a:ext uri="{9D8B030D-6E8A-4147-A177-3AD203B41FA5}">
                      <a16:colId xmlns:a16="http://schemas.microsoft.com/office/drawing/2014/main" val="961561822"/>
                    </a:ext>
                  </a:extLst>
                </a:gridCol>
                <a:gridCol w="4199082">
                  <a:extLst>
                    <a:ext uri="{9D8B030D-6E8A-4147-A177-3AD203B41FA5}">
                      <a16:colId xmlns:a16="http://schemas.microsoft.com/office/drawing/2014/main" val="897926058"/>
                    </a:ext>
                  </a:extLst>
                </a:gridCol>
              </a:tblGrid>
              <a:tr h="335494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Key Vocabulary</a:t>
                      </a:r>
                      <a:endParaRPr lang="en-GB" sz="12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Definition</a:t>
                      </a:r>
                      <a:endParaRPr lang="en-GB" sz="12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128601"/>
                  </a:ext>
                </a:extLst>
              </a:tr>
              <a:tr h="358472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Belong</a:t>
                      </a:r>
                      <a:endParaRPr lang="en-US" sz="1000" dirty="0" err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>
                        <a:buNone/>
                      </a:pP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be part of something like a group or celebration. </a:t>
                      </a:r>
                      <a:r>
                        <a:rPr lang="en-GB" sz="10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lvl="0">
                        <a:buNone/>
                      </a:pP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3836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Similarities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>
                        <a:buNone/>
                      </a:pP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Things we share that are the same</a:t>
                      </a:r>
                      <a:endParaRPr lang="en-GB" sz="1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583275"/>
                  </a:ext>
                </a:extLst>
              </a:tr>
              <a:tr h="3078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Differences</a:t>
                      </a:r>
                    </a:p>
                    <a:p>
                      <a:pPr lvl="0">
                        <a:buNone/>
                      </a:pP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Aspects that are different</a:t>
                      </a:r>
                    </a:p>
                    <a:p>
                      <a:pPr lvl="0">
                        <a:buNone/>
                      </a:pP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032988"/>
                  </a:ext>
                </a:extLst>
              </a:tr>
              <a:tr h="33549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Church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sacred place where Christian attend to worship, pray and get closer to God, also known as a chapel or cathedral</a:t>
                      </a:r>
                      <a:endParaRPr lang="fr-FR" sz="1000" b="0" i="0" u="none" strike="noStrike" baseline="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208401"/>
                  </a:ext>
                </a:extLst>
              </a:tr>
              <a:tr h="335494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noProof="0" dirty="0">
                          <a:latin typeface="Arial"/>
                        </a:rPr>
                        <a:t>God</a:t>
                      </a:r>
                    </a:p>
                    <a:p>
                      <a:pPr lvl="0">
                        <a:buNone/>
                      </a:pPr>
                      <a:endParaRPr lang="fr-FR" sz="10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baseline="0" noProof="0" dirty="0">
                          <a:latin typeface="Arial"/>
                        </a:rPr>
                        <a:t>A supreme being</a:t>
                      </a:r>
                    </a:p>
                    <a:p>
                      <a:pPr lvl="0">
                        <a:buNone/>
                      </a:pPr>
                      <a:endParaRPr lang="fr-FR" sz="1000" baseline="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403771"/>
                  </a:ext>
                </a:extLst>
              </a:tr>
              <a:tr h="33549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sz="1000" dirty="0" err="1">
                          <a:latin typeface="Arial"/>
                          <a:cs typeface="Arial"/>
                        </a:rPr>
                        <a:t>Special</a:t>
                      </a:r>
                      <a:endParaRPr lang="fr-FR" sz="10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sz="1000" baseline="0" dirty="0">
                          <a:latin typeface="Arial"/>
                          <a:cs typeface="Arial"/>
                        </a:rPr>
                        <a:t>A </a:t>
                      </a:r>
                      <a:r>
                        <a:rPr lang="fr-FR" sz="1000" baseline="0" dirty="0" err="1">
                          <a:latin typeface="Arial"/>
                          <a:cs typeface="Arial"/>
                        </a:rPr>
                        <a:t>kind</a:t>
                      </a:r>
                      <a:r>
                        <a:rPr lang="fr-FR" sz="1000" baseline="0" dirty="0">
                          <a:latin typeface="Arial"/>
                          <a:cs typeface="Arial"/>
                        </a:rPr>
                        <a:t> of </a:t>
                      </a:r>
                      <a:r>
                        <a:rPr lang="fr-FR" sz="1000" baseline="0" dirty="0" err="1">
                          <a:latin typeface="Arial"/>
                          <a:cs typeface="Arial"/>
                        </a:rPr>
                        <a:t>different</a:t>
                      </a:r>
                      <a:r>
                        <a:rPr lang="fr-FR" sz="1000" baseline="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fr-FR" sz="1000" baseline="0" dirty="0" err="1">
                          <a:latin typeface="Arial"/>
                          <a:cs typeface="Arial"/>
                        </a:rPr>
                        <a:t>from</a:t>
                      </a:r>
                      <a:r>
                        <a:rPr lang="fr-FR" sz="1000" baseline="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fr-FR" sz="1000" baseline="0" dirty="0" err="1">
                          <a:latin typeface="Arial"/>
                          <a:cs typeface="Arial"/>
                        </a:rPr>
                        <a:t>others</a:t>
                      </a:r>
                      <a:r>
                        <a:rPr lang="fr-FR" sz="1000" baseline="0" dirty="0">
                          <a:latin typeface="Arial"/>
                          <a:cs typeface="Arial"/>
                        </a:rPr>
                        <a:t> or </a:t>
                      </a:r>
                      <a:r>
                        <a:rPr lang="fr-FR" sz="1000" baseline="0" dirty="0" err="1">
                          <a:latin typeface="Arial"/>
                          <a:cs typeface="Arial"/>
                        </a:rPr>
                        <a:t>other</a:t>
                      </a:r>
                      <a:r>
                        <a:rPr lang="fr-FR" sz="1000" baseline="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fr-FR" sz="1000" baseline="0" dirty="0" err="1">
                          <a:latin typeface="Arial"/>
                          <a:cs typeface="Arial"/>
                        </a:rPr>
                        <a:t>things</a:t>
                      </a:r>
                      <a:endParaRPr lang="fr-FR" sz="1000" baseline="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519464"/>
                  </a:ext>
                </a:extLst>
              </a:tr>
              <a:tr h="33549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sz="1000" dirty="0" err="1">
                          <a:latin typeface="Arial"/>
                          <a:cs typeface="Arial"/>
                        </a:rPr>
                        <a:t>Baptism</a:t>
                      </a:r>
                      <a:endParaRPr lang="fr-FR" sz="10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sz="1000" baseline="0" dirty="0">
                          <a:latin typeface="Arial"/>
                          <a:cs typeface="Arial"/>
                        </a:rPr>
                        <a:t>The Christian rite of initiation, </a:t>
                      </a:r>
                      <a:r>
                        <a:rPr lang="fr-FR" sz="1000" baseline="0" dirty="0" err="1">
                          <a:latin typeface="Arial"/>
                          <a:cs typeface="Arial"/>
                        </a:rPr>
                        <a:t>involving</a:t>
                      </a:r>
                      <a:r>
                        <a:rPr lang="fr-FR" sz="1000" baseline="0" dirty="0">
                          <a:latin typeface="Arial"/>
                          <a:cs typeface="Arial"/>
                        </a:rPr>
                        <a:t> immersion in water or </a:t>
                      </a:r>
                      <a:r>
                        <a:rPr lang="fr-FR" sz="1000" baseline="0" dirty="0" err="1">
                          <a:latin typeface="Arial"/>
                          <a:cs typeface="Arial"/>
                        </a:rPr>
                        <a:t>sprinkiling</a:t>
                      </a:r>
                      <a:r>
                        <a:rPr lang="fr-FR" sz="1000" baseline="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fr-FR" sz="1000" baseline="0" dirty="0" err="1">
                          <a:latin typeface="Arial"/>
                          <a:cs typeface="Arial"/>
                        </a:rPr>
                        <a:t>with</a:t>
                      </a:r>
                      <a:r>
                        <a:rPr lang="fr-FR" sz="1000" baseline="0" dirty="0">
                          <a:latin typeface="Arial"/>
                          <a:cs typeface="Arial"/>
                        </a:rPr>
                        <a:t> water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185097"/>
                  </a:ext>
                </a:extLst>
              </a:tr>
              <a:tr h="33549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sz="1000" dirty="0">
                          <a:latin typeface="Arial"/>
                          <a:cs typeface="Arial"/>
                        </a:rPr>
                        <a:t>Unique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sz="1000" baseline="0" dirty="0" err="1">
                          <a:latin typeface="Arial"/>
                          <a:cs typeface="Arial"/>
                        </a:rPr>
                        <a:t>Unusual</a:t>
                      </a:r>
                      <a:r>
                        <a:rPr lang="fr-FR" sz="1000" baseline="0" dirty="0">
                          <a:latin typeface="Arial"/>
                          <a:cs typeface="Arial"/>
                        </a:rPr>
                        <a:t>, </a:t>
                      </a:r>
                      <a:r>
                        <a:rPr lang="fr-FR" sz="1000" baseline="0" dirty="0" err="1">
                          <a:latin typeface="Arial"/>
                          <a:cs typeface="Arial"/>
                        </a:rPr>
                        <a:t>special</a:t>
                      </a:r>
                      <a:endParaRPr lang="fr-FR" sz="1000" baseline="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079290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FBE21D17-13E4-441B-8D46-0135DDABFF37}"/>
              </a:ext>
            </a:extLst>
          </p:cNvPr>
          <p:cNvSpPr txBox="1"/>
          <p:nvPr/>
        </p:nvSpPr>
        <p:spPr>
          <a:xfrm>
            <a:off x="4717068" y="1200608"/>
            <a:ext cx="1841266" cy="301621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Key Artefacts and Symbols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871905"/>
              </p:ext>
            </p:extLst>
          </p:nvPr>
        </p:nvGraphicFramePr>
        <p:xfrm>
          <a:off x="87564" y="1247509"/>
          <a:ext cx="4456838" cy="1921368"/>
        </p:xfrm>
        <a:graphic>
          <a:graphicData uri="http://schemas.openxmlformats.org/drawingml/2006/table">
            <a:tbl>
              <a:tblPr firstRow="1" firstCol="1" bandRow="1"/>
              <a:tblGrid>
                <a:gridCol w="4456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07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do</a:t>
                      </a:r>
                      <a:r>
                        <a:rPr lang="en-GB" sz="11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 already know</a:t>
                      </a: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9918">
                <a:tc>
                  <a:txBody>
                    <a:bodyPr/>
                    <a:lstStyle/>
                    <a:p>
                      <a:pPr lvl="0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-The Christians believe in God and I have explored my views about God </a:t>
                      </a:r>
                    </a:p>
                    <a:p>
                      <a:pPr lvl="0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-That Jesus is a special person for Christians and can tell you about his birth </a:t>
                      </a:r>
                    </a:p>
                    <a:p>
                      <a:pPr lvl="0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-That the church is a special place for Christians where they can worship and there are people there who have special roles</a:t>
                      </a:r>
                    </a:p>
                    <a:p>
                      <a:pPr lvl="0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-Can tell you about special events including Christmas and Easter </a:t>
                      </a:r>
                    </a:p>
                    <a:p>
                      <a:pPr lvl="0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-The Bible is a special book for Christians </a:t>
                      </a:r>
                    </a:p>
                    <a:p>
                      <a:pPr lvl="0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-Can talk about values including care of one another, friendships, love, care of animals and environment and respect for all</a:t>
                      </a:r>
                    </a:p>
                    <a:p>
                      <a:pPr lvl="0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-What happens inside a church?</a:t>
                      </a:r>
                    </a:p>
                    <a:p>
                      <a:pPr lvl="0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-Why is water used at a Baptism? </a:t>
                      </a:r>
                    </a:p>
                    <a:p>
                      <a:pPr lvl="0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-What does it mean to belong to a church family who care for each other? 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65489"/>
              </p:ext>
            </p:extLst>
          </p:nvPr>
        </p:nvGraphicFramePr>
        <p:xfrm>
          <a:off x="58780" y="3240647"/>
          <a:ext cx="4537599" cy="3644445"/>
        </p:xfrm>
        <a:graphic>
          <a:graphicData uri="http://schemas.openxmlformats.org/drawingml/2006/table">
            <a:tbl>
              <a:tblPr firstRow="1" firstCol="1" bandRow="1"/>
              <a:tblGrid>
                <a:gridCol w="1764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3466">
                  <a:extLst>
                    <a:ext uri="{9D8B030D-6E8A-4147-A177-3AD203B41FA5}">
                      <a16:colId xmlns:a16="http://schemas.microsoft.com/office/drawing/2014/main" val="2685765223"/>
                    </a:ext>
                  </a:extLst>
                </a:gridCol>
              </a:tblGrid>
              <a:tr h="166962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</a:t>
                      </a:r>
                      <a:r>
                        <a:rPr lang="en-GB" sz="11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will I know by the end of the unit?</a:t>
                      </a:r>
                      <a:endParaRPr lang="en-GB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54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How am I special?  Why do Christians believe that people are special? 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 Christians believe that 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everyone is important/special to God.</a:t>
                      </a:r>
                    </a:p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You can name ways that you are special.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5400047"/>
                  </a:ext>
                </a:extLst>
              </a:tr>
              <a:tr h="34481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What does it mean to belong?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Discuss the idea that many of the groups that we belong to often have a symbol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4638146"/>
                  </a:ext>
                </a:extLst>
              </a:tr>
              <a:tr h="64443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What different religions are there in the world? Which of the symbols are associated with Christianity?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Recognise that different religions might do or wear certain things to show that they belong. Name some examples such as wear a cross or fish badge to show they belong to a church</a:t>
                      </a: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1753630"/>
                  </a:ext>
                </a:extLst>
              </a:tr>
              <a:tr h="89046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What symbols can I see in a baby’s baptism?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font is used to hold baptisms. </a:t>
                      </a:r>
                    </a:p>
                    <a:p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cross that is made on a baby's head in the context of welcoming a child into the family of God in the church.</a:t>
                      </a:r>
                    </a:p>
                    <a:p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can talk about what a baptismal candle might symbolise. 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1954495"/>
                  </a:ext>
                </a:extLst>
              </a:tr>
              <a:tr h="29682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How was Jesus baptised? 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Recall key events from the story </a:t>
                      </a: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John the Baptist with links to Jesus.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6990688"/>
                  </a:ext>
                </a:extLst>
              </a:tr>
              <a:tr h="7420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Why do some adults choose to be baptised? What is special about belonging?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Explain very simply what happens during baptism and how the water symbolises a new start. </a:t>
                      </a:r>
                    </a:p>
                    <a:p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can recognise ways that belonging to a religion is special.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9549121"/>
                  </a:ext>
                </a:extLst>
              </a:tr>
            </a:tbl>
          </a:graphicData>
        </a:graphic>
      </p:graphicFrame>
      <p:pic>
        <p:nvPicPr>
          <p:cNvPr id="10" name="Picture 4" descr="See the source image">
            <a:extLst>
              <a:ext uri="{FF2B5EF4-FFF2-40B4-BE49-F238E27FC236}">
                <a16:creationId xmlns:a16="http://schemas.microsoft.com/office/drawing/2014/main" id="{B404D6A8-4770-46A2-A451-7BAC87606F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4029" y="210393"/>
            <a:ext cx="692963" cy="980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E4CD321-72DD-4974-BC17-C208657C2A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2111" y="1939282"/>
            <a:ext cx="720690" cy="88044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5F2C8DF-AADC-4569-9B13-37C6C8AFAC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1990" y="3158158"/>
            <a:ext cx="1175445" cy="8804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404FA9B-87CE-4100-9F9D-6E3CC386C009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8673"/>
          <a:stretch/>
        </p:blipFill>
        <p:spPr>
          <a:xfrm>
            <a:off x="5567843" y="1751843"/>
            <a:ext cx="876614" cy="130550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46F5A47-40BE-464C-A803-0C9AAD1D4FD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87278" y="4984106"/>
            <a:ext cx="680746" cy="68211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314A1B1-D61D-4867-99EF-9EAEF19A1B1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47543" y="4913604"/>
            <a:ext cx="696914" cy="77909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791A907-A3BE-4916-B2EA-3806F286DE4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7651" y="5860996"/>
            <a:ext cx="839784" cy="97786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ABF0BF14-D7CB-4363-AA18-8880113E5445}"/>
              </a:ext>
            </a:extLst>
          </p:cNvPr>
          <p:cNvSpPr txBox="1"/>
          <p:nvPr/>
        </p:nvSpPr>
        <p:spPr>
          <a:xfrm>
            <a:off x="6711598" y="5955889"/>
            <a:ext cx="5346700" cy="1184940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Useful links</a:t>
            </a:r>
          </a:p>
          <a:p>
            <a:r>
              <a:rPr lang="en-GB" sz="1100" dirty="0">
                <a:latin typeface="Calibri" panose="020F0502020204030204" pitchFamily="34" charset="0"/>
                <a:cs typeface="Times New Roman" panose="02020603050405020304" pitchFamily="18" charset="0"/>
                <a:hlinkClick r:id="rId10"/>
              </a:rPr>
              <a:t>h</a:t>
            </a:r>
            <a:r>
              <a:rPr lang="en-GB" sz="1000" dirty="0">
                <a:hlinkClick r:id="rId10"/>
              </a:rPr>
              <a:t>ttp://www.primaryhomeworkhelp.co.uk/religion/christian.htm</a:t>
            </a:r>
            <a:r>
              <a:rPr lang="en-GB" sz="1000" dirty="0"/>
              <a:t> </a:t>
            </a:r>
          </a:p>
          <a:p>
            <a:r>
              <a:rPr lang="en-GB" sz="1000" dirty="0">
                <a:hlinkClick r:id="rId11"/>
              </a:rPr>
              <a:t>http://www.primaryhomeworkhelp.co.uk/religion/islam.htm</a:t>
            </a:r>
            <a:r>
              <a:rPr lang="en-GB" sz="1000" dirty="0"/>
              <a:t> </a:t>
            </a:r>
          </a:p>
          <a:p>
            <a:r>
              <a:rPr lang="en-GB" sz="1000" dirty="0">
                <a:hlinkClick r:id="rId12"/>
              </a:rPr>
              <a:t>http://www.bbc.co.uk/religion/religions/christianity/beliefs/basics_1.shtml</a:t>
            </a:r>
            <a:r>
              <a:rPr lang="en-GB" sz="1000" dirty="0"/>
              <a:t>  </a:t>
            </a:r>
          </a:p>
          <a:p>
            <a:r>
              <a:rPr lang="en-GB" sz="1000" dirty="0">
                <a:hlinkClick r:id="rId13"/>
              </a:rPr>
              <a:t>https://www.bbc.co.uk/education/clips/zr34wmn</a:t>
            </a:r>
            <a:endParaRPr lang="en-GB" dirty="0"/>
          </a:p>
          <a:p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022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609</Words>
  <Application>Microsoft Office PowerPoint</Application>
  <PresentationFormat>Widescreen</PresentationFormat>
  <Paragraphs>73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Anstice</dc:creator>
  <cp:lastModifiedBy>Isabella Burton</cp:lastModifiedBy>
  <cp:revision>156</cp:revision>
  <dcterms:created xsi:type="dcterms:W3CDTF">2020-04-29T09:31:10Z</dcterms:created>
  <dcterms:modified xsi:type="dcterms:W3CDTF">2024-01-04T08:15:08Z</dcterms:modified>
</cp:coreProperties>
</file>