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7315200" cy="1051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7" autoAdjust="0"/>
    <p:restoredTop sz="94953"/>
  </p:normalViewPr>
  <p:slideViewPr>
    <p:cSldViewPr snapToGrid="0">
      <p:cViewPr>
        <p:scale>
          <a:sx n="95" d="100"/>
          <a:sy n="95" d="100"/>
        </p:scale>
        <p:origin x="1044" y="-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75F59-E912-214E-B6BC-2E465135BD3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143000"/>
            <a:ext cx="2146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B7234-E6BE-304B-93B4-7B0D4B3F7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2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B7234-E6BE-304B-93B4-7B0D4B3F79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8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720956"/>
            <a:ext cx="6217920" cy="366098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523125"/>
            <a:ext cx="5486400" cy="2538835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3BAB-A80F-403B-9D67-5AE90BA31CF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0B-EBE5-42D6-97BA-ECCCA0358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3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3BAB-A80F-403B-9D67-5AE90BA31CF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0B-EBE5-42D6-97BA-ECCCA0358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7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559858"/>
            <a:ext cx="1577340" cy="89114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59858"/>
            <a:ext cx="4640580" cy="891148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3BAB-A80F-403B-9D67-5AE90BA31CF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0B-EBE5-42D6-97BA-ECCCA0358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3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3BAB-A80F-403B-9D67-5AE90BA31CF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0B-EBE5-42D6-97BA-ECCCA0358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0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621600"/>
            <a:ext cx="6309360" cy="437419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7037179"/>
            <a:ext cx="6309360" cy="2300287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3BAB-A80F-403B-9D67-5AE90BA31CF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0B-EBE5-42D6-97BA-ECCCA0358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0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799291"/>
            <a:ext cx="3108960" cy="66720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799291"/>
            <a:ext cx="3108960" cy="66720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3BAB-A80F-403B-9D67-5AE90BA31CF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0B-EBE5-42D6-97BA-ECCCA0358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559861"/>
            <a:ext cx="6309360" cy="20325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577783"/>
            <a:ext cx="3094672" cy="1263332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841115"/>
            <a:ext cx="3094672" cy="56497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577783"/>
            <a:ext cx="3109913" cy="1263332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841115"/>
            <a:ext cx="3109913" cy="56497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3BAB-A80F-403B-9D67-5AE90BA31CF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0B-EBE5-42D6-97BA-ECCCA0358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0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3BAB-A80F-403B-9D67-5AE90BA31CF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0B-EBE5-42D6-97BA-ECCCA0358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8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3BAB-A80F-403B-9D67-5AE90BA31CF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0B-EBE5-42D6-97BA-ECCCA0358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7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701040"/>
            <a:ext cx="2359342" cy="245364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514054"/>
            <a:ext cx="3703320" cy="7472892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154680"/>
            <a:ext cx="2359342" cy="5844435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3BAB-A80F-403B-9D67-5AE90BA31CF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0B-EBE5-42D6-97BA-ECCCA0358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0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701040"/>
            <a:ext cx="2359342" cy="245364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514054"/>
            <a:ext cx="3703320" cy="7472892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154680"/>
            <a:ext cx="2359342" cy="5844435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3BAB-A80F-403B-9D67-5AE90BA31CF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AC0B-EBE5-42D6-97BA-ECCCA0358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9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59861"/>
            <a:ext cx="6309360" cy="2032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799291"/>
            <a:ext cx="6309360" cy="6672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9746406"/>
            <a:ext cx="1645920" cy="5598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F3BAB-A80F-403B-9D67-5AE90BA31CF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9746406"/>
            <a:ext cx="2468880" cy="5598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9746406"/>
            <a:ext cx="1645920" cy="5598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4AC0B-EBE5-42D6-97BA-ECCCA0358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1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1082" y="175874"/>
            <a:ext cx="3835944" cy="545439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1600" b="1" dirty="0">
                <a:latin typeface="Letter-join Plus 40" panose="02000505000000020003" pitchFamily="50" charset="0"/>
              </a:rPr>
              <a:t>Year 1 History Knowledge </a:t>
            </a:r>
            <a:r>
              <a:rPr lang="en-US" sz="1600" b="1" dirty="0" err="1">
                <a:latin typeface="Letter-join Plus 40" panose="02000505000000020003" pitchFamily="50" charset="0"/>
              </a:rPr>
              <a:t>Organiser</a:t>
            </a:r>
            <a:endParaRPr lang="en-US" sz="1600" b="1" dirty="0">
              <a:latin typeface="Letter-join Plus 40" panose="02000505000000020003" pitchFamily="50" charset="0"/>
            </a:endParaRPr>
          </a:p>
          <a:p>
            <a:r>
              <a:rPr lang="en-US" sz="1600" b="1" dirty="0">
                <a:latin typeface="Letter-join Plus 40" panose="02000505000000020003" pitchFamily="50" charset="0"/>
              </a:rPr>
              <a:t>Now and </a:t>
            </a:r>
            <a:r>
              <a:rPr lang="en-US" sz="1600" b="1" dirty="0" smtClean="0">
                <a:latin typeface="Letter-join Plus 40" panose="02000505000000020003" pitchFamily="50" charset="0"/>
              </a:rPr>
              <a:t>then- </a:t>
            </a:r>
            <a:r>
              <a:rPr lang="en-US" sz="1600" b="1" dirty="0">
                <a:latin typeface="Letter-join Plus 40" panose="02000505000000020003" pitchFamily="50" charset="0"/>
              </a:rPr>
              <a:t>Beaches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053881-7521-4B48-A240-5D28967CD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4" y="2996428"/>
            <a:ext cx="45238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3E672D-7B75-F941-B366-49EB8614E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07" y="215117"/>
            <a:ext cx="2882908" cy="5061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3F9332-F1F0-9C48-B5C5-E4951E275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79" y="8228722"/>
            <a:ext cx="2330726" cy="1737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EE2023-0087-DE40-A4B1-F15F3AE68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688" y="4015248"/>
            <a:ext cx="2316372" cy="151300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37234"/>
              </p:ext>
            </p:extLst>
          </p:nvPr>
        </p:nvGraphicFramePr>
        <p:xfrm>
          <a:off x="304480" y="951593"/>
          <a:ext cx="2912567" cy="209423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912567">
                  <a:extLst>
                    <a:ext uri="{9D8B030D-6E8A-4147-A177-3AD203B41FA5}">
                      <a16:colId xmlns:a16="http://schemas.microsoft.com/office/drawing/2014/main" val="2385370976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effectLst/>
                          <a:latin typeface="Letter-join Plus 40" panose="02000505000000020003" pitchFamily="50" charset="0"/>
                        </a:rPr>
                        <a:t>What should I already know?</a:t>
                      </a:r>
                      <a:endParaRPr lang="en-US" sz="1200" dirty="0"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8539913"/>
                  </a:ext>
                </a:extLst>
              </a:tr>
              <a:tr h="1538605">
                <a:tc>
                  <a:txBody>
                    <a:bodyPr/>
                    <a:lstStyle/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Letter-join Plus 40" panose="02000505000000020003" pitchFamily="50" charset="0"/>
                        </a:rPr>
                        <a:t>Some knowledge of beaches and what they are like.</a:t>
                      </a:r>
                      <a:endParaRPr lang="en-US" sz="1400" dirty="0">
                        <a:effectLst/>
                        <a:latin typeface="Letter-join Plus 40" panose="02000505000000020003" pitchFamily="50" charset="0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Letter-join Plus 40" panose="02000505000000020003" pitchFamily="50" charset="0"/>
                        </a:rPr>
                        <a:t>Why people go to the beach now.</a:t>
                      </a:r>
                      <a:endParaRPr lang="en-US" sz="1400" dirty="0">
                        <a:effectLst/>
                        <a:latin typeface="Letter-join Plus 40" panose="02000505000000020003" pitchFamily="50" charset="0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Letter-join Plus 40" panose="02000505000000020003" pitchFamily="50" charset="0"/>
                        </a:rPr>
                        <a:t>What people do at the beach now.</a:t>
                      </a:r>
                      <a:endParaRPr lang="en-US" sz="1400" dirty="0">
                        <a:effectLst/>
                        <a:latin typeface="Letter-join Plus 40" panose="02000505000000020003" pitchFamily="50" charset="0"/>
                      </a:endParaRPr>
                    </a:p>
                    <a:p>
                      <a:pPr marL="171450" marR="0" indent="-17145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Letter-join Plus 40" panose="02000505000000020003" pitchFamily="50" charset="0"/>
                        </a:rPr>
                        <a:t>Things happened before I was born. </a:t>
                      </a:r>
                      <a:endParaRPr lang="en-US" sz="1400" dirty="0">
                        <a:effectLst/>
                        <a:latin typeface="Letter-join Plus 40" panose="02000505000000020003" pitchFamily="50" charset="0"/>
                      </a:endParaRP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Letter-join Plus 40" panose="02000505000000020003" pitchFamily="50" charset="0"/>
                        </a:rPr>
                        <a:t>Some knowledge about how to travel to the beach.</a:t>
                      </a:r>
                      <a:endParaRPr lang="en-US" sz="1400" dirty="0">
                        <a:effectLst/>
                        <a:latin typeface="Letter-join Plus 40" panose="02000505000000020003" pitchFamily="50" charset="0"/>
                      </a:endParaRPr>
                    </a:p>
                    <a:p>
                      <a:pPr marL="171450" marR="0" indent="-17145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Letter-join Plus 40" panose="02000505000000020003" pitchFamily="50" charset="0"/>
                        </a:rPr>
                        <a:t>Life is different now to how it was when my grandparents were children.  </a:t>
                      </a:r>
                      <a:endParaRPr lang="en-US" sz="1400" dirty="0">
                        <a:effectLst/>
                        <a:latin typeface="Letter-join Plus 40" panose="02000505000000020003" pitchFamily="50" charset="0"/>
                      </a:endParaRP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Letter-join Plus 40" panose="02000505000000020003" pitchFamily="50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210952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748613"/>
              </p:ext>
            </p:extLst>
          </p:nvPr>
        </p:nvGraphicFramePr>
        <p:xfrm>
          <a:off x="3376591" y="882539"/>
          <a:ext cx="3846538" cy="297148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846538">
                  <a:extLst>
                    <a:ext uri="{9D8B030D-6E8A-4147-A177-3AD203B41FA5}">
                      <a16:colId xmlns:a16="http://schemas.microsoft.com/office/drawing/2014/main" val="2658956595"/>
                    </a:ext>
                  </a:extLst>
                </a:gridCol>
              </a:tblGrid>
              <a:tr h="18669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effectLst/>
                          <a:latin typeface="Letter-join Plus 40" panose="02000505000000020003" pitchFamily="50" charset="0"/>
                        </a:rPr>
                        <a:t>What will I know by the end of this unit?</a:t>
                      </a:r>
                      <a:endParaRPr lang="en-US" sz="1400" dirty="0"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678377"/>
                  </a:ext>
                </a:extLst>
              </a:tr>
              <a:tr h="2157095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Letter-join Plus 40" panose="02000505000000020003" pitchFamily="50" charset="0"/>
                        </a:rPr>
                        <a:t>There are differences between seaside holidays 100 years ago, 50 years ago and today e.g. different clothes and different entertainment. </a:t>
                      </a:r>
                      <a:endParaRPr lang="en-GB" sz="1200" dirty="0" smtClean="0">
                        <a:effectLst/>
                        <a:latin typeface="Letter-join Plus 40" panose="02000505000000020003" pitchFamily="50" charset="0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•"/>
                      </a:pPr>
                      <a:r>
                        <a:rPr lang="en-GB" sz="1200" dirty="0" smtClean="0">
                          <a:effectLst/>
                          <a:latin typeface="Letter-join Plus 40" panose="02000505000000020003" pitchFamily="50" charset="0"/>
                        </a:rPr>
                        <a:t>People </a:t>
                      </a:r>
                      <a:r>
                        <a:rPr lang="en-GB" sz="1200" dirty="0">
                          <a:effectLst/>
                          <a:latin typeface="Letter-join Plus 40" panose="02000505000000020003" pitchFamily="50" charset="0"/>
                        </a:rPr>
                        <a:t>got changed in special bathing machines. </a:t>
                      </a:r>
                      <a:endParaRPr lang="en-US" sz="1200" dirty="0">
                        <a:effectLst/>
                        <a:latin typeface="Letter-join Plus 40" panose="02000505000000020003" pitchFamily="50" charset="0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Letter-join Plus 40" panose="02000505000000020003" pitchFamily="50" charset="0"/>
                        </a:rPr>
                        <a:t>Some things are the same as today – children played with fishing nets, buckets and spades, ate ice-cream and watched Punch and Judy like today.</a:t>
                      </a:r>
                      <a:endParaRPr lang="en-US" sz="1200" dirty="0">
                        <a:effectLst/>
                        <a:latin typeface="Letter-join Plus 40" panose="02000505000000020003" pitchFamily="50" charset="0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Letter-join Plus 40" panose="02000505000000020003" pitchFamily="50" charset="0"/>
                        </a:rPr>
                        <a:t>We can find out about seaside holidays in the past from a range of sources including: photographs, film recordings, postcards, letters, diaries, paintings, books and first- hand accounts (talking to people).</a:t>
                      </a:r>
                      <a:endParaRPr lang="en-US" sz="1200" dirty="0">
                        <a:effectLst/>
                        <a:latin typeface="Letter-join Plus 40" panose="02000505000000020003" pitchFamily="50" charset="0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Letter-join Plus 40" panose="02000505000000020003" pitchFamily="50" charset="0"/>
                        </a:rPr>
                        <a:t>In Victorian times most people travelled by train to the seaside because during this time the railways expanded (grew) and went to more places</a:t>
                      </a:r>
                      <a:r>
                        <a:rPr lang="en-GB" sz="1200" dirty="0" smtClean="0">
                          <a:effectLst/>
                          <a:latin typeface="Letter-join Plus 40" panose="02000505000000020003" pitchFamily="50" charset="0"/>
                        </a:rPr>
                        <a:t>.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•"/>
                      </a:pPr>
                      <a:r>
                        <a:rPr lang="en-GB" sz="1200" dirty="0" smtClean="0">
                          <a:effectLst/>
                          <a:latin typeface="Letter-join Plus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That people used to</a:t>
                      </a:r>
                      <a:r>
                        <a:rPr lang="en-GB" sz="1200" baseline="0" dirty="0" smtClean="0">
                          <a:effectLst/>
                          <a:latin typeface="Letter-join Plus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send postcards about their trips</a:t>
                      </a:r>
                      <a:endParaRPr lang="en-US" sz="1200" dirty="0"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477163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849378"/>
              </p:ext>
            </p:extLst>
          </p:nvPr>
        </p:nvGraphicFramePr>
        <p:xfrm>
          <a:off x="304480" y="4084302"/>
          <a:ext cx="4340424" cy="391096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18803">
                  <a:extLst>
                    <a:ext uri="{9D8B030D-6E8A-4147-A177-3AD203B41FA5}">
                      <a16:colId xmlns:a16="http://schemas.microsoft.com/office/drawing/2014/main" val="890177357"/>
                    </a:ext>
                  </a:extLst>
                </a:gridCol>
                <a:gridCol w="3121621">
                  <a:extLst>
                    <a:ext uri="{9D8B030D-6E8A-4147-A177-3AD203B41FA5}">
                      <a16:colId xmlns:a16="http://schemas.microsoft.com/office/drawing/2014/main" val="1881695911"/>
                    </a:ext>
                  </a:extLst>
                </a:gridCol>
              </a:tblGrid>
              <a:tr h="18732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etter-join Plus 40" panose="02000505000000020003" pitchFamily="50" charset="0"/>
                        </a:rPr>
                        <a:t>Vocabulary</a:t>
                      </a:r>
                      <a:endParaRPr lang="en-US" sz="1200" dirty="0"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534057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Letter-join Plus 40" panose="02000505000000020003" pitchFamily="50" charset="0"/>
                        </a:rPr>
                        <a:t>Lighthouse</a:t>
                      </a:r>
                      <a:endParaRPr lang="en-US" sz="1200"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etter-join Plus 40" panose="02000505000000020003" pitchFamily="50" charset="0"/>
                        </a:rPr>
                        <a:t>A tower or other structure containing a beacon light to warn or guide ships at sea.</a:t>
                      </a:r>
                      <a:endParaRPr lang="en-US" sz="1200" dirty="0"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8091583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Letter-join Plus 40" panose="02000505000000020003" pitchFamily="50" charset="0"/>
                        </a:rPr>
                        <a:t>Harbour</a:t>
                      </a:r>
                      <a:endParaRPr lang="en-US" sz="1200"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etter-join Plus 40" panose="02000505000000020003" pitchFamily="50" charset="0"/>
                        </a:rPr>
                        <a:t>a place on the coast where ships may moor in shelter.</a:t>
                      </a:r>
                      <a:endParaRPr lang="en-US" sz="1200" dirty="0"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7736741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Letter-join Plus 40" panose="02000505000000020003" pitchFamily="50" charset="0"/>
                        </a:rPr>
                        <a:t>Promenade</a:t>
                      </a:r>
                      <a:endParaRPr lang="en-US" sz="1200"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etter-join Plus 40" panose="02000505000000020003" pitchFamily="50" charset="0"/>
                        </a:rPr>
                        <a:t>A paved public walk, typically one along the seafront at a resort.</a:t>
                      </a:r>
                      <a:endParaRPr lang="en-US" sz="1200" dirty="0"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9058819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Letter-join Plus 40" panose="02000505000000020003" pitchFamily="50" charset="0"/>
                        </a:rPr>
                        <a:t>Bathing machine</a:t>
                      </a:r>
                      <a:endParaRPr lang="en-US" sz="1200"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etter-join Plus 40" panose="02000505000000020003" pitchFamily="50" charset="0"/>
                        </a:rPr>
                        <a:t>A wheeled hut drawn to the edge of the sea, used for changing in and bathing from.</a:t>
                      </a:r>
                      <a:endParaRPr lang="en-US" sz="1200" dirty="0"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0664895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Letter-join Plus 40" panose="02000505000000020003" pitchFamily="50" charset="0"/>
                        </a:rPr>
                        <a:t>Beach</a:t>
                      </a:r>
                      <a:endParaRPr lang="en-US" sz="1200"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etter-join Plus 40" panose="02000505000000020003" pitchFamily="50" charset="0"/>
                        </a:rPr>
                        <a:t>A pebbly or sandy shore</a:t>
                      </a:r>
                      <a:endParaRPr lang="en-US" sz="1200" dirty="0"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9649219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Letter-join Plus 40" panose="02000505000000020003" pitchFamily="50" charset="0"/>
                        </a:rPr>
                        <a:t>Bay</a:t>
                      </a:r>
                      <a:endParaRPr lang="en-US" sz="1200"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Letter-join Plus 40" panose="02000505000000020003" pitchFamily="50" charset="0"/>
                        </a:rPr>
                        <a:t>An area of the sea that curves inwards.</a:t>
                      </a:r>
                      <a:endParaRPr lang="en-US" sz="1200"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0085721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Letter-join Plus 40" panose="02000505000000020003" pitchFamily="50" charset="0"/>
                        </a:rPr>
                        <a:t>Pier</a:t>
                      </a:r>
                      <a:endParaRPr lang="en-US" sz="1200"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Letter-join Plus 40" panose="02000505000000020003" pitchFamily="50" charset="0"/>
                        </a:rPr>
                        <a:t>A platform on pillars projecting from the shore into the sea, typically incorporating entertainment arcades and places to eat.</a:t>
                      </a:r>
                      <a:endParaRPr lang="en-US" sz="1200"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9453258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Letter-join Plus 40" panose="02000505000000020003" pitchFamily="50" charset="0"/>
                        </a:rPr>
                        <a:t>Amusements</a:t>
                      </a:r>
                      <a:endParaRPr lang="en-US" sz="1200"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Letter-join Plus 40" panose="02000505000000020003" pitchFamily="50" charset="0"/>
                        </a:rPr>
                        <a:t>An area with rides, games and other entertainments.</a:t>
                      </a:r>
                      <a:endParaRPr lang="en-US" sz="1200"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5232282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Letter-join Plus 40" panose="02000505000000020003" pitchFamily="50" charset="0"/>
                        </a:rPr>
                        <a:t>Tourist</a:t>
                      </a:r>
                      <a:endParaRPr lang="en-US" sz="1200"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Letter-join Plus 40" panose="02000505000000020003" pitchFamily="50" charset="0"/>
                        </a:rPr>
                        <a:t>A person who is visiting a place for pleasure and interest </a:t>
                      </a:r>
                      <a:endParaRPr lang="en-US" sz="1200"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2533445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Letter-join Plus 40" panose="02000505000000020003" pitchFamily="50" charset="0"/>
                        </a:rPr>
                        <a:t>Holiday</a:t>
                      </a:r>
                      <a:endParaRPr lang="en-US" sz="1200"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Letter-join Plus 40" panose="02000505000000020003" pitchFamily="50" charset="0"/>
                        </a:rPr>
                        <a:t>A period of leisure and recreation, one spent away from home or in travelling.</a:t>
                      </a:r>
                      <a:endParaRPr lang="en-US" sz="1200" dirty="0"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320641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241192"/>
              </p:ext>
            </p:extLst>
          </p:nvPr>
        </p:nvGraphicFramePr>
        <p:xfrm>
          <a:off x="4898968" y="5649958"/>
          <a:ext cx="2316092" cy="215277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316092">
                  <a:extLst>
                    <a:ext uri="{9D8B030D-6E8A-4147-A177-3AD203B41FA5}">
                      <a16:colId xmlns:a16="http://schemas.microsoft.com/office/drawing/2014/main" val="2315859529"/>
                    </a:ext>
                  </a:extLst>
                </a:gridCol>
              </a:tblGrid>
              <a:tr h="73025">
                <a:tc>
                  <a:txBody>
                    <a:bodyPr/>
                    <a:lstStyle/>
                    <a:p>
                      <a:pPr marL="171450" marR="0" indent="-1714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>
                          <a:effectLst/>
                          <a:latin typeface="Letter-join Plus 40" panose="02000505000000020003" pitchFamily="50" charset="0"/>
                        </a:rPr>
                        <a:t>Historical Skills</a:t>
                      </a:r>
                      <a:endParaRPr lang="en-US" sz="1200"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3269380"/>
                  </a:ext>
                </a:extLst>
              </a:tr>
              <a:tr h="814070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Letter-join Plus 40" panose="02000505000000020003" pitchFamily="50" charset="0"/>
                        </a:rPr>
                        <a:t>I can put pictures, artefacts or events in chronological (time) order.</a:t>
                      </a:r>
                    </a:p>
                    <a:p>
                      <a:pPr marL="171450" marR="0" indent="-1714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Letter-join Plus 40" panose="02000505000000020003" pitchFamily="50" charset="0"/>
                        </a:rPr>
                        <a:t>I can use words and phrases such as old, new, a long time ago, before and after to describe the past.</a:t>
                      </a:r>
                    </a:p>
                    <a:p>
                      <a:pPr marL="171450" marR="0" indent="-1714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  <a:latin typeface="Letter-join Plus 40" panose="02000505000000020003" pitchFamily="50" charset="0"/>
                        </a:rPr>
                        <a:t>I can use stories to ask and answer questions about the past</a:t>
                      </a:r>
                      <a:r>
                        <a:rPr lang="en-US" sz="1200" dirty="0" smtClean="0">
                          <a:effectLst/>
                          <a:latin typeface="Letter-join Plus 40" panose="02000505000000020003" pitchFamily="50" charset="0"/>
                        </a:rPr>
                        <a:t>.</a:t>
                      </a:r>
                      <a:endParaRPr lang="en-US" sz="1200" dirty="0">
                        <a:effectLst/>
                        <a:latin typeface="Letter-join Plus 40" panose="02000505000000020003" pitchFamily="50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8178205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239724"/>
              </p:ext>
            </p:extLst>
          </p:nvPr>
        </p:nvGraphicFramePr>
        <p:xfrm>
          <a:off x="304479" y="3164485"/>
          <a:ext cx="2912567" cy="75160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912567">
                  <a:extLst>
                    <a:ext uri="{9D8B030D-6E8A-4147-A177-3AD203B41FA5}">
                      <a16:colId xmlns:a16="http://schemas.microsoft.com/office/drawing/2014/main" val="2315859529"/>
                    </a:ext>
                  </a:extLst>
                </a:gridCol>
              </a:tblGrid>
              <a:tr h="13364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effectLst/>
                          <a:latin typeface="Letter-join Plus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</a:t>
                      </a:r>
                      <a:r>
                        <a:rPr lang="en-US" sz="1200" baseline="0" dirty="0" smtClean="0">
                          <a:effectLst/>
                          <a:latin typeface="Letter-join Plus 40" panose="0200050500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Date</a:t>
                      </a:r>
                      <a:endParaRPr lang="en-US" sz="1200" dirty="0">
                        <a:effectLst/>
                        <a:latin typeface="Letter-join Plus 40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3269380"/>
                  </a:ext>
                </a:extLst>
              </a:tr>
              <a:tr h="55589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effectLst/>
                          <a:latin typeface="Letter-join Plus 40" panose="02000505000000020003" pitchFamily="50" charset="0"/>
                        </a:rPr>
                        <a:t>1840-Seasides</a:t>
                      </a:r>
                      <a:r>
                        <a:rPr lang="en-US" sz="1200" baseline="0" dirty="0" smtClean="0">
                          <a:effectLst/>
                          <a:latin typeface="Letter-join Plus 40" panose="02000505000000020003" pitchFamily="50" charset="0"/>
                        </a:rPr>
                        <a:t> officially became popular holiday destinations</a:t>
                      </a:r>
                      <a:endParaRPr lang="en-US" sz="1200" dirty="0">
                        <a:effectLst/>
                        <a:latin typeface="Letter-join Plus 40" panose="02000505000000020003" pitchFamily="50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8178205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318" y="8228721"/>
            <a:ext cx="2114550" cy="17371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9054" y="8228720"/>
            <a:ext cx="2124075" cy="173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1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8072" y="1445750"/>
            <a:ext cx="3240156" cy="51013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  <a:p>
            <a:endParaRPr lang="en-GB" sz="10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88D12D-095D-E846-AF78-8425A527E5B7}"/>
              </a:ext>
            </a:extLst>
          </p:cNvPr>
          <p:cNvSpPr txBox="1"/>
          <p:nvPr/>
        </p:nvSpPr>
        <p:spPr>
          <a:xfrm>
            <a:off x="325403" y="6803241"/>
            <a:ext cx="6486877" cy="34470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000" b="1" dirty="0"/>
          </a:p>
          <a:p>
            <a:pPr algn="ctr"/>
            <a:r>
              <a:rPr lang="en-GB" b="1" dirty="0">
                <a:latin typeface="Letter-join Plus 40" panose="02000505000000020003" pitchFamily="50" charset="0"/>
              </a:rPr>
              <a:t>Describe a day at the beach during the Victorian period. What would you take and what would you do?</a:t>
            </a:r>
          </a:p>
          <a:p>
            <a:pPr algn="ctr"/>
            <a:endParaRPr lang="en-GB" sz="1200" b="1" dirty="0"/>
          </a:p>
          <a:p>
            <a:pPr algn="ctr"/>
            <a:r>
              <a:rPr lang="en-GB" sz="2000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B45AA9-D731-9040-827B-62142BC5B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72" y="278792"/>
            <a:ext cx="2882908" cy="506196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072B32A5-C175-484C-8F64-4A10D678A25E}"/>
              </a:ext>
            </a:extLst>
          </p:cNvPr>
          <p:cNvSpPr txBox="1">
            <a:spLocks/>
          </p:cNvSpPr>
          <p:nvPr/>
        </p:nvSpPr>
        <p:spPr>
          <a:xfrm>
            <a:off x="3183744" y="275602"/>
            <a:ext cx="3835944" cy="545439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73152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ctr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0" algn="ctr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0" algn="ctr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0" algn="ctr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0" algn="ctr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0" algn="ctr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0320" indent="0" algn="ctr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0" algn="ctr" defTabSz="73152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Letter-join Plus 40" panose="02000505000000020003" pitchFamily="50" charset="0"/>
              </a:rPr>
              <a:t>Year 1 History Mini Assessment</a:t>
            </a:r>
          </a:p>
          <a:p>
            <a:r>
              <a:rPr lang="en-US" sz="1600" b="1" dirty="0">
                <a:latin typeface="Letter-join Plus 40" panose="02000505000000020003" pitchFamily="50" charset="0"/>
              </a:rPr>
              <a:t>Now and </a:t>
            </a:r>
            <a:r>
              <a:rPr lang="en-US" sz="1600" b="1" dirty="0" smtClean="0">
                <a:latin typeface="Letter-join Plus 40" panose="02000505000000020003" pitchFamily="50" charset="0"/>
              </a:rPr>
              <a:t>then- </a:t>
            </a:r>
            <a:r>
              <a:rPr lang="en-US" sz="1600" b="1" dirty="0">
                <a:latin typeface="Letter-join Plus 40" panose="02000505000000020003" pitchFamily="50" charset="0"/>
              </a:rPr>
              <a:t>Beaches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3DF2D0-9BF6-7C47-91C3-C1A2EC869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3" y="1553327"/>
            <a:ext cx="3086100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9B9D83-4D30-B34B-8BA8-EDF3D28D1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31" y="2866907"/>
            <a:ext cx="3098800" cy="110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0B344C-929A-1243-922B-D385F7FED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33" y="4134039"/>
            <a:ext cx="3060700" cy="1054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9BB7CF-FDC8-0E46-82F8-48007BDC2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100" y="5306125"/>
            <a:ext cx="3086100" cy="1054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622D1B-1C29-F041-8AE9-10A2B4BB17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9647" y="1538718"/>
            <a:ext cx="1342069" cy="48215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2F94454-3645-A94F-A80E-5C3485F439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0500" y="3524853"/>
            <a:ext cx="1541780" cy="5745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A2000A-742C-7149-BC6C-66A8656B61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3650" y="4494165"/>
            <a:ext cx="721778" cy="18660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6193A1C-FC99-824D-A9F4-08E8FFD473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4848" y="1445750"/>
            <a:ext cx="1407432" cy="149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67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7922331FE6034A95934FFC8CCD607F" ma:contentTypeVersion="14" ma:contentTypeDescription="Create a new document." ma:contentTypeScope="" ma:versionID="0ea3420baf3a63480546fbbea4f2b36b">
  <xsd:schema xmlns:xsd="http://www.w3.org/2001/XMLSchema" xmlns:xs="http://www.w3.org/2001/XMLSchema" xmlns:p="http://schemas.microsoft.com/office/2006/metadata/properties" xmlns:ns3="504aaa35-08c3-49ed-9bc3-cdc522db6e28" xmlns:ns4="b7e87511-b5b3-471a-bd15-36ad7b95368e" targetNamespace="http://schemas.microsoft.com/office/2006/metadata/properties" ma:root="true" ma:fieldsID="8a950b61073d7b60056bdcbb5b8a7d59" ns3:_="" ns4:_="">
    <xsd:import namespace="504aaa35-08c3-49ed-9bc3-cdc522db6e28"/>
    <xsd:import namespace="b7e87511-b5b3-471a-bd15-36ad7b9536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4aaa35-08c3-49ed-9bc3-cdc522db6e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87511-b5b3-471a-bd15-36ad7b95368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C3447A-B9DD-4004-AF3E-F4E6E9DB8B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D2B185-87EC-4E7F-B923-63DEAB1AC648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504aaa35-08c3-49ed-9bc3-cdc522db6e28"/>
    <ds:schemaRef ds:uri="http://schemas.microsoft.com/office/infopath/2007/PartnerControls"/>
    <ds:schemaRef ds:uri="b7e87511-b5b3-471a-bd15-36ad7b95368e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E12EDC0-1B4C-467F-B136-1B9E912F4D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4aaa35-08c3-49ed-9bc3-cdc522db6e28"/>
    <ds:schemaRef ds:uri="b7e87511-b5b3-471a-bd15-36ad7b9536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1044</TotalTime>
  <Words>464</Words>
  <Application>Microsoft Office PowerPoint</Application>
  <PresentationFormat>Custom</PresentationFormat>
  <Paragraphs>80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Letter-join Plus 40</vt:lpstr>
      <vt:lpstr>Symbol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Halliwell</dc:creator>
  <cp:lastModifiedBy>Jessie Stanley</cp:lastModifiedBy>
  <cp:revision>26</cp:revision>
  <dcterms:created xsi:type="dcterms:W3CDTF">2021-09-12T14:44:27Z</dcterms:created>
  <dcterms:modified xsi:type="dcterms:W3CDTF">2023-03-27T18:16:09Z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0x010100157922331FE6034A95934FFC8CCD607F</vt:lpwstr>
  </property>
</Properties>
</file>