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7315200" cy="1051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60D92F-9B4E-EC91-880D-05731A4BBB99}" v="4" dt="2021-09-14T13:01:40.490"/>
    <p1510:client id="{F3F83C9C-1B5A-9877-4A1F-4A61110FC959}" v="2" dt="2021-09-12T18:00:13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1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Halliwell" userId="S::khalliwell@overhall.cheshire.sch.uk::a3fc6215-ff78-45b7-957f-033cf09bc5b5" providerId="AD" clId="Web-{6960D92F-9B4E-EC91-880D-05731A4BBB99}"/>
    <pc:docChg chg="modSld">
      <pc:chgData name="Katie Halliwell" userId="S::khalliwell@overhall.cheshire.sch.uk::a3fc6215-ff78-45b7-957f-033cf09bc5b5" providerId="AD" clId="Web-{6960D92F-9B4E-EC91-880D-05731A4BBB99}" dt="2021-09-14T13:01:33.521" v="0" actId="20577"/>
      <pc:docMkLst>
        <pc:docMk/>
      </pc:docMkLst>
      <pc:sldChg chg="modSp">
        <pc:chgData name="Katie Halliwell" userId="S::khalliwell@overhall.cheshire.sch.uk::a3fc6215-ff78-45b7-957f-033cf09bc5b5" providerId="AD" clId="Web-{6960D92F-9B4E-EC91-880D-05731A4BBB99}" dt="2021-09-14T13:01:33.521" v="0" actId="20577"/>
        <pc:sldMkLst>
          <pc:docMk/>
          <pc:sldMk cId="3345767015" sldId="257"/>
        </pc:sldMkLst>
        <pc:spChg chg="mod">
          <ac:chgData name="Katie Halliwell" userId="S::khalliwell@overhall.cheshire.sch.uk::a3fc6215-ff78-45b7-957f-033cf09bc5b5" providerId="AD" clId="Web-{6960D92F-9B4E-EC91-880D-05731A4BBB99}" dt="2021-09-14T13:01:33.521" v="0" actId="20577"/>
          <ac:spMkLst>
            <pc:docMk/>
            <pc:sldMk cId="3345767015" sldId="257"/>
            <ac:spMk id="4" creationId="{00000000-0000-0000-0000-000000000000}"/>
          </ac:spMkLst>
        </pc:spChg>
      </pc:sldChg>
    </pc:docChg>
  </pc:docChgLst>
  <pc:docChgLst>
    <pc:chgData name="Guest User" userId="S::urn:spo:anon#c9039b7804883baee139f488c732c3615f513cfed86e0362972117b5854a80c5::" providerId="AD" clId="Web-{F3F83C9C-1B5A-9877-4A1F-4A61110FC959}"/>
    <pc:docChg chg="addSld delSld">
      <pc:chgData name="Guest User" userId="S::urn:spo:anon#c9039b7804883baee139f488c732c3615f513cfed86e0362972117b5854a80c5::" providerId="AD" clId="Web-{F3F83C9C-1B5A-9877-4A1F-4A61110FC959}" dt="2021-09-12T18:00:13.435" v="1"/>
      <pc:docMkLst>
        <pc:docMk/>
      </pc:docMkLst>
      <pc:sldChg chg="new del">
        <pc:chgData name="Guest User" userId="S::urn:spo:anon#c9039b7804883baee139f488c732c3615f513cfed86e0362972117b5854a80c5::" providerId="AD" clId="Web-{F3F83C9C-1B5A-9877-4A1F-4A61110FC959}" dt="2021-09-12T18:00:13.435" v="1"/>
        <pc:sldMkLst>
          <pc:docMk/>
          <pc:sldMk cId="567879434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20956"/>
            <a:ext cx="6217920" cy="366098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523125"/>
            <a:ext cx="5486400" cy="2538835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3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7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59858"/>
            <a:ext cx="1577340" cy="89114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59858"/>
            <a:ext cx="4640580" cy="89114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0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621600"/>
            <a:ext cx="6309360" cy="43741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7037179"/>
            <a:ext cx="6309360" cy="2300287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0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799291"/>
            <a:ext cx="3108960" cy="66720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59861"/>
            <a:ext cx="6309360" cy="20325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577783"/>
            <a:ext cx="3094672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841115"/>
            <a:ext cx="3094672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577783"/>
            <a:ext cx="3109913" cy="1263332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841115"/>
            <a:ext cx="3109913" cy="564970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0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7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514054"/>
            <a:ext cx="3703320" cy="7472892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0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01040"/>
            <a:ext cx="2359342" cy="245364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514054"/>
            <a:ext cx="3703320" cy="7472892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154680"/>
            <a:ext cx="2359342" cy="5844435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59861"/>
            <a:ext cx="6309360" cy="20325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799291"/>
            <a:ext cx="6309360" cy="6672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F3BAB-A80F-403B-9D67-5AE90BA31CF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746406"/>
            <a:ext cx="246888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746406"/>
            <a:ext cx="1645920" cy="5598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AC0B-EBE5-42D6-97BA-ECCCA035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1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https://l.imgt.es/resource-preview-imgs/71a5d70d-1898-4607-8179-663b81000f37%2FScreenShot20161209at205554.crop_268x201_0%252C19.preview.png?profile=res-img-med-legacy-v2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https://www.planbee.com/media/catalog/product/cache/1/image/600x/040ec09b1e35df139433887a97daa66f/f/o/formal-multiplication-year-5-maths-lesson-2-03.jpeg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4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174" y="175874"/>
            <a:ext cx="6718852" cy="545439"/>
          </a:xfrm>
          <a:ln w="381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1600" b="1" dirty="0"/>
              <a:t>Year 5 </a:t>
            </a:r>
          </a:p>
          <a:p>
            <a:r>
              <a:rPr lang="en-US" sz="1600" b="1" dirty="0" smtClean="0"/>
              <a:t>Space</a:t>
            </a:r>
            <a:endParaRPr lang="en-US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98173" y="7297348"/>
            <a:ext cx="6721751" cy="235449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b="1" u="sng" dirty="0" smtClean="0"/>
              <a:t>Art and Design</a:t>
            </a:r>
            <a:endParaRPr lang="en-GB" sz="1050" b="1" u="sng" dirty="0"/>
          </a:p>
          <a:p>
            <a:pPr algn="ctr"/>
            <a:r>
              <a:rPr lang="en-GB" sz="1050" i="1" dirty="0" smtClean="0"/>
              <a:t>Digital Media</a:t>
            </a:r>
            <a:endParaRPr lang="en-GB" sz="1050" i="1" dirty="0"/>
          </a:p>
          <a:p>
            <a:pPr algn="ctr"/>
            <a:endParaRPr lang="en-GB" sz="1050" i="1" dirty="0"/>
          </a:p>
          <a:p>
            <a:pPr fontAlgn="base"/>
            <a:r>
              <a:rPr lang="en-GB" sz="1050" dirty="0" smtClean="0"/>
              <a:t>1. Record</a:t>
            </a:r>
            <a:r>
              <a:rPr lang="en-GB" sz="1050" dirty="0"/>
              <a:t>, collect and store visual information using digital cameras, video recorders </a:t>
            </a:r>
          </a:p>
          <a:p>
            <a:pPr fontAlgn="base"/>
            <a:endParaRPr lang="en-GB" sz="1050" dirty="0"/>
          </a:p>
          <a:p>
            <a:pPr fontAlgn="base"/>
            <a:r>
              <a:rPr lang="en-GB" sz="1050" dirty="0" smtClean="0"/>
              <a:t>2. Present </a:t>
            </a:r>
            <a:r>
              <a:rPr lang="en-GB" sz="1050" dirty="0"/>
              <a:t>recorded visual images using software  </a:t>
            </a:r>
          </a:p>
          <a:p>
            <a:pPr fontAlgn="base"/>
            <a:endParaRPr lang="en-GB" sz="1050" dirty="0"/>
          </a:p>
          <a:p>
            <a:pPr fontAlgn="base"/>
            <a:r>
              <a:rPr lang="en-GB" sz="1050" dirty="0" smtClean="0"/>
              <a:t>3. Use </a:t>
            </a:r>
            <a:r>
              <a:rPr lang="en-GB" sz="1050" dirty="0"/>
              <a:t>a graphics package to create and manipulate new images </a:t>
            </a:r>
          </a:p>
          <a:p>
            <a:pPr fontAlgn="base"/>
            <a:endParaRPr lang="en-GB" sz="1050" dirty="0"/>
          </a:p>
          <a:p>
            <a:pPr fontAlgn="base"/>
            <a:r>
              <a:rPr lang="en-GB" sz="1050" dirty="0" smtClean="0"/>
              <a:t>4. Be </a:t>
            </a:r>
            <a:r>
              <a:rPr lang="en-GB" sz="1050" dirty="0"/>
              <a:t>able to import an image (scanned, retrieved, taken) into a graphics package </a:t>
            </a:r>
          </a:p>
          <a:p>
            <a:pPr fontAlgn="base"/>
            <a:endParaRPr lang="en-GB" sz="1050" dirty="0"/>
          </a:p>
          <a:p>
            <a:pPr fontAlgn="base"/>
            <a:r>
              <a:rPr lang="en-GB" sz="1050" dirty="0" smtClean="0"/>
              <a:t>5. Understand </a:t>
            </a:r>
            <a:r>
              <a:rPr lang="en-GB" sz="1050" dirty="0"/>
              <a:t>that a digital image is created by layering  </a:t>
            </a:r>
          </a:p>
          <a:p>
            <a:pPr fontAlgn="base"/>
            <a:endParaRPr lang="en-GB" sz="1050" dirty="0"/>
          </a:p>
          <a:p>
            <a:pPr fontAlgn="base"/>
            <a:r>
              <a:rPr lang="en-GB" sz="1050" dirty="0" smtClean="0"/>
              <a:t>6. Create </a:t>
            </a:r>
            <a:r>
              <a:rPr lang="en-GB" sz="1050" dirty="0"/>
              <a:t>layered images from original ideas (sketch books etc.)</a:t>
            </a:r>
            <a:endParaRPr lang="en-GB" sz="1050" dirty="0"/>
          </a:p>
        </p:txBody>
      </p:sp>
      <p:sp>
        <p:nvSpPr>
          <p:cNvPr id="13" name="TextBox 12"/>
          <p:cNvSpPr txBox="1"/>
          <p:nvPr/>
        </p:nvSpPr>
        <p:spPr>
          <a:xfrm>
            <a:off x="282319" y="909660"/>
            <a:ext cx="6734707" cy="61093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50" dirty="0"/>
              <a:t> </a:t>
            </a:r>
            <a:r>
              <a:rPr lang="en-GB" sz="1050" b="1" u="sng" dirty="0"/>
              <a:t>Science</a:t>
            </a:r>
          </a:p>
          <a:p>
            <a:pPr algn="ctr"/>
            <a:r>
              <a:rPr lang="en-GB" sz="1050" i="1" dirty="0" smtClean="0"/>
              <a:t>Earth and Space </a:t>
            </a:r>
            <a:endParaRPr lang="en-GB" sz="1050" b="1" u="sng" dirty="0">
              <a:cs typeface="Calibri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altLang="en-US" sz="1200" dirty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Describe the movement of the Earth and other planets relative to the sun in the solar system </a:t>
            </a:r>
            <a:endParaRPr lang="en-GB" altLang="en-US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altLang="en-US" sz="1200" dirty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Describe the movement of the moon relative to the Earth  </a:t>
            </a:r>
            <a:endParaRPr lang="en-GB" altLang="en-US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altLang="en-US" sz="1200" dirty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Describe the sun, Earth and moon as approximately spherical </a:t>
            </a:r>
            <a:r>
              <a:rPr lang="en-GB" altLang="en-US" sz="1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bodies</a:t>
            </a:r>
            <a:endParaRPr lang="en-GB" altLang="en-US" sz="12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altLang="en-US" sz="1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Use </a:t>
            </a:r>
            <a:r>
              <a:rPr lang="en-GB" altLang="en-US" sz="1200" dirty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the </a:t>
            </a:r>
            <a:r>
              <a:rPr lang="en-GB" altLang="en-US" sz="1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idea </a:t>
            </a:r>
            <a:r>
              <a:rPr lang="en-GB" altLang="en-US" sz="1200" dirty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of the Earth’s rotation to explain day and night and the apparent movement of the sun across the </a:t>
            </a:r>
            <a:r>
              <a:rPr lang="en-GB" altLang="en-US" sz="1200" dirty="0" smtClean="0"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sky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 smtClean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altLang="en-US" sz="1200" dirty="0">
              <a:latin typeface="Arial Narrow" panose="020B0606020202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>
                <a:latin typeface="Ink Free" panose="03080402000500000000" pitchFamily="66" charset="0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400" dirty="0"/>
          </a:p>
          <a:p>
            <a:endParaRPr lang="en-GB" sz="1400" dirty="0"/>
          </a:p>
          <a:p>
            <a:endParaRPr lang="en-US" sz="14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964434"/>
              </p:ext>
            </p:extLst>
          </p:nvPr>
        </p:nvGraphicFramePr>
        <p:xfrm>
          <a:off x="470140" y="3324760"/>
          <a:ext cx="6284332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007">
                  <a:extLst>
                    <a:ext uri="{9D8B030D-6E8A-4147-A177-3AD203B41FA5}">
                      <a16:colId xmlns:a16="http://schemas.microsoft.com/office/drawing/2014/main" val="1094338547"/>
                    </a:ext>
                  </a:extLst>
                </a:gridCol>
                <a:gridCol w="4399325">
                  <a:extLst>
                    <a:ext uri="{9D8B030D-6E8A-4147-A177-3AD203B41FA5}">
                      <a16:colId xmlns:a16="http://schemas.microsoft.com/office/drawing/2014/main" val="2674573690"/>
                    </a:ext>
                  </a:extLst>
                </a:gridCol>
              </a:tblGrid>
              <a:tr h="2164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Vocabulary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784819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Asteroid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small rocky body orbiting the sun.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908495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Axis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An imaginary line about which a body rotates.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66900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Celestial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Positioned in or relating to the sky, or outer space as observed in the astronomy.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827889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Day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twenty-four hour period, from one midnight to the next, corresponding to a rotation of the earth on its axis.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317540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Dwarf Planet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celestial body resembling a small planet but lacking certain technical criteria to be classed as a planet e.g. Pluto.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68930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Moon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natural satellite of any planet.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543029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Night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The period from sunset to sunrise in each twenty-four hours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293386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Orbit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The regularly repeated oval course of a celestial object around a star or planet.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712609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Planet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celestial body moving in orbit round a star.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94973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Rotation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The action of rotating about an axis or centre.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706931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Solar System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The collection of eight planets and their moons in orbit round the sun.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289717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Star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 fixed luminous point in the night sky which is a large, remote body like the sun.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833515"/>
                  </a:ext>
                </a:extLst>
              </a:tr>
              <a:tr h="216403">
                <a:tc>
                  <a:txBody>
                    <a:bodyPr/>
                    <a:lstStyle/>
                    <a:p>
                      <a:r>
                        <a:rPr lang="en-US" sz="900" b="1" dirty="0" smtClean="0">
                          <a:solidFill>
                            <a:schemeClr val="tx1"/>
                          </a:solidFill>
                        </a:rPr>
                        <a:t>Sun</a:t>
                      </a:r>
                      <a:endParaRPr 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The star round which planets orbit.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05333"/>
                  </a:ext>
                </a:extLst>
              </a:tr>
            </a:tbl>
          </a:graphicData>
        </a:graphic>
      </p:graphicFrame>
      <p:pic>
        <p:nvPicPr>
          <p:cNvPr id="16" name="Picture 15" descr="Image result for planet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 b="14890"/>
          <a:stretch>
            <a:fillRect/>
          </a:stretch>
        </p:blipFill>
        <p:spPr bwMode="auto">
          <a:xfrm>
            <a:off x="2209800" y="2007874"/>
            <a:ext cx="2895600" cy="1235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2,019 BEST Dslr Camera Outline IMAGES, STOCK PHOTOS &amp;amp; VECTORS | Adobe Sto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86" y="7983617"/>
            <a:ext cx="1982361" cy="1450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71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38150" y="261960"/>
            <a:ext cx="6492243" cy="461664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dirty="0"/>
              <a:t> </a:t>
            </a:r>
            <a:r>
              <a:rPr lang="en-GB" sz="1050" b="1" u="sng" dirty="0" smtClean="0"/>
              <a:t>Maths</a:t>
            </a:r>
          </a:p>
          <a:p>
            <a:pPr algn="ctr"/>
            <a:r>
              <a:rPr lang="en-GB" sz="1050" i="1" dirty="0"/>
              <a:t>Multiplication, Division, Perimeter and </a:t>
            </a:r>
            <a:r>
              <a:rPr lang="en-GB" sz="1050" i="1" dirty="0" smtClean="0"/>
              <a:t>Area</a:t>
            </a:r>
          </a:p>
          <a:p>
            <a:pPr algn="ctr"/>
            <a:endParaRPr lang="en-GB" sz="1050" i="1" dirty="0"/>
          </a:p>
          <a:p>
            <a:r>
              <a:rPr lang="en-GB" sz="1050" i="1" dirty="0" smtClean="0"/>
              <a:t>•</a:t>
            </a:r>
            <a:r>
              <a:rPr lang="en-GB" sz="1050" dirty="0" smtClean="0"/>
              <a:t>Identify </a:t>
            </a:r>
            <a:r>
              <a:rPr lang="en-GB" sz="1050" dirty="0"/>
              <a:t>multiples and factors, including finding all factor pairs of a number, and common factors of two numbers.</a:t>
            </a:r>
          </a:p>
          <a:p>
            <a:r>
              <a:rPr lang="en-GB" sz="1050" dirty="0" smtClean="0"/>
              <a:t>•Know </a:t>
            </a:r>
            <a:r>
              <a:rPr lang="en-GB" sz="1050" dirty="0"/>
              <a:t>and use the vocabulary of prime numbers, prime factors and composite (non-prime) numbers.</a:t>
            </a:r>
          </a:p>
          <a:p>
            <a:r>
              <a:rPr lang="en-GB" sz="1050" dirty="0" smtClean="0"/>
              <a:t>•Multiply </a:t>
            </a:r>
            <a:r>
              <a:rPr lang="en-GB" sz="1050" dirty="0"/>
              <a:t>numbers up to 4 digits by a one- or two-digit number using a formal written method, including long multiplication for two-digit numbers.</a:t>
            </a:r>
          </a:p>
          <a:p>
            <a:r>
              <a:rPr lang="en-GB" sz="1050" dirty="0" smtClean="0"/>
              <a:t>•Divide </a:t>
            </a:r>
            <a:r>
              <a:rPr lang="en-GB" sz="1050" dirty="0"/>
              <a:t>numbers up to 4 digits by a one-digit number using the formal written method of short division and interpret remainders appropriately for the context.</a:t>
            </a:r>
          </a:p>
          <a:p>
            <a:r>
              <a:rPr lang="en-GB" sz="1050" dirty="0" smtClean="0"/>
              <a:t>•Multiply </a:t>
            </a:r>
            <a:r>
              <a:rPr lang="en-GB" sz="1050" dirty="0"/>
              <a:t>and divide whole numbers and those involving decimals by 10, 100 and 1,000.</a:t>
            </a:r>
          </a:p>
          <a:p>
            <a:r>
              <a:rPr lang="en-GB" sz="1050" dirty="0" smtClean="0"/>
              <a:t>•Recognise </a:t>
            </a:r>
            <a:r>
              <a:rPr lang="en-GB" sz="1050" dirty="0"/>
              <a:t>and use square numbers and cube numbers, and the notation for squared (2) and cubed (3).</a:t>
            </a:r>
          </a:p>
          <a:p>
            <a:r>
              <a:rPr lang="en-GB" sz="1050" dirty="0" smtClean="0"/>
              <a:t>•Measure </a:t>
            </a:r>
            <a:r>
              <a:rPr lang="en-GB" sz="1050" dirty="0"/>
              <a:t>and calculate the perimeter of composite rectilinear shapes in centimetres and metres.</a:t>
            </a:r>
          </a:p>
          <a:p>
            <a:r>
              <a:rPr lang="en-GB" sz="1050" dirty="0" smtClean="0"/>
              <a:t>•Calculate </a:t>
            </a:r>
            <a:r>
              <a:rPr lang="en-GB" sz="1050" dirty="0"/>
              <a:t>and compare the area of rectangles (including squares) including using standard units, square centimetres (cm2) and square metres (m2) and estimate the area of irregular shapes.</a:t>
            </a:r>
          </a:p>
          <a:p>
            <a:pPr algn="ctr"/>
            <a:endParaRPr lang="en-GB" sz="1050" dirty="0"/>
          </a:p>
          <a:p>
            <a:pPr algn="ctr"/>
            <a:r>
              <a:rPr lang="en-GB" sz="1050" b="1" u="sng" dirty="0"/>
              <a:t>Key </a:t>
            </a:r>
            <a:r>
              <a:rPr lang="en-GB" sz="1050" b="1" u="sng" dirty="0" smtClean="0"/>
              <a:t>Vocabulary</a:t>
            </a:r>
            <a:endParaRPr lang="en-GB" sz="1050" b="1" u="sng" dirty="0"/>
          </a:p>
          <a:p>
            <a:pPr algn="ctr"/>
            <a:r>
              <a:rPr lang="en-GB" sz="1050" i="1" dirty="0"/>
              <a:t>Multiplication and Division</a:t>
            </a:r>
          </a:p>
          <a:p>
            <a:pPr algn="ctr"/>
            <a:r>
              <a:rPr lang="en-GB" sz="1050" dirty="0"/>
              <a:t>Multiplication, multiply, multiple, factor, groups of, times, product, repeated addition, division, divide, remainder, grouping, sharing, array, row, column, inverse square, squared, cube, cubed.</a:t>
            </a:r>
          </a:p>
          <a:p>
            <a:pPr algn="ctr"/>
            <a:endParaRPr lang="en-GB" sz="1050" dirty="0"/>
          </a:p>
          <a:p>
            <a:pPr algn="ctr"/>
            <a:r>
              <a:rPr lang="en-GB" sz="1050" i="1" dirty="0"/>
              <a:t>Perimeter and Area</a:t>
            </a:r>
          </a:p>
          <a:p>
            <a:pPr algn="ctr"/>
            <a:r>
              <a:rPr lang="en-GB" sz="1050" dirty="0"/>
              <a:t>Metre, kilometre, perimeter, length, width, rectangle, rectilinear, dimensions. </a:t>
            </a:r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150" y="5061888"/>
            <a:ext cx="6492243" cy="317009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 </a:t>
            </a:r>
            <a:r>
              <a:rPr lang="en-GB" sz="1000" b="1" u="sng" dirty="0"/>
              <a:t>English</a:t>
            </a:r>
          </a:p>
          <a:p>
            <a:r>
              <a:rPr lang="en-GB" sz="1000" i="1" u="sng" dirty="0" smtClean="0"/>
              <a:t>Exploration Narrative: </a:t>
            </a:r>
            <a:r>
              <a:rPr lang="en-GB" sz="1000" i="1" dirty="0" smtClean="0"/>
              <a:t>W</a:t>
            </a:r>
            <a:r>
              <a:rPr lang="en-GB" sz="1000" i="1" dirty="0" smtClean="0"/>
              <a:t>rite </a:t>
            </a:r>
            <a:r>
              <a:rPr lang="en-GB" sz="1000" i="1" dirty="0"/>
              <a:t>a first-person Exploration Narrative</a:t>
            </a:r>
            <a:r>
              <a:rPr lang="en-GB" sz="1000" i="1" dirty="0" smtClean="0"/>
              <a:t>.</a:t>
            </a:r>
          </a:p>
          <a:p>
            <a:r>
              <a:rPr lang="en-GB" sz="1000" i="1" u="sng" dirty="0" smtClean="0"/>
              <a:t>Report</a:t>
            </a:r>
            <a:r>
              <a:rPr lang="en-GB" sz="1000" i="1" u="sng" dirty="0" smtClean="0"/>
              <a:t>: </a:t>
            </a:r>
            <a:r>
              <a:rPr lang="en-GB" sz="1000" i="1" dirty="0" smtClean="0"/>
              <a:t>W</a:t>
            </a:r>
            <a:r>
              <a:rPr lang="en-GB" sz="1000" i="1" dirty="0" smtClean="0"/>
              <a:t>rite </a:t>
            </a:r>
            <a:r>
              <a:rPr lang="en-GB" sz="1000" i="1" dirty="0"/>
              <a:t>a formal </a:t>
            </a:r>
            <a:r>
              <a:rPr lang="en-GB" sz="1000" i="1" dirty="0" smtClean="0"/>
              <a:t>report about a space mission.</a:t>
            </a:r>
            <a:endParaRPr lang="en-GB" sz="1000" i="1" dirty="0"/>
          </a:p>
          <a:p>
            <a:pPr algn="ctr"/>
            <a:r>
              <a:rPr lang="en-GB" sz="1000" b="1" u="sng" dirty="0" err="1" smtClean="0"/>
              <a:t>SPaG</a:t>
            </a:r>
            <a:r>
              <a:rPr lang="en-GB" sz="1000" b="1" u="sng" dirty="0" smtClean="0"/>
              <a:t> </a:t>
            </a:r>
            <a:r>
              <a:rPr lang="en-GB" sz="1000" b="1" u="sng" dirty="0"/>
              <a:t>Glossary</a:t>
            </a:r>
            <a:endParaRPr lang="en-GB" sz="1000" dirty="0"/>
          </a:p>
          <a:p>
            <a:r>
              <a:rPr lang="en-GB" sz="1000" dirty="0"/>
              <a:t>Adverb: A word that describes a verb, usually ending in –</a:t>
            </a:r>
            <a:r>
              <a:rPr lang="en-GB" sz="1000" dirty="0" err="1"/>
              <a:t>ly</a:t>
            </a:r>
            <a:r>
              <a:rPr lang="en-GB" sz="1000" dirty="0"/>
              <a:t>. For example, she ran quickly.</a:t>
            </a:r>
            <a:endParaRPr lang="en-US" sz="1000" dirty="0"/>
          </a:p>
          <a:p>
            <a:r>
              <a:rPr lang="en-GB" sz="1000" dirty="0"/>
              <a:t>Apostrophe: ( ‘ ) An apostrophe is a mark used to show that a letter has been left out. </a:t>
            </a:r>
            <a:endParaRPr lang="en-GB" sz="1000" dirty="0" smtClean="0"/>
          </a:p>
          <a:p>
            <a:r>
              <a:rPr lang="en-GB" sz="1000" dirty="0" smtClean="0"/>
              <a:t>Example</a:t>
            </a:r>
            <a:r>
              <a:rPr lang="en-GB" sz="1000" dirty="0"/>
              <a:t>: he is can be written he’s. Apostrophes are also used to show ownership</a:t>
            </a:r>
            <a:r>
              <a:rPr lang="en-GB" sz="1000" dirty="0" smtClean="0"/>
              <a:t>.</a:t>
            </a:r>
          </a:p>
          <a:p>
            <a:r>
              <a:rPr lang="en-GB" sz="1000" dirty="0" smtClean="0"/>
              <a:t>Examples</a:t>
            </a:r>
            <a:r>
              <a:rPr lang="en-GB" sz="1000" dirty="0"/>
              <a:t>: the cat’s bowl, the cats’ bowls.</a:t>
            </a:r>
            <a:endParaRPr lang="en-US" sz="1000" dirty="0"/>
          </a:p>
          <a:p>
            <a:r>
              <a:rPr lang="en-GB" sz="1000" dirty="0"/>
              <a:t>Clause: A distinct part of a sentence including a verb. A main clause makes sense on its own. </a:t>
            </a:r>
            <a:endParaRPr lang="en-GB" sz="1000" dirty="0" smtClean="0"/>
          </a:p>
          <a:p>
            <a:r>
              <a:rPr lang="en-GB" sz="1000" dirty="0" smtClean="0"/>
              <a:t>A </a:t>
            </a:r>
            <a:r>
              <a:rPr lang="en-GB" sz="1000" dirty="0"/>
              <a:t>subordinate clause adds detail to the main clause but does not make sense on its own.</a:t>
            </a:r>
            <a:endParaRPr lang="en-US" sz="1000" dirty="0"/>
          </a:p>
          <a:p>
            <a:r>
              <a:rPr lang="en-GB" sz="1000" dirty="0"/>
              <a:t>Compound sentence: A sentence consisting of two main clauses joined by a connective.</a:t>
            </a:r>
            <a:endParaRPr lang="en-US" sz="1000" dirty="0"/>
          </a:p>
          <a:p>
            <a:r>
              <a:rPr lang="en-GB" sz="1000" dirty="0"/>
              <a:t>Complex sentence: A sentence consisting of a main clauses and one or more subordinate clause</a:t>
            </a:r>
            <a:r>
              <a:rPr lang="en-GB" sz="1000" dirty="0" smtClean="0"/>
              <a:t>.</a:t>
            </a:r>
          </a:p>
          <a:p>
            <a:r>
              <a:rPr lang="en-GB" sz="1000" dirty="0"/>
              <a:t>Dialogue: Speech between two or more </a:t>
            </a:r>
            <a:r>
              <a:rPr lang="en-GB" sz="1000" dirty="0" smtClean="0"/>
              <a:t>people.</a:t>
            </a:r>
            <a:endParaRPr lang="en-US" sz="1000" dirty="0"/>
          </a:p>
          <a:p>
            <a:r>
              <a:rPr lang="en-GB" sz="1000" dirty="0"/>
              <a:t>Ellipsis: … Used to create suspense or to show omission.</a:t>
            </a:r>
            <a:endParaRPr lang="en-US" sz="1000" dirty="0"/>
          </a:p>
          <a:p>
            <a:r>
              <a:rPr lang="en-GB" sz="1000" dirty="0"/>
              <a:t>Embedded clauses: Adding extra information into the middle of a sentence using commas e.g. The man, who is tall, ran down the road.</a:t>
            </a:r>
          </a:p>
          <a:p>
            <a:r>
              <a:rPr lang="en-GB" sz="1000" dirty="0"/>
              <a:t>Metaphor: A direct comparison without the use of like or as e.g. the clouds were cotton wool in the sky.</a:t>
            </a:r>
            <a:endParaRPr lang="en-US" sz="1000" dirty="0"/>
          </a:p>
          <a:p>
            <a:r>
              <a:rPr lang="en-GB" sz="1000" dirty="0"/>
              <a:t>Personification: Giving human qualities to non-human objects e.g. the leaves danced in the wind.</a:t>
            </a:r>
            <a:endParaRPr lang="en-US" sz="10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GB" sz="1000" dirty="0"/>
              <a:t>Phrase: Two or more words that act as a unit and do not have a verb e.g. over the bridge</a:t>
            </a:r>
            <a:r>
              <a:rPr lang="en-GB" sz="1000" dirty="0" smtClean="0"/>
              <a:t>.</a:t>
            </a:r>
          </a:p>
          <a:p>
            <a:r>
              <a:rPr lang="en-GB" sz="1000" dirty="0">
                <a:latin typeface="Calibri" panose="020F0502020204030204" pitchFamily="34" charset="0"/>
                <a:ea typeface="MS Mincho"/>
                <a:cs typeface="Calibri" panose="020F0502020204030204" pitchFamily="34" charset="0"/>
              </a:rPr>
              <a:t>Speech marks: Punctuation marks that go around the words that are actually spoken in a piece of writing “ “</a:t>
            </a:r>
            <a:endParaRPr lang="en-US" sz="1000" dirty="0">
              <a:latin typeface="Calibri" panose="020F0502020204030204" pitchFamily="34" charset="0"/>
              <a:ea typeface="MS Mincho"/>
              <a:cs typeface="Calibri" panose="020F0502020204030204" pitchFamily="34" charset="0"/>
            </a:endParaRPr>
          </a:p>
        </p:txBody>
      </p:sp>
      <p:pic>
        <p:nvPicPr>
          <p:cNvPr id="18" name="Picture 17" descr="Short Division [Bus Stop Method] | Teaching Resources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43" b="19048"/>
          <a:stretch>
            <a:fillRect/>
          </a:stretch>
        </p:blipFill>
        <p:spPr bwMode="auto">
          <a:xfrm>
            <a:off x="2015411" y="3873052"/>
            <a:ext cx="1775460" cy="850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Formal Multiplication: The Expanded Method - Maths Planning for Year 5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" t="22667" r="23000" b="29333"/>
          <a:stretch>
            <a:fillRect/>
          </a:stretch>
        </p:blipFill>
        <p:spPr bwMode="auto">
          <a:xfrm>
            <a:off x="605004" y="3888589"/>
            <a:ext cx="1333500" cy="856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871" y="3873052"/>
            <a:ext cx="1461174" cy="980582"/>
          </a:xfrm>
          <a:prstGeom prst="rect">
            <a:avLst/>
          </a:prstGeom>
          <a:noFill/>
        </p:spPr>
      </p:pic>
      <p:pic>
        <p:nvPicPr>
          <p:cNvPr id="21" name="Picture 2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03" t="21649" r="48466" b="52200"/>
          <a:stretch>
            <a:fillRect/>
          </a:stretch>
        </p:blipFill>
        <p:spPr bwMode="auto">
          <a:xfrm>
            <a:off x="5310315" y="3816379"/>
            <a:ext cx="1569720" cy="964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1" descr="WHERE ONCE WE STOOD: STORIES OF THE APOLLO ASTRONAUTS WHO WALKED ON THE  MOON: Amazon.co.uk: RILEY, CHRISTOPHER, IMPEY, MARTIN: 9781916062504: Book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6" y="5120329"/>
            <a:ext cx="1314449" cy="1314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438150" y="8350581"/>
            <a:ext cx="6492243" cy="186974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b="1" u="sng" dirty="0" smtClean="0"/>
              <a:t>PE</a:t>
            </a:r>
          </a:p>
          <a:p>
            <a:pPr algn="ctr"/>
            <a:r>
              <a:rPr lang="en-GB" sz="1050" i="1" dirty="0" smtClean="0"/>
              <a:t>Dance/ Badminton</a:t>
            </a:r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 smtClean="0"/>
          </a:p>
          <a:p>
            <a:pPr algn="ctr"/>
            <a:endParaRPr lang="en-GB" sz="1050" i="1" dirty="0"/>
          </a:p>
          <a:p>
            <a:pPr algn="ctr"/>
            <a:endParaRPr lang="en-GB" sz="1050" i="1" dirty="0"/>
          </a:p>
        </p:txBody>
      </p:sp>
      <p:pic>
        <p:nvPicPr>
          <p:cNvPr id="2061" name="Picture 13" descr="https://thepehub.co.uk/wp-content/uploads/2021/09/Year-5_Dance-Unit-1-scaled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53" y="8750406"/>
            <a:ext cx="2426923" cy="136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https://thepehub.co.uk/wp-content/uploads/2021/09/Year-5_Badminton-scaled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584" y="8750406"/>
            <a:ext cx="2426922" cy="136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76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7922331FE6034A95934FFC8CCD607F" ma:contentTypeVersion="14" ma:contentTypeDescription="Create a new document." ma:contentTypeScope="" ma:versionID="0ea3420baf3a63480546fbbea4f2b36b">
  <xsd:schema xmlns:xsd="http://www.w3.org/2001/XMLSchema" xmlns:xs="http://www.w3.org/2001/XMLSchema" xmlns:p="http://schemas.microsoft.com/office/2006/metadata/properties" xmlns:ns3="504aaa35-08c3-49ed-9bc3-cdc522db6e28" xmlns:ns4="b7e87511-b5b3-471a-bd15-36ad7b95368e" targetNamespace="http://schemas.microsoft.com/office/2006/metadata/properties" ma:root="true" ma:fieldsID="8a950b61073d7b60056bdcbb5b8a7d59" ns3:_="" ns4:_="">
    <xsd:import namespace="504aaa35-08c3-49ed-9bc3-cdc522db6e28"/>
    <xsd:import namespace="b7e87511-b5b3-471a-bd15-36ad7b95368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aaa35-08c3-49ed-9bc3-cdc522db6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87511-b5b3-471a-bd15-36ad7b95368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C3447A-B9DD-4004-AF3E-F4E6E9DB8B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12EDC0-1B4C-467F-B136-1B9E912F4D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aaa35-08c3-49ed-9bc3-cdc522db6e28"/>
    <ds:schemaRef ds:uri="b7e87511-b5b3-471a-bd15-36ad7b9536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D2B185-87EC-4E7F-B923-63DEAB1AC648}">
  <ds:schemaRefs>
    <ds:schemaRef ds:uri="http://schemas.microsoft.com/office/2006/metadata/properties"/>
    <ds:schemaRef ds:uri="b7e87511-b5b3-471a-bd15-36ad7b95368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504aaa35-08c3-49ed-9bc3-cdc522db6e2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906</Words>
  <Application>Microsoft Office PowerPoint</Application>
  <PresentationFormat>Custom</PresentationFormat>
  <Paragraphs>122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Cambria</vt:lpstr>
      <vt:lpstr>Ink Free</vt:lpstr>
      <vt:lpstr>MS Mincho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Halliwell</dc:creator>
  <cp:lastModifiedBy>Katie Halliwell</cp:lastModifiedBy>
  <cp:revision>19</cp:revision>
  <dcterms:created xsi:type="dcterms:W3CDTF">2021-09-12T14:44:27Z</dcterms:created>
  <dcterms:modified xsi:type="dcterms:W3CDTF">2021-11-04T16:57:53Z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0x010100157922331FE6034A95934FFC8CCD607F</vt:lpwstr>
  </property>
</Properties>
</file>