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10" d="100"/>
          <a:sy n="110" d="100"/>
        </p:scale>
        <p:origin x="78"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A4D11BB-0071-4C5C-9B68-92C1C310172E}" type="datetimeFigureOut">
              <a:rPr lang="en-GB" smtClean="0"/>
              <a:t>27/02/2023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2312169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A4D11BB-0071-4C5C-9B68-92C1C310172E}" type="datetimeFigureOut">
              <a:rPr lang="en-GB" smtClean="0"/>
              <a:t>27/02/2023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3770420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A4D11BB-0071-4C5C-9B68-92C1C310172E}" type="datetimeFigureOut">
              <a:rPr lang="en-GB" smtClean="0"/>
              <a:t>27/02/2023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103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A4D11BB-0071-4C5C-9B68-92C1C310172E}" type="datetimeFigureOut">
              <a:rPr lang="en-GB" smtClean="0"/>
              <a:t>27/02/2023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726241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4D11BB-0071-4C5C-9B68-92C1C310172E}" type="datetimeFigureOut">
              <a:rPr lang="en-GB" smtClean="0"/>
              <a:t>27/02/2023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2963754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A4D11BB-0071-4C5C-9B68-92C1C310172E}" type="datetimeFigureOut">
              <a:rPr lang="en-GB" smtClean="0"/>
              <a:t>27/02/2023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203225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A4D11BB-0071-4C5C-9B68-92C1C310172E}" type="datetimeFigureOut">
              <a:rPr lang="en-GB" smtClean="0"/>
              <a:t>27/02/2023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7463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A4D11BB-0071-4C5C-9B68-92C1C310172E}" type="datetimeFigureOut">
              <a:rPr lang="en-GB" smtClean="0"/>
              <a:t>27/02/2023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508328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D11BB-0071-4C5C-9B68-92C1C310172E}" type="datetimeFigureOut">
              <a:rPr lang="en-GB" smtClean="0"/>
              <a:t>27/02/2023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357094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D11BB-0071-4C5C-9B68-92C1C310172E}" type="datetimeFigureOut">
              <a:rPr lang="en-GB" smtClean="0"/>
              <a:t>27/02/2023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4110768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D11BB-0071-4C5C-9B68-92C1C310172E}" type="datetimeFigureOut">
              <a:rPr lang="en-GB" smtClean="0"/>
              <a:t>27/02/2023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3FCA0B-EAFE-44C0-ADC8-E90AA5AA7E37}" type="slidenum">
              <a:rPr lang="en-GB" smtClean="0"/>
              <a:t>‹#›</a:t>
            </a:fld>
            <a:endParaRPr lang="en-GB"/>
          </a:p>
        </p:txBody>
      </p:sp>
    </p:spTree>
    <p:extLst>
      <p:ext uri="{BB962C8B-B14F-4D97-AF65-F5344CB8AC3E}">
        <p14:creationId xmlns:p14="http://schemas.microsoft.com/office/powerpoint/2010/main" val="2870356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D11BB-0071-4C5C-9B68-92C1C310172E}" type="datetimeFigureOut">
              <a:rPr lang="en-GB" smtClean="0"/>
              <a:t>27/02/2023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FCA0B-EAFE-44C0-ADC8-E90AA5AA7E37}" type="slidenum">
              <a:rPr lang="en-GB" smtClean="0"/>
              <a:t>‹#›</a:t>
            </a:fld>
            <a:endParaRPr lang="en-GB"/>
          </a:p>
        </p:txBody>
      </p:sp>
    </p:spTree>
    <p:extLst>
      <p:ext uri="{BB962C8B-B14F-4D97-AF65-F5344CB8AC3E}">
        <p14:creationId xmlns:p14="http://schemas.microsoft.com/office/powerpoint/2010/main" val="4007856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342610217"/>
              </p:ext>
            </p:extLst>
          </p:nvPr>
        </p:nvGraphicFramePr>
        <p:xfrm>
          <a:off x="377134" y="3441803"/>
          <a:ext cx="3465995" cy="3303554"/>
        </p:xfrm>
        <a:graphic>
          <a:graphicData uri="http://schemas.openxmlformats.org/drawingml/2006/table">
            <a:tbl>
              <a:tblPr firstRow="1" firstCol="1" bandRow="1"/>
              <a:tblGrid>
                <a:gridCol w="3465995">
                  <a:extLst>
                    <a:ext uri="{9D8B030D-6E8A-4147-A177-3AD203B41FA5}">
                      <a16:colId xmlns:a16="http://schemas.microsoft.com/office/drawing/2014/main" val="20000"/>
                    </a:ext>
                  </a:extLst>
                </a:gridCol>
              </a:tblGrid>
              <a:tr h="257627">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Religious Symbols/ Objects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045927">
                <a:tc>
                  <a:txBody>
                    <a:bodyPr/>
                    <a:lstStyle/>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3" name="Picture 2"/>
          <p:cNvPicPr>
            <a:picLocks noChangeAspect="1"/>
          </p:cNvPicPr>
          <p:nvPr/>
        </p:nvPicPr>
        <p:blipFill>
          <a:blip r:embed="rId2"/>
          <a:stretch>
            <a:fillRect/>
          </a:stretch>
        </p:blipFill>
        <p:spPr>
          <a:xfrm>
            <a:off x="165098" y="4864734"/>
            <a:ext cx="2737954" cy="2192245"/>
          </a:xfrm>
          <a:prstGeom prst="rect">
            <a:avLst/>
          </a:prstGeom>
        </p:spPr>
      </p:pic>
      <p:pic>
        <p:nvPicPr>
          <p:cNvPr id="4" name="Picture 3"/>
          <p:cNvPicPr>
            <a:picLocks noChangeAspect="1"/>
          </p:cNvPicPr>
          <p:nvPr/>
        </p:nvPicPr>
        <p:blipFill>
          <a:blip r:embed="rId3"/>
          <a:stretch>
            <a:fillRect/>
          </a:stretch>
        </p:blipFill>
        <p:spPr>
          <a:xfrm>
            <a:off x="2393577" y="3821113"/>
            <a:ext cx="1418846" cy="163427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450730072"/>
              </p:ext>
            </p:extLst>
          </p:nvPr>
        </p:nvGraphicFramePr>
        <p:xfrm>
          <a:off x="371060" y="278297"/>
          <a:ext cx="11330610" cy="610615"/>
        </p:xfrm>
        <a:graphic>
          <a:graphicData uri="http://schemas.openxmlformats.org/drawingml/2006/table">
            <a:tbl>
              <a:tblPr firstRow="1" firstCol="1" bandRow="1"/>
              <a:tblGrid>
                <a:gridCol w="2656870">
                  <a:extLst>
                    <a:ext uri="{9D8B030D-6E8A-4147-A177-3AD203B41FA5}">
                      <a16:colId xmlns:a16="http://schemas.microsoft.com/office/drawing/2014/main" val="20000"/>
                    </a:ext>
                  </a:extLst>
                </a:gridCol>
                <a:gridCol w="2993966">
                  <a:extLst>
                    <a:ext uri="{9D8B030D-6E8A-4147-A177-3AD203B41FA5}">
                      <a16:colId xmlns:a16="http://schemas.microsoft.com/office/drawing/2014/main" val="20001"/>
                    </a:ext>
                  </a:extLst>
                </a:gridCol>
                <a:gridCol w="5679774">
                  <a:extLst>
                    <a:ext uri="{9D8B030D-6E8A-4147-A177-3AD203B41FA5}">
                      <a16:colId xmlns:a16="http://schemas.microsoft.com/office/drawing/2014/main" val="20002"/>
                    </a:ext>
                  </a:extLst>
                </a:gridCol>
              </a:tblGrid>
              <a:tr h="344555">
                <a:tc gridSpan="3">
                  <a:txBody>
                    <a:bodyPr/>
                    <a:lstStyle/>
                    <a:p>
                      <a:pPr algn="ct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Over Hall Community School – Religious Education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66060">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Religion: Christianity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Year: 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a:r>
                        <a:rPr lang="en-GB" sz="1100" b="1" dirty="0">
                          <a:effectLst/>
                          <a:latin typeface="Calibri" panose="020F0502020204030204" pitchFamily="34" charset="0"/>
                          <a:ea typeface="Calibri" panose="020F0502020204030204" pitchFamily="34" charset="0"/>
                          <a:cs typeface="Times New Roman" panose="02020603050405020304" pitchFamily="18" charset="0"/>
                        </a:rPr>
                        <a:t>BIG Question: </a:t>
                      </a:r>
                      <a:r>
                        <a:rPr lang="fr-FR" sz="1100" b="1" dirty="0" err="1">
                          <a:latin typeface="Arial" panose="020B0604020202020204" pitchFamily="34" charset="0"/>
                          <a:cs typeface="Arial" panose="020B0604020202020204" pitchFamily="34" charset="0"/>
                        </a:rPr>
                        <a:t>Why</a:t>
                      </a:r>
                      <a:r>
                        <a:rPr lang="fr-FR" sz="1100" b="1" dirty="0">
                          <a:latin typeface="Arial" panose="020B0604020202020204" pitchFamily="34" charset="0"/>
                          <a:cs typeface="Arial" panose="020B0604020202020204" pitchFamily="34" charset="0"/>
                        </a:rPr>
                        <a:t> </a:t>
                      </a:r>
                      <a:r>
                        <a:rPr lang="fr-FR" sz="1100" b="1" dirty="0" err="1">
                          <a:latin typeface="Arial" panose="020B0604020202020204" pitchFamily="34" charset="0"/>
                          <a:cs typeface="Arial" panose="020B0604020202020204" pitchFamily="34" charset="0"/>
                        </a:rPr>
                        <a:t>is</a:t>
                      </a:r>
                      <a:r>
                        <a:rPr lang="fr-FR" sz="1100" b="1" dirty="0">
                          <a:latin typeface="Arial" panose="020B0604020202020204" pitchFamily="34" charset="0"/>
                          <a:cs typeface="Arial" panose="020B0604020202020204" pitchFamily="34" charset="0"/>
                        </a:rPr>
                        <a:t> Christmas </a:t>
                      </a:r>
                      <a:r>
                        <a:rPr lang="fr-FR" sz="1100" b="1" dirty="0" err="1">
                          <a:latin typeface="Arial" panose="020B0604020202020204" pitchFamily="34" charset="0"/>
                          <a:cs typeface="Arial" panose="020B0604020202020204" pitchFamily="34" charset="0"/>
                        </a:rPr>
                        <a:t>celebrated</a:t>
                      </a:r>
                      <a:r>
                        <a:rPr lang="fr-FR" sz="1100" b="1" dirty="0">
                          <a:latin typeface="Arial" panose="020B0604020202020204" pitchFamily="34" charset="0"/>
                          <a:cs typeface="Arial" panose="020B0604020202020204" pitchFamily="34" charset="0"/>
                        </a:rPr>
                        <a:t> by </a:t>
                      </a:r>
                      <a:r>
                        <a:rPr lang="fr-FR" sz="1100" b="1" dirty="0" err="1">
                          <a:latin typeface="Arial" panose="020B0604020202020204" pitchFamily="34" charset="0"/>
                          <a:cs typeface="Arial" panose="020B0604020202020204" pitchFamily="34" charset="0"/>
                        </a:rPr>
                        <a:t>Christians</a:t>
                      </a:r>
                      <a:r>
                        <a:rPr lang="fr-FR" sz="1100" b="1" dirty="0">
                          <a:latin typeface="Arial" panose="020B060402020202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34829101"/>
              </p:ext>
            </p:extLst>
          </p:nvPr>
        </p:nvGraphicFramePr>
        <p:xfrm>
          <a:off x="390387" y="1082916"/>
          <a:ext cx="4711700" cy="881063"/>
        </p:xfrm>
        <a:graphic>
          <a:graphicData uri="http://schemas.openxmlformats.org/drawingml/2006/table">
            <a:tbl>
              <a:tblPr firstRow="1" firstCol="1" bandRow="1"/>
              <a:tblGrid>
                <a:gridCol w="4711700">
                  <a:extLst>
                    <a:ext uri="{9D8B030D-6E8A-4147-A177-3AD203B41FA5}">
                      <a16:colId xmlns:a16="http://schemas.microsoft.com/office/drawing/2014/main" val="20000"/>
                    </a:ext>
                  </a:extLst>
                </a:gridCol>
              </a:tblGrid>
              <a:tr h="0">
                <a:tc>
                  <a:txBody>
                    <a:bodyPr/>
                    <a:lstStyle/>
                    <a:p>
                      <a:pPr algn="ctr">
                        <a:lnSpc>
                          <a:spcPct val="107000"/>
                        </a:lnSpc>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W</a:t>
                      </a:r>
                      <a:r>
                        <a:rPr lang="en-GB" sz="1100" b="1" dirty="0">
                          <a:effectLst/>
                          <a:latin typeface="Calibri" panose="020F0502020204030204" pitchFamily="34" charset="0"/>
                          <a:ea typeface="Calibri" panose="020F0502020204030204" pitchFamily="34" charset="0"/>
                          <a:cs typeface="Times New Roman" panose="02020603050405020304" pitchFamily="18" charset="0"/>
                        </a:rPr>
                        <a:t>hat do I already know?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0">
                <a:tc>
                  <a:txBody>
                    <a:bodyPr/>
                    <a:lstStyle/>
                    <a:p>
                      <a:pPr algn="l">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11504333"/>
              </p:ext>
            </p:extLst>
          </p:nvPr>
        </p:nvGraphicFramePr>
        <p:xfrm>
          <a:off x="5380384" y="1069662"/>
          <a:ext cx="6315364" cy="2183130"/>
        </p:xfrm>
        <a:graphic>
          <a:graphicData uri="http://schemas.openxmlformats.org/drawingml/2006/table">
            <a:tbl>
              <a:tblPr firstRow="1" firstCol="1" bandRow="1"/>
              <a:tblGrid>
                <a:gridCol w="1688168">
                  <a:extLst>
                    <a:ext uri="{9D8B030D-6E8A-4147-A177-3AD203B41FA5}">
                      <a16:colId xmlns:a16="http://schemas.microsoft.com/office/drawing/2014/main" val="20000"/>
                    </a:ext>
                  </a:extLst>
                </a:gridCol>
                <a:gridCol w="4627196">
                  <a:extLst>
                    <a:ext uri="{9D8B030D-6E8A-4147-A177-3AD203B41FA5}">
                      <a16:colId xmlns:a16="http://schemas.microsoft.com/office/drawing/2014/main" val="20001"/>
                    </a:ext>
                  </a:extLst>
                </a:gridCol>
              </a:tblGrid>
              <a:tr h="0">
                <a:tc gridSpan="2">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Key Vocabulary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GB"/>
                    </a:p>
                  </a:txBody>
                  <a:tcPr/>
                </a:tc>
                <a:extLst>
                  <a:ext uri="{0D108BD9-81ED-4DB2-BD59-A6C34878D82A}">
                    <a16:rowId xmlns:a16="http://schemas.microsoft.com/office/drawing/2014/main" val="10000"/>
                  </a:ext>
                </a:extLst>
              </a:tr>
              <a:tr h="0">
                <a:tc>
                  <a:txBody>
                    <a:bodyPr/>
                    <a:lstStyle/>
                    <a:p>
                      <a:r>
                        <a:rPr lang="fr-FR" sz="1200" dirty="0" err="1">
                          <a:latin typeface="Arial" panose="020B0604020202020204" pitchFamily="34" charset="0"/>
                          <a:cs typeface="Arial" panose="020B0604020202020204" pitchFamily="34" charset="0"/>
                        </a:rPr>
                        <a:t>Nativity</a:t>
                      </a:r>
                      <a:endParaRPr lang="fr-FR" sz="12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b="0" i="0" kern="1200" dirty="0">
                          <a:solidFill>
                            <a:schemeClr val="tx1"/>
                          </a:solidFill>
                          <a:effectLst/>
                          <a:latin typeface="Arial" panose="020B0604020202020204" pitchFamily="34" charset="0"/>
                          <a:ea typeface="+mn-ea"/>
                          <a:cs typeface="Arial" panose="020B0604020202020204" pitchFamily="34" charset="0"/>
                        </a:rPr>
                        <a:t>A</a:t>
                      </a:r>
                      <a:r>
                        <a:rPr lang="en-US" sz="1000" b="0" i="0" kern="1200" baseline="0" dirty="0">
                          <a:solidFill>
                            <a:schemeClr val="tx1"/>
                          </a:solidFill>
                          <a:effectLst/>
                          <a:latin typeface="Arial" panose="020B0604020202020204" pitchFamily="34" charset="0"/>
                          <a:ea typeface="+mn-ea"/>
                          <a:cs typeface="Arial" panose="020B0604020202020204" pitchFamily="34" charset="0"/>
                        </a:rPr>
                        <a:t> </a:t>
                      </a:r>
                      <a:r>
                        <a:rPr lang="en-US" sz="1000" b="0" i="0" kern="1200" dirty="0">
                          <a:solidFill>
                            <a:schemeClr val="tx1"/>
                          </a:solidFill>
                          <a:effectLst/>
                          <a:latin typeface="Arial" panose="020B0604020202020204" pitchFamily="34" charset="0"/>
                          <a:ea typeface="+mn-ea"/>
                          <a:cs typeface="Arial" panose="020B0604020202020204" pitchFamily="34" charset="0"/>
                        </a:rPr>
                        <a:t>picture, carving, or model representing Jesus Christ's birth.</a:t>
                      </a:r>
                      <a:endParaRPr lang="fr-FR" sz="10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r>
                        <a:rPr lang="fr-FR" sz="1200" dirty="0">
                          <a:latin typeface="Arial" panose="020B0604020202020204" pitchFamily="34" charset="0"/>
                          <a:cs typeface="Arial" panose="020B0604020202020204" pitchFamily="34" charset="0"/>
                        </a:rPr>
                        <a:t>Gold</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b="0" i="0" kern="1200" dirty="0">
                          <a:solidFill>
                            <a:schemeClr val="tx1"/>
                          </a:solidFill>
                          <a:effectLst/>
                          <a:latin typeface="Arial" panose="020B0604020202020204" pitchFamily="34" charset="0"/>
                          <a:ea typeface="+mn-ea"/>
                          <a:cs typeface="Arial" panose="020B0604020202020204" pitchFamily="34" charset="0"/>
                        </a:rPr>
                        <a:t>Gold is a precious metal and as such was a very valuable commodity.</a:t>
                      </a:r>
                      <a:endParaRPr lang="fr-FR" sz="1000" b="0" i="0" kern="1200" dirty="0">
                        <a:solidFill>
                          <a:schemeClr val="tx1"/>
                        </a:solidFill>
                        <a:effectLst/>
                        <a:latin typeface="Arial" panose="020B0604020202020204" pitchFamily="34" charset="0"/>
                        <a:ea typeface="+mn-ea"/>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aseline="0" dirty="0" err="1">
                          <a:latin typeface="Arial" panose="020B0604020202020204" pitchFamily="34" charset="0"/>
                          <a:cs typeface="Arial" panose="020B0604020202020204" pitchFamily="34" charset="0"/>
                        </a:rPr>
                        <a:t>Frankincense</a:t>
                      </a:r>
                      <a:endParaRPr lang="fr-FR" sz="12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b="0" i="0" kern="1200" dirty="0">
                          <a:solidFill>
                            <a:schemeClr val="tx1"/>
                          </a:solidFill>
                          <a:effectLst/>
                          <a:latin typeface="Arial" panose="020B0604020202020204" pitchFamily="34" charset="0"/>
                          <a:ea typeface="+mn-ea"/>
                          <a:cs typeface="Arial" panose="020B0604020202020204" pitchFamily="34" charset="0"/>
                        </a:rPr>
                        <a:t>Frankincense is a white resin or gum Frankincense was often used in worship, in the burning of incense, by the priests</a:t>
                      </a:r>
                      <a:r>
                        <a:rPr lang="en-US" sz="1800" b="0" i="0" kern="1200" dirty="0">
                          <a:solidFill>
                            <a:schemeClr val="tx1"/>
                          </a:solidFill>
                          <a:effectLst/>
                          <a:latin typeface="+mn-lt"/>
                          <a:ea typeface="+mn-ea"/>
                          <a:cs typeface="+mn-cs"/>
                        </a:rPr>
                        <a:t>.</a:t>
                      </a:r>
                      <a:endParaRPr lang="fr-FR" sz="10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aseline="0" dirty="0" err="1">
                          <a:latin typeface="Arial" panose="020B0604020202020204" pitchFamily="34" charset="0"/>
                          <a:cs typeface="Arial" panose="020B0604020202020204" pitchFamily="34" charset="0"/>
                        </a:rPr>
                        <a:t>Myrrh</a:t>
                      </a:r>
                      <a:endParaRPr lang="fr-FR" sz="12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b="0" i="0" kern="1200" dirty="0">
                          <a:solidFill>
                            <a:schemeClr val="tx1"/>
                          </a:solidFill>
                          <a:effectLst/>
                          <a:latin typeface="Arial" panose="020B0604020202020204" pitchFamily="34" charset="0"/>
                          <a:ea typeface="+mn-ea"/>
                          <a:cs typeface="Arial" panose="020B0604020202020204" pitchFamily="34" charset="0"/>
                        </a:rPr>
                        <a:t>Myrrh is a spice which was commonly used in ancient times. It is made from sweet smelling sap which is obtained from several species of tree. The trees are found in parts of Africa and the Middle East, including Yemen and Ethiopia.</a:t>
                      </a:r>
                      <a:endParaRPr lang="fr-FR" sz="10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r>
                        <a:rPr lang="fr-FR" sz="1200" dirty="0">
                          <a:latin typeface="Arial" panose="020B0604020202020204" pitchFamily="34" charset="0"/>
                          <a:cs typeface="Arial" panose="020B0604020202020204" pitchFamily="34" charset="0"/>
                        </a:rPr>
                        <a:t>Angel</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b="0" i="0" kern="1200" dirty="0">
                          <a:solidFill>
                            <a:schemeClr val="tx1"/>
                          </a:solidFill>
                          <a:effectLst/>
                          <a:latin typeface="Arial" panose="020B0604020202020204" pitchFamily="34" charset="0"/>
                          <a:ea typeface="+mn-ea"/>
                          <a:cs typeface="Arial" panose="020B0604020202020204" pitchFamily="34" charset="0"/>
                        </a:rPr>
                        <a:t>Angels are powerful, smart spirits that obey God's commands and praise him with singing. They sometimes appear to humans in human form</a:t>
                      </a:r>
                      <a:endParaRPr lang="fr-FR" sz="10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611679484"/>
              </p:ext>
            </p:extLst>
          </p:nvPr>
        </p:nvGraphicFramePr>
        <p:xfrm>
          <a:off x="4041914" y="3450845"/>
          <a:ext cx="4359964" cy="1725510"/>
        </p:xfrm>
        <a:graphic>
          <a:graphicData uri="http://schemas.openxmlformats.org/drawingml/2006/table">
            <a:tbl>
              <a:tblPr firstRow="1" firstCol="1" bandRow="1"/>
              <a:tblGrid>
                <a:gridCol w="4359964">
                  <a:extLst>
                    <a:ext uri="{9D8B030D-6E8A-4147-A177-3AD203B41FA5}">
                      <a16:colId xmlns:a16="http://schemas.microsoft.com/office/drawing/2014/main" val="20000"/>
                    </a:ext>
                  </a:extLst>
                </a:gridCol>
              </a:tblGrid>
              <a:tr h="150191">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r>
                        <a:rPr lang="en-GB" sz="1100" b="1" dirty="0">
                          <a:effectLst/>
                          <a:latin typeface="Calibri" panose="020F0502020204030204" pitchFamily="34" charset="0"/>
                          <a:ea typeface="Calibri" panose="020F0502020204030204" pitchFamily="34" charset="0"/>
                          <a:cs typeface="Times New Roman" panose="02020603050405020304" pitchFamily="18" charset="0"/>
                        </a:rPr>
                        <a:t>Enquiry Steps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554060">
                <a:tc>
                  <a:txBody>
                    <a:bodyPr/>
                    <a:lstStyle/>
                    <a:p>
                      <a:r>
                        <a:rPr lang="en-GB" sz="1100" dirty="0">
                          <a:effectLst/>
                          <a:latin typeface="Calibri" panose="020F0502020204030204" pitchFamily="34" charset="0"/>
                          <a:ea typeface="Calibri" panose="020F0502020204030204" pitchFamily="34" charset="0"/>
                          <a:cs typeface="Times New Roman" panose="02020603050405020304" pitchFamily="18" charset="0"/>
                        </a:rPr>
                        <a:t> </a:t>
                      </a:r>
                      <a:r>
                        <a:rPr lang="en-GB" sz="1100" dirty="0">
                          <a:latin typeface="Arial" panose="020B0604020202020204" pitchFamily="34" charset="0"/>
                          <a:cs typeface="Arial" panose="020B0604020202020204" pitchFamily="34" charset="0"/>
                        </a:rPr>
                        <a:t>What is meant by the idea of something 'precious'?</a:t>
                      </a:r>
                    </a:p>
                    <a:p>
                      <a:r>
                        <a:rPr lang="en-GB" sz="1100" dirty="0">
                          <a:latin typeface="Arial" panose="020B0604020202020204" pitchFamily="34" charset="0"/>
                          <a:cs typeface="Arial" panose="020B0604020202020204" pitchFamily="34" charset="0"/>
                        </a:rPr>
                        <a:t>What happened before and after the birth of Jesus?</a:t>
                      </a:r>
                    </a:p>
                    <a:p>
                      <a:r>
                        <a:rPr lang="en-GB" sz="1100" dirty="0">
                          <a:latin typeface="Arial" panose="020B0604020202020204" pitchFamily="34" charset="0"/>
                          <a:cs typeface="Arial" panose="020B0604020202020204" pitchFamily="34" charset="0"/>
                        </a:rPr>
                        <a:t>What was special about the gifts that were given to Jesus? </a:t>
                      </a:r>
                    </a:p>
                    <a:p>
                      <a:r>
                        <a:rPr lang="en-GB" sz="1100" dirty="0">
                          <a:latin typeface="Arial" panose="020B0604020202020204" pitchFamily="34" charset="0"/>
                          <a:cs typeface="Arial" panose="020B0604020202020204" pitchFamily="34" charset="0"/>
                        </a:rPr>
                        <a:t>Which parts of the Christmas story are still good news for Christians today</a:t>
                      </a:r>
                    </a:p>
                    <a:p>
                      <a:r>
                        <a:rPr lang="en-GB" sz="1100" dirty="0">
                          <a:latin typeface="Arial" panose="020B0604020202020204" pitchFamily="34" charset="0"/>
                          <a:cs typeface="Arial" panose="020B0604020202020204" pitchFamily="34" charset="0"/>
                        </a:rPr>
                        <a:t>Why do Christians believe that Jesus was a gift from God? </a:t>
                      </a:r>
                    </a:p>
                    <a:p>
                      <a:r>
                        <a:rPr lang="en-GB" sz="1100" dirty="0">
                          <a:latin typeface="Arial" panose="020B0604020202020204" pitchFamily="34" charset="0"/>
                          <a:cs typeface="Arial" panose="020B0604020202020204" pitchFamily="34" charset="0"/>
                        </a:rPr>
                        <a:t>Can you discuss how the school nativity is different or similar to your understanding of the Christmas story?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179241224"/>
              </p:ext>
            </p:extLst>
          </p:nvPr>
        </p:nvGraphicFramePr>
        <p:xfrm>
          <a:off x="4055165" y="5327375"/>
          <a:ext cx="4359966" cy="1426902"/>
        </p:xfrm>
        <a:graphic>
          <a:graphicData uri="http://schemas.openxmlformats.org/drawingml/2006/table">
            <a:tbl>
              <a:tblPr firstRow="1" firstCol="1" bandRow="1"/>
              <a:tblGrid>
                <a:gridCol w="1614115">
                  <a:extLst>
                    <a:ext uri="{9D8B030D-6E8A-4147-A177-3AD203B41FA5}">
                      <a16:colId xmlns:a16="http://schemas.microsoft.com/office/drawing/2014/main" val="20000"/>
                    </a:ext>
                  </a:extLst>
                </a:gridCol>
                <a:gridCol w="2745851">
                  <a:extLst>
                    <a:ext uri="{9D8B030D-6E8A-4147-A177-3AD203B41FA5}">
                      <a16:colId xmlns:a16="http://schemas.microsoft.com/office/drawing/2014/main" val="2334704671"/>
                    </a:ext>
                  </a:extLst>
                </a:gridCol>
              </a:tblGrid>
              <a:tr h="109522">
                <a:tc gridSpan="2">
                  <a:txBody>
                    <a:bodyPr/>
                    <a:lstStyle/>
                    <a:p>
                      <a:pPr algn="ctr">
                        <a:lnSpc>
                          <a:spcPct val="107000"/>
                        </a:lnSpc>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W</a:t>
                      </a:r>
                      <a:r>
                        <a:rPr lang="en-GB" sz="1100" b="1" dirty="0">
                          <a:effectLst/>
                          <a:latin typeface="Calibri" panose="020F0502020204030204" pitchFamily="34" charset="0"/>
                          <a:ea typeface="Calibri" panose="020F0502020204030204" pitchFamily="34" charset="0"/>
                          <a:cs typeface="Times New Roman" panose="02020603050405020304" pitchFamily="18" charset="0"/>
                        </a:rPr>
                        <a:t>hat will I know by the end of this unit?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GB"/>
                    </a:p>
                  </a:txBody>
                  <a:tcPr/>
                </a:tc>
                <a:extLst>
                  <a:ext uri="{0D108BD9-81ED-4DB2-BD59-A6C34878D82A}">
                    <a16:rowId xmlns:a16="http://schemas.microsoft.com/office/drawing/2014/main" val="10000"/>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6339416"/>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9228933"/>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2375381"/>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88743"/>
                  </a:ext>
                </a:extLst>
              </a:tr>
              <a:tr h="209242">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25894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830554358"/>
              </p:ext>
            </p:extLst>
          </p:nvPr>
        </p:nvGraphicFramePr>
        <p:xfrm>
          <a:off x="8560905" y="5307497"/>
          <a:ext cx="3140766" cy="1426901"/>
        </p:xfrm>
        <a:graphic>
          <a:graphicData uri="http://schemas.openxmlformats.org/drawingml/2006/table">
            <a:tbl>
              <a:tblPr firstRow="1" firstCol="1" bandRow="1"/>
              <a:tblGrid>
                <a:gridCol w="3140766">
                  <a:extLst>
                    <a:ext uri="{9D8B030D-6E8A-4147-A177-3AD203B41FA5}">
                      <a16:colId xmlns:a16="http://schemas.microsoft.com/office/drawing/2014/main" val="20000"/>
                    </a:ext>
                  </a:extLst>
                </a:gridCol>
              </a:tblGrid>
              <a:tr h="109522">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Books</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 Linked Text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255451">
                <a:tc>
                  <a:txBody>
                    <a:bodyPr/>
                    <a:lstStyle/>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668257952"/>
              </p:ext>
            </p:extLst>
          </p:nvPr>
        </p:nvGraphicFramePr>
        <p:xfrm>
          <a:off x="8554982" y="3462530"/>
          <a:ext cx="3140766" cy="1729408"/>
        </p:xfrm>
        <a:graphic>
          <a:graphicData uri="http://schemas.openxmlformats.org/drawingml/2006/table">
            <a:tbl>
              <a:tblPr firstRow="1" firstCol="1" bandRow="1"/>
              <a:tblGrid>
                <a:gridCol w="3140766">
                  <a:extLst>
                    <a:ext uri="{9D8B030D-6E8A-4147-A177-3AD203B41FA5}">
                      <a16:colId xmlns:a16="http://schemas.microsoft.com/office/drawing/2014/main" val="20000"/>
                    </a:ext>
                  </a:extLst>
                </a:gridCol>
              </a:tblGrid>
              <a:tr h="216176">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Useful Websites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513232">
                <a:tc>
                  <a:txBody>
                    <a:bodyPr/>
                    <a:lstStyle/>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14" name="Picture 13"/>
          <p:cNvPicPr>
            <a:picLocks noChangeAspect="1"/>
          </p:cNvPicPr>
          <p:nvPr/>
        </p:nvPicPr>
        <p:blipFill>
          <a:blip r:embed="rId4"/>
          <a:stretch>
            <a:fillRect/>
          </a:stretch>
        </p:blipFill>
        <p:spPr>
          <a:xfrm>
            <a:off x="9654988" y="5538616"/>
            <a:ext cx="786883" cy="1180325"/>
          </a:xfrm>
          <a:prstGeom prst="rect">
            <a:avLst/>
          </a:prstGeom>
        </p:spPr>
      </p:pic>
      <p:pic>
        <p:nvPicPr>
          <p:cNvPr id="2" name="Picture 1"/>
          <p:cNvPicPr>
            <a:picLocks noChangeAspect="1"/>
          </p:cNvPicPr>
          <p:nvPr/>
        </p:nvPicPr>
        <p:blipFill>
          <a:blip r:embed="rId5"/>
          <a:stretch>
            <a:fillRect/>
          </a:stretch>
        </p:blipFill>
        <p:spPr>
          <a:xfrm>
            <a:off x="497605" y="3779312"/>
            <a:ext cx="1147242" cy="1397044"/>
          </a:xfrm>
          <a:prstGeom prst="rect">
            <a:avLst/>
          </a:prstGeom>
        </p:spPr>
      </p:pic>
      <p:pic>
        <p:nvPicPr>
          <p:cNvPr id="15" name="Picture 14"/>
          <p:cNvPicPr>
            <a:picLocks noChangeAspect="1"/>
          </p:cNvPicPr>
          <p:nvPr/>
        </p:nvPicPr>
        <p:blipFill>
          <a:blip r:embed="rId6"/>
          <a:stretch>
            <a:fillRect/>
          </a:stretch>
        </p:blipFill>
        <p:spPr>
          <a:xfrm>
            <a:off x="2714507" y="5564687"/>
            <a:ext cx="776986" cy="1093719"/>
          </a:xfrm>
          <a:prstGeom prst="rect">
            <a:avLst/>
          </a:prstGeom>
        </p:spPr>
      </p:pic>
    </p:spTree>
    <p:extLst>
      <p:ext uri="{BB962C8B-B14F-4D97-AF65-F5344CB8AC3E}">
        <p14:creationId xmlns:p14="http://schemas.microsoft.com/office/powerpoint/2010/main" val="166200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33299698"/>
              </p:ext>
            </p:extLst>
          </p:nvPr>
        </p:nvGraphicFramePr>
        <p:xfrm>
          <a:off x="371060" y="278297"/>
          <a:ext cx="11464625" cy="610615"/>
        </p:xfrm>
        <a:graphic>
          <a:graphicData uri="http://schemas.openxmlformats.org/drawingml/2006/table">
            <a:tbl>
              <a:tblPr firstRow="1" firstCol="1" bandRow="1"/>
              <a:tblGrid>
                <a:gridCol w="2656870">
                  <a:extLst>
                    <a:ext uri="{9D8B030D-6E8A-4147-A177-3AD203B41FA5}">
                      <a16:colId xmlns:a16="http://schemas.microsoft.com/office/drawing/2014/main" val="20000"/>
                    </a:ext>
                  </a:extLst>
                </a:gridCol>
                <a:gridCol w="2993966">
                  <a:extLst>
                    <a:ext uri="{9D8B030D-6E8A-4147-A177-3AD203B41FA5}">
                      <a16:colId xmlns:a16="http://schemas.microsoft.com/office/drawing/2014/main" val="20001"/>
                    </a:ext>
                  </a:extLst>
                </a:gridCol>
                <a:gridCol w="5813789">
                  <a:extLst>
                    <a:ext uri="{9D8B030D-6E8A-4147-A177-3AD203B41FA5}">
                      <a16:colId xmlns:a16="http://schemas.microsoft.com/office/drawing/2014/main" val="20002"/>
                    </a:ext>
                  </a:extLst>
                </a:gridCol>
              </a:tblGrid>
              <a:tr h="344555">
                <a:tc gridSpan="3">
                  <a:txBody>
                    <a:bodyPr/>
                    <a:lstStyle/>
                    <a:p>
                      <a:pPr algn="ct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Over Hall Community School – Religious Education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66060">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Religion: Christianity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Year: 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a:r>
                        <a:rPr lang="en-GB" sz="1100" b="1" dirty="0">
                          <a:effectLst/>
                          <a:latin typeface="Calibri" panose="020F0502020204030204" pitchFamily="34" charset="0"/>
                          <a:ea typeface="Calibri" panose="020F0502020204030204" pitchFamily="34" charset="0"/>
                          <a:cs typeface="Times New Roman" panose="02020603050405020304" pitchFamily="18" charset="0"/>
                        </a:rPr>
                        <a:t>BIG Question: </a:t>
                      </a:r>
                      <a:r>
                        <a:rPr lang="fr-FR" sz="1100" b="1" dirty="0" err="1">
                          <a:latin typeface="Arial" panose="020B0604020202020204" pitchFamily="34" charset="0"/>
                          <a:cs typeface="Arial" panose="020B0604020202020204" pitchFamily="34" charset="0"/>
                        </a:rPr>
                        <a:t>Why</a:t>
                      </a:r>
                      <a:r>
                        <a:rPr lang="fr-FR" sz="1100" b="1" dirty="0">
                          <a:latin typeface="Arial" panose="020B0604020202020204" pitchFamily="34" charset="0"/>
                          <a:cs typeface="Arial" panose="020B0604020202020204" pitchFamily="34" charset="0"/>
                        </a:rPr>
                        <a:t> </a:t>
                      </a:r>
                      <a:r>
                        <a:rPr lang="fr-FR" sz="1100" b="1" dirty="0" err="1">
                          <a:latin typeface="Arial" panose="020B0604020202020204" pitchFamily="34" charset="0"/>
                          <a:cs typeface="Arial" panose="020B0604020202020204" pitchFamily="34" charset="0"/>
                        </a:rPr>
                        <a:t>is</a:t>
                      </a:r>
                      <a:r>
                        <a:rPr lang="fr-FR" sz="1100" b="1" dirty="0">
                          <a:latin typeface="Arial" panose="020B0604020202020204" pitchFamily="34" charset="0"/>
                          <a:cs typeface="Arial" panose="020B0604020202020204" pitchFamily="34" charset="0"/>
                        </a:rPr>
                        <a:t> Christmas </a:t>
                      </a:r>
                      <a:r>
                        <a:rPr lang="fr-FR" sz="1100" b="1" dirty="0" err="1">
                          <a:latin typeface="Arial" panose="020B0604020202020204" pitchFamily="34" charset="0"/>
                          <a:cs typeface="Arial" panose="020B0604020202020204" pitchFamily="34" charset="0"/>
                        </a:rPr>
                        <a:t>celebrated</a:t>
                      </a:r>
                      <a:r>
                        <a:rPr lang="fr-FR" sz="1100" b="1" dirty="0">
                          <a:latin typeface="Arial" panose="020B0604020202020204" pitchFamily="34" charset="0"/>
                          <a:cs typeface="Arial" panose="020B0604020202020204" pitchFamily="34" charset="0"/>
                        </a:rPr>
                        <a:t> by </a:t>
                      </a:r>
                      <a:r>
                        <a:rPr lang="fr-FR" sz="1100" b="1" dirty="0" err="1">
                          <a:latin typeface="Arial" panose="020B0604020202020204" pitchFamily="34" charset="0"/>
                          <a:cs typeface="Arial" panose="020B0604020202020204" pitchFamily="34" charset="0"/>
                        </a:rPr>
                        <a:t>Christians</a:t>
                      </a:r>
                      <a:r>
                        <a:rPr lang="fr-FR" sz="1100" b="1" dirty="0">
                          <a:latin typeface="Arial" panose="020B060402020202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981161519"/>
              </p:ext>
            </p:extLst>
          </p:nvPr>
        </p:nvGraphicFramePr>
        <p:xfrm>
          <a:off x="373487" y="1146219"/>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146446809"/>
              </p:ext>
            </p:extLst>
          </p:nvPr>
        </p:nvGraphicFramePr>
        <p:xfrm>
          <a:off x="384220" y="3050146"/>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4037007215"/>
              </p:ext>
            </p:extLst>
          </p:nvPr>
        </p:nvGraphicFramePr>
        <p:xfrm>
          <a:off x="397098" y="4956219"/>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922870744"/>
              </p:ext>
            </p:extLst>
          </p:nvPr>
        </p:nvGraphicFramePr>
        <p:xfrm>
          <a:off x="4788794" y="1144073"/>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843019620"/>
              </p:ext>
            </p:extLst>
          </p:nvPr>
        </p:nvGraphicFramePr>
        <p:xfrm>
          <a:off x="4775915" y="3050146"/>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908388203"/>
              </p:ext>
            </p:extLst>
          </p:nvPr>
        </p:nvGraphicFramePr>
        <p:xfrm>
          <a:off x="4775915" y="4943341"/>
          <a:ext cx="4108361" cy="1513270"/>
        </p:xfrm>
        <a:graphic>
          <a:graphicData uri="http://schemas.openxmlformats.org/drawingml/2006/table">
            <a:tbl>
              <a:tblPr firstRow="1" firstCol="1" bandRow="1"/>
              <a:tblGrid>
                <a:gridCol w="2279561">
                  <a:extLst>
                    <a:ext uri="{9D8B030D-6E8A-4147-A177-3AD203B41FA5}">
                      <a16:colId xmlns:a16="http://schemas.microsoft.com/office/drawing/2014/main" val="20000"/>
                    </a:ext>
                  </a:extLst>
                </a:gridCol>
                <a:gridCol w="927279">
                  <a:extLst>
                    <a:ext uri="{9D8B030D-6E8A-4147-A177-3AD203B41FA5}">
                      <a16:colId xmlns:a16="http://schemas.microsoft.com/office/drawing/2014/main" val="20001"/>
                    </a:ext>
                  </a:extLst>
                </a:gridCol>
                <a:gridCol w="901521">
                  <a:extLst>
                    <a:ext uri="{9D8B030D-6E8A-4147-A177-3AD203B41FA5}">
                      <a16:colId xmlns:a16="http://schemas.microsoft.com/office/drawing/2014/main" val="20002"/>
                    </a:ext>
                  </a:extLst>
                </a:gridCol>
              </a:tblGrid>
              <a:tr h="30265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 Which</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these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Start</a:t>
                      </a:r>
                      <a:r>
                        <a:rPr lang="en-GB" sz="1100" b="1" baseline="0" dirty="0">
                          <a:effectLst/>
                          <a:latin typeface="Calibri" panose="020F0502020204030204" pitchFamily="34" charset="0"/>
                          <a:ea typeface="Calibri" panose="020F0502020204030204" pitchFamily="34" charset="0"/>
                          <a:cs typeface="Times New Roman" panose="02020603050405020304" pitchFamily="18" charset="0"/>
                        </a:rPr>
                        <a:t> of Unit</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End of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2654">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2654">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617838427"/>
              </p:ext>
            </p:extLst>
          </p:nvPr>
        </p:nvGraphicFramePr>
        <p:xfrm>
          <a:off x="9197484" y="1121926"/>
          <a:ext cx="2651079" cy="5473140"/>
        </p:xfrm>
        <a:graphic>
          <a:graphicData uri="http://schemas.openxmlformats.org/drawingml/2006/table">
            <a:tbl>
              <a:tblPr firstRow="1" firstCol="1" bandRow="1"/>
              <a:tblGrid>
                <a:gridCol w="2651079">
                  <a:extLst>
                    <a:ext uri="{9D8B030D-6E8A-4147-A177-3AD203B41FA5}">
                      <a16:colId xmlns:a16="http://schemas.microsoft.com/office/drawing/2014/main" val="20000"/>
                    </a:ext>
                  </a:extLst>
                </a:gridCol>
              </a:tblGrid>
              <a:tr h="294750">
                <a:tc>
                  <a:txBody>
                    <a:bodyPr/>
                    <a:lstStyle/>
                    <a:p>
                      <a:pPr algn="ct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What have I enjoyed the most about this unit of work?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5122302">
                <a:tc>
                  <a:txBody>
                    <a:bodyPr/>
                    <a:lstStyle/>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51223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422</Words>
  <Application>Microsoft Office PowerPoint</Application>
  <PresentationFormat>Widescreen</PresentationFormat>
  <Paragraphs>108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dc:creator>
  <cp:lastModifiedBy>Isabella Burton Over Hall Community School</cp:lastModifiedBy>
  <cp:revision>14</cp:revision>
  <dcterms:created xsi:type="dcterms:W3CDTF">2020-05-22T19:37:04Z</dcterms:created>
  <dcterms:modified xsi:type="dcterms:W3CDTF">2023-02-27T10:32:39Z</dcterms:modified>
</cp:coreProperties>
</file>