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315200" cy="1051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953"/>
  </p:normalViewPr>
  <p:slideViewPr>
    <p:cSldViewPr snapToGrid="0">
      <p:cViewPr>
        <p:scale>
          <a:sx n="68" d="100"/>
          <a:sy n="68" d="100"/>
        </p:scale>
        <p:origin x="570" y="-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20956"/>
            <a:ext cx="6217920" cy="366098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523125"/>
            <a:ext cx="5486400" cy="2538835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3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7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59858"/>
            <a:ext cx="1577340" cy="89114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59858"/>
            <a:ext cx="4640580" cy="89114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0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621600"/>
            <a:ext cx="6309360" cy="43741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7037179"/>
            <a:ext cx="6309360" cy="2300287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59861"/>
            <a:ext cx="6309360" cy="20325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577783"/>
            <a:ext cx="3094672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841115"/>
            <a:ext cx="3094672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577783"/>
            <a:ext cx="3109913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841115"/>
            <a:ext cx="3109913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0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7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514054"/>
            <a:ext cx="3703320" cy="7472892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0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514054"/>
            <a:ext cx="3703320" cy="7472892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59861"/>
            <a:ext cx="6309360" cy="2032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799291"/>
            <a:ext cx="6309360" cy="6672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F3BAB-A80F-403B-9D67-5AE90BA31CF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746406"/>
            <a:ext cx="246888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1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082" y="175874"/>
            <a:ext cx="3835944" cy="545439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1600" b="1" dirty="0">
                <a:latin typeface="Letter-join Plus 40" panose="02000505000000020003" pitchFamily="50" charset="0"/>
              </a:rPr>
              <a:t>Year </a:t>
            </a:r>
            <a:r>
              <a:rPr lang="en-US" sz="1600" b="1" dirty="0" smtClean="0">
                <a:latin typeface="Letter-join Plus 40" panose="02000505000000020003" pitchFamily="50" charset="0"/>
              </a:rPr>
              <a:t>1</a:t>
            </a:r>
          </a:p>
          <a:p>
            <a:r>
              <a:rPr lang="en-US" sz="1600" b="1" dirty="0" smtClean="0">
                <a:latin typeface="Letter-join Plus 40" panose="02000505000000020003" pitchFamily="50" charset="0"/>
              </a:rPr>
              <a:t>Beeston Castle- Local History</a:t>
            </a:r>
            <a:endParaRPr lang="en-US" sz="1600" b="1" dirty="0">
              <a:latin typeface="Letter-join Plus 40" panose="02000505000000020003" pitchFamily="50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053881-7521-4B48-A240-5D28967CD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4" y="2996428"/>
            <a:ext cx="4523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3E672D-7B75-F941-B366-49EB8614E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07" y="215117"/>
            <a:ext cx="2882908" cy="506196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380400"/>
              </p:ext>
            </p:extLst>
          </p:nvPr>
        </p:nvGraphicFramePr>
        <p:xfrm>
          <a:off x="298174" y="3362340"/>
          <a:ext cx="3240156" cy="41142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8643">
                  <a:extLst>
                    <a:ext uri="{9D8B030D-6E8A-4147-A177-3AD203B41FA5}">
                      <a16:colId xmlns:a16="http://schemas.microsoft.com/office/drawing/2014/main" val="1047695585"/>
                    </a:ext>
                  </a:extLst>
                </a:gridCol>
                <a:gridCol w="2451513">
                  <a:extLst>
                    <a:ext uri="{9D8B030D-6E8A-4147-A177-3AD203B41FA5}">
                      <a16:colId xmlns:a16="http://schemas.microsoft.com/office/drawing/2014/main" val="2645790050"/>
                    </a:ext>
                  </a:extLst>
                </a:gridCol>
              </a:tblGrid>
              <a:tr h="22341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Vocabulary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858925"/>
                  </a:ext>
                </a:extLst>
              </a:tr>
              <a:tr h="6143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Battlements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part at the top of a wall, of a castle, that has regularly spaced squared openings for shooting through.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8412141"/>
                  </a:ext>
                </a:extLst>
              </a:tr>
              <a:tr h="4095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Drawbridge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type of movable bridge at the entrance to a castle or tower surrounded by a moat.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8618971"/>
                  </a:ext>
                </a:extLst>
              </a:tr>
              <a:tr h="6143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Portcullis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a heavy sliding gate found in castle, consisting of a latticed grille made of wood or metal.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716348"/>
                  </a:ext>
                </a:extLst>
              </a:tr>
              <a:tr h="4095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Turret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 tower on top of a larger tower or at the corner of a building of a castle.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664294"/>
                  </a:ext>
                </a:extLst>
              </a:tr>
              <a:tr h="6143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Moat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deep ditch surrounding a castle, filled with water and intended as a defence against attack.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3474598"/>
                  </a:ext>
                </a:extLst>
              </a:tr>
              <a:tr h="6143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Gatehouse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entry control point that is usually at the front of the castle and houses the constable.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6856118"/>
                  </a:ext>
                </a:extLst>
              </a:tr>
              <a:tr h="61434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Ramparts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defensive wall of a castle having a broad top with a walkway and typically a stone parapet.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507617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761287"/>
              </p:ext>
            </p:extLst>
          </p:nvPr>
        </p:nvGraphicFramePr>
        <p:xfrm>
          <a:off x="298174" y="8591475"/>
          <a:ext cx="4119714" cy="182454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119714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14757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</a:rPr>
                        <a:t>Historical Skills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1628835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ts val="11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5255" algn="l"/>
                        </a:tabLs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Children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will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be</a:t>
                      </a:r>
                      <a:r>
                        <a:rPr lang="en-US" sz="1400" spc="-3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able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to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sequence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events/objects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in</a:t>
                      </a:r>
                      <a:r>
                        <a:rPr lang="en-US" sz="1400" spc="-3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chronological</a:t>
                      </a:r>
                      <a:r>
                        <a:rPr lang="en-US" sz="1400" spc="-3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order;</a:t>
                      </a:r>
                      <a:r>
                        <a:rPr lang="en-US" sz="1400" spc="-3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now/next,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past/present,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months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 Light" panose="020F030202020403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ts val="12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5255" algn="l"/>
                        </a:tabLs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Talk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about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their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own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life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timelines.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 Light" panose="020F030202020403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ts val="12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5255" algn="l"/>
                        </a:tabLs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Use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a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range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of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sources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to</a:t>
                      </a:r>
                      <a:r>
                        <a:rPr lang="en-US" sz="1400" spc="-3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find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out</a:t>
                      </a:r>
                      <a:r>
                        <a:rPr lang="en-US" sz="1400" spc="-1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characteristics</a:t>
                      </a:r>
                      <a:r>
                        <a:rPr lang="en-US" sz="1400" spc="-2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of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the</a:t>
                      </a:r>
                      <a:r>
                        <a:rPr lang="en-US" sz="1400" spc="-2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past.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 Light" panose="020F0302020204030204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35255" algn="l"/>
                        </a:tabLs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Describe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similarities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and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differences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between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historical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objects;</a:t>
                      </a:r>
                      <a:r>
                        <a:rPr lang="en-US" sz="1400" spc="-4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artefact,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compare,</a:t>
                      </a:r>
                      <a:r>
                        <a:rPr lang="en-US" sz="1400" spc="-45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comparison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 Light" panose="020F0302020204030204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359196"/>
              </p:ext>
            </p:extLst>
          </p:nvPr>
        </p:nvGraphicFramePr>
        <p:xfrm>
          <a:off x="298174" y="7710290"/>
          <a:ext cx="3312847" cy="64752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312847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4093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Dates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451817">
                <a:tc>
                  <a:txBody>
                    <a:bodyPr/>
                    <a:lstStyle/>
                    <a:p>
                      <a:pPr marL="67945" marR="0"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1220’s- 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Beeston Castle </a:t>
                      </a: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 Light" panose="020F0302020204030204" pitchFamily="34" charset="0"/>
                        </a:rPr>
                        <a:t>Built</a:t>
                      </a:r>
                    </a:p>
                    <a:p>
                      <a:pPr marL="67945" marR="0"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1644-1645- Beeston Castle destroyed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 Light" panose="020F0302020204030204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534010"/>
              </p:ext>
            </p:extLst>
          </p:nvPr>
        </p:nvGraphicFramePr>
        <p:xfrm>
          <a:off x="3704179" y="961647"/>
          <a:ext cx="3343546" cy="357126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343546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13632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 will I know by the end of the unit?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3375555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A castle is a type of home that was built to protect the rich people inside.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A long time ago, Kings and Lords lived in castles with their families. They were rich people who had lots of money.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Castles were built to protect the rich people inside.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Castles were often built on hilltops and by water to make them easier to defend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.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There</a:t>
                      </a:r>
                      <a:r>
                        <a:rPr lang="en-GB" sz="1400" baseline="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 were lots of jobs for people who lived in the castle.</a:t>
                      </a:r>
                    </a:p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baseline="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Castles had lots of protective features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Symbol" panose="05050102010706020507" pitchFamily="18" charset="2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810760"/>
              </p:ext>
            </p:extLst>
          </p:nvPr>
        </p:nvGraphicFramePr>
        <p:xfrm>
          <a:off x="298174" y="955399"/>
          <a:ext cx="3240156" cy="20620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240156">
                  <a:extLst>
                    <a:ext uri="{9D8B030D-6E8A-4147-A177-3AD203B41FA5}">
                      <a16:colId xmlns:a16="http://schemas.microsoft.com/office/drawing/2014/main" val="2663197697"/>
                    </a:ext>
                  </a:extLst>
                </a:gridCol>
              </a:tblGrid>
              <a:tr h="17467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What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+mn-ea"/>
                          <a:cs typeface="+mn-cs"/>
                        </a:rPr>
                        <a:t> should I already know?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4991761"/>
                  </a:ext>
                </a:extLst>
              </a:tr>
              <a:tr h="1866353"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Basic knowledge of different fairy tales, being introduced to castles as story settings.</a:t>
                      </a: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Some features of a castle.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31262918"/>
                  </a:ext>
                </a:extLst>
              </a:tr>
            </a:tbl>
          </a:graphicData>
        </a:graphic>
      </p:graphicFrame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178" y="4886259"/>
            <a:ext cx="3312847" cy="2457076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942" y="7696685"/>
            <a:ext cx="2571783" cy="219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71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F209514E-FD74-C748-9C6E-FBB5EEF8B1E2}"/>
              </a:ext>
            </a:extLst>
          </p:cNvPr>
          <p:cNvSpPr txBox="1">
            <a:spLocks/>
          </p:cNvSpPr>
          <p:nvPr/>
        </p:nvSpPr>
        <p:spPr>
          <a:xfrm>
            <a:off x="3508228" y="175874"/>
            <a:ext cx="3508798" cy="58367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73152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182880" algn="l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b="1" dirty="0" smtClean="0">
                <a:latin typeface="Letter-join Plus 40" panose="02000505000000020003" pitchFamily="50" charset="0"/>
              </a:rPr>
              <a:t>Year 1 History Mini-Assessment-Castles</a:t>
            </a:r>
            <a:endParaRPr lang="en-US" sz="1600" b="1" dirty="0">
              <a:latin typeface="Letter-join Plus 40" panose="02000505000000020003" pitchFamily="50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B45AA9-D731-9040-827B-62142BC5B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72" y="230666"/>
            <a:ext cx="2882908" cy="50619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214783"/>
              </p:ext>
            </p:extLst>
          </p:nvPr>
        </p:nvGraphicFramePr>
        <p:xfrm>
          <a:off x="136820" y="1153326"/>
          <a:ext cx="3502660" cy="205454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54530">
                  <a:extLst>
                    <a:ext uri="{9D8B030D-6E8A-4147-A177-3AD203B41FA5}">
                      <a16:colId xmlns:a16="http://schemas.microsoft.com/office/drawing/2014/main" val="1736107846"/>
                    </a:ext>
                  </a:extLst>
                </a:gridCol>
                <a:gridCol w="782955">
                  <a:extLst>
                    <a:ext uri="{9D8B030D-6E8A-4147-A177-3AD203B41FA5}">
                      <a16:colId xmlns:a16="http://schemas.microsoft.com/office/drawing/2014/main" val="1881619281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1043913383"/>
                    </a:ext>
                  </a:extLst>
                </a:gridCol>
              </a:tblGrid>
              <a:tr h="405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Question </a:t>
                      </a: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 a drawbridge?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Start of unit: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4434535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 tower on top of a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larger tower or at the corner of a building or castle.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643365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A type of movable bridge at the entrance to a castle or tower.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23924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192380"/>
              </p:ext>
            </p:extLst>
          </p:nvPr>
        </p:nvGraphicFramePr>
        <p:xfrm>
          <a:off x="96180" y="3601642"/>
          <a:ext cx="3543300" cy="194024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77390">
                  <a:extLst>
                    <a:ext uri="{9D8B030D-6E8A-4147-A177-3AD203B41FA5}">
                      <a16:colId xmlns:a16="http://schemas.microsoft.com/office/drawing/2014/main" val="3595219553"/>
                    </a:ext>
                  </a:extLst>
                </a:gridCol>
                <a:gridCol w="791845">
                  <a:extLst>
                    <a:ext uri="{9D8B030D-6E8A-4147-A177-3AD203B41FA5}">
                      <a16:colId xmlns:a16="http://schemas.microsoft.com/office/drawing/2014/main" val="2000116726"/>
                    </a:ext>
                  </a:extLst>
                </a:gridCol>
                <a:gridCol w="774065">
                  <a:extLst>
                    <a:ext uri="{9D8B030D-6E8A-4147-A177-3AD203B41FA5}">
                      <a16:colId xmlns:a16="http://schemas.microsoft.com/office/drawing/2014/main" val="386820707"/>
                    </a:ext>
                  </a:extLst>
                </a:gridCol>
              </a:tblGrid>
              <a:tr h="418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were castles built for?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Start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</a:rPr>
                        <a:t> of unit:</a:t>
                      </a: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363369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protect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people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441131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host big parties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0683428"/>
                  </a:ext>
                </a:extLst>
              </a:tr>
              <a:tr h="4184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look nice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472488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427531"/>
              </p:ext>
            </p:extLst>
          </p:nvPr>
        </p:nvGraphicFramePr>
        <p:xfrm>
          <a:off x="3771900" y="2387024"/>
          <a:ext cx="3543300" cy="1927606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77390">
                  <a:extLst>
                    <a:ext uri="{9D8B030D-6E8A-4147-A177-3AD203B41FA5}">
                      <a16:colId xmlns:a16="http://schemas.microsoft.com/office/drawing/2014/main" val="3835382535"/>
                    </a:ext>
                  </a:extLst>
                </a:gridCol>
                <a:gridCol w="791845">
                  <a:extLst>
                    <a:ext uri="{9D8B030D-6E8A-4147-A177-3AD203B41FA5}">
                      <a16:colId xmlns:a16="http://schemas.microsoft.com/office/drawing/2014/main" val="3640233744"/>
                    </a:ext>
                  </a:extLst>
                </a:gridCol>
                <a:gridCol w="774065">
                  <a:extLst>
                    <a:ext uri="{9D8B030D-6E8A-4147-A177-3AD203B41FA5}">
                      <a16:colId xmlns:a16="http://schemas.microsoft.com/office/drawing/2014/main" val="2611811091"/>
                    </a:ext>
                  </a:extLst>
                </a:gridCol>
              </a:tblGrid>
              <a:tr h="3309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Question </a:t>
                      </a:r>
                      <a:r>
                        <a:rPr lang="en-US" sz="1200" dirty="0" smtClean="0">
                          <a:effectLst/>
                          <a:latin typeface="Letter-join Plus 40" panose="02000505000000020003" pitchFamily="50" charset="0"/>
                        </a:rPr>
                        <a:t>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was a knight?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Letter-join Plus 40" panose="02000505000000020003" pitchFamily="50" charset="0"/>
                        </a:rPr>
                        <a:t>Start</a:t>
                      </a:r>
                      <a:r>
                        <a:rPr lang="en-US" sz="1200" baseline="0" dirty="0" smtClean="0">
                          <a:effectLst/>
                          <a:latin typeface="Letter-join Plus 40" panose="02000505000000020003" pitchFamily="50" charset="0"/>
                        </a:rPr>
                        <a:t> of unit:</a:t>
                      </a: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End of unit: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455436"/>
                  </a:ext>
                </a:extLst>
              </a:tr>
              <a:tr h="414928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etter-join Plus 40" panose="02000505000000020003" pitchFamily="50" charset="0"/>
                        </a:rPr>
                        <a:t>Someone who made</a:t>
                      </a:r>
                      <a:r>
                        <a:rPr lang="en-US" baseline="0" dirty="0" smtClean="0">
                          <a:latin typeface="Letter-join Plus 40" panose="02000505000000020003" pitchFamily="50" charset="0"/>
                        </a:rPr>
                        <a:t> the meals</a:t>
                      </a:r>
                      <a:endParaRPr lang="en-US" dirty="0">
                        <a:latin typeface="Letter-join Plus 40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0656497"/>
                  </a:ext>
                </a:extLst>
              </a:tr>
              <a:tr h="33094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etter-join Plus 40" panose="02000505000000020003" pitchFamily="50" charset="0"/>
                        </a:rPr>
                        <a:t>Someone who</a:t>
                      </a:r>
                      <a:r>
                        <a:rPr lang="en-US" baseline="0" dirty="0" smtClean="0">
                          <a:latin typeface="Letter-join Plus 40" panose="02000505000000020003" pitchFamily="50" charset="0"/>
                        </a:rPr>
                        <a:t> was in charge of the church</a:t>
                      </a:r>
                      <a:endParaRPr lang="en-US" dirty="0">
                        <a:latin typeface="Letter-join Plus 40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5671762"/>
                  </a:ext>
                </a:extLst>
              </a:tr>
              <a:tr h="33094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Letter-join Plus 40" panose="02000505000000020003" pitchFamily="50" charset="0"/>
                        </a:rPr>
                        <a:t>Someone who had shown themselves to be brave in battle</a:t>
                      </a:r>
                      <a:endParaRPr lang="en-US" dirty="0">
                        <a:latin typeface="Letter-join Plus 40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Plus 40" panose="02000505000000020003" pitchFamily="50" charset="0"/>
                        </a:rPr>
                        <a:t> </a:t>
                      </a:r>
                      <a:endParaRPr lang="en-US" sz="12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6208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399183"/>
              </p:ext>
            </p:extLst>
          </p:nvPr>
        </p:nvGraphicFramePr>
        <p:xfrm>
          <a:off x="700700" y="6664598"/>
          <a:ext cx="6039147" cy="2792391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039147">
                  <a:extLst>
                    <a:ext uri="{9D8B030D-6E8A-4147-A177-3AD203B41FA5}">
                      <a16:colId xmlns:a16="http://schemas.microsoft.com/office/drawing/2014/main" val="2127321705"/>
                    </a:ext>
                  </a:extLst>
                </a:gridCol>
              </a:tblGrid>
              <a:tr h="692763">
                <a:tc>
                  <a:txBody>
                    <a:bodyPr/>
                    <a:lstStyle/>
                    <a:p>
                      <a:pPr marL="0" marR="0" lvl="0" indent="0" algn="ctr" defTabSz="73152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Question </a:t>
                      </a: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</a:rPr>
                        <a:t>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Write one fact about Beeston</a:t>
                      </a:r>
                      <a:r>
                        <a:rPr lang="en-US" sz="1400" baseline="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Castle</a:t>
                      </a:r>
                      <a:endParaRPr lang="en-US" sz="14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1023041"/>
                  </a:ext>
                </a:extLst>
              </a:tr>
              <a:tr h="8915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Start of unit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___________________________________________________________________________________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Symbol" panose="05050102010706020507" pitchFamily="18" charset="2"/>
                        </a:rPr>
                        <a:t>___________________________________________________________________________________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663151"/>
                  </a:ext>
                </a:extLst>
              </a:tr>
              <a:tr h="8745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</a:rPr>
                        <a:t>End of unit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______________________________________________________________________________________________________________________________________________________________________________________________</a:t>
                      </a:r>
                      <a:br>
                        <a:rPr lang="en-US" sz="1100" dirty="0" smtClean="0">
                          <a:effectLst/>
                          <a:latin typeface="Letter-join Plus 40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US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8862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76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7922331FE6034A95934FFC8CCD607F" ma:contentTypeVersion="14" ma:contentTypeDescription="Create a new document." ma:contentTypeScope="" ma:versionID="0ea3420baf3a63480546fbbea4f2b36b">
  <xsd:schema xmlns:xsd="http://www.w3.org/2001/XMLSchema" xmlns:xs="http://www.w3.org/2001/XMLSchema" xmlns:p="http://schemas.microsoft.com/office/2006/metadata/properties" xmlns:ns3="504aaa35-08c3-49ed-9bc3-cdc522db6e28" xmlns:ns4="b7e87511-b5b3-471a-bd15-36ad7b95368e" targetNamespace="http://schemas.microsoft.com/office/2006/metadata/properties" ma:root="true" ma:fieldsID="8a950b61073d7b60056bdcbb5b8a7d59" ns3:_="" ns4:_="">
    <xsd:import namespace="504aaa35-08c3-49ed-9bc3-cdc522db6e28"/>
    <xsd:import namespace="b7e87511-b5b3-471a-bd15-36ad7b95368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aaa35-08c3-49ed-9bc3-cdc522db6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87511-b5b3-471a-bd15-36ad7b9536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D2B185-87EC-4E7F-B923-63DEAB1AC64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7e87511-b5b3-471a-bd15-36ad7b95368e"/>
    <ds:schemaRef ds:uri="504aaa35-08c3-49ed-9bc3-cdc522db6e2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4C3447A-B9DD-4004-AF3E-F4E6E9DB8B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12EDC0-1B4C-467F-B136-1B9E912F4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aaa35-08c3-49ed-9bc3-cdc522db6e28"/>
    <ds:schemaRef ds:uri="b7e87511-b5b3-471a-bd15-36ad7b9536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</TotalTime>
  <Words>488</Words>
  <Application>Microsoft Office PowerPoint</Application>
  <PresentationFormat>Custom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Letter-join Plus 40</vt:lpstr>
      <vt:lpstr>Symbol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Halliwell</dc:creator>
  <cp:lastModifiedBy>Jessie Stanley</cp:lastModifiedBy>
  <cp:revision>25</cp:revision>
  <dcterms:created xsi:type="dcterms:W3CDTF">2021-09-12T14:44:27Z</dcterms:created>
  <dcterms:modified xsi:type="dcterms:W3CDTF">2023-03-27T18:13:41Z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0x010100157922331FE6034A95934FFC8CCD607F</vt:lpwstr>
  </property>
</Properties>
</file>