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19"/>
  </p:handoutMasterIdLst>
  <p:sldIdLst>
    <p:sldId id="256" r:id="rId2"/>
    <p:sldId id="257" r:id="rId3"/>
    <p:sldId id="262" r:id="rId4"/>
    <p:sldId id="258" r:id="rId5"/>
    <p:sldId id="259" r:id="rId6"/>
    <p:sldId id="272" r:id="rId7"/>
    <p:sldId id="270" r:id="rId8"/>
    <p:sldId id="260" r:id="rId9"/>
    <p:sldId id="261" r:id="rId10"/>
    <p:sldId id="263" r:id="rId11"/>
    <p:sldId id="264" r:id="rId12"/>
    <p:sldId id="273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96B4D52-6209-4C6E-B210-FB19BCC8A9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91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D0E1E3-0D2F-4415-AEA0-DC53AE76DCF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530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530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0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0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530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530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1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1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1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1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5531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531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1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1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531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531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2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2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2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2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532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532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F4A19-5840-4773-87A9-02B91AE39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243E8-A874-4811-B713-6EB00F72FA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5FDDF-D559-4738-A722-75675D83F8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F5A4-9A0F-45F0-86CE-A533896A9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A5897-3E67-4F65-AC37-C01068226A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F661B-4733-40BC-BC8D-1F70206D8C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088F0-B48E-434B-AF2F-33223C45F9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51FAA-169E-4FE6-B8DC-CE493DE7A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7D0A1-D8F4-4A18-AFBD-50986C6933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16E37-03D7-4442-A9B5-8A833ED852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42DA63C-4EE5-4904-A6DE-252B56F763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42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42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542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428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9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9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429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429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429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29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29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429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9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9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5430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430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0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5430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431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31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431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431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431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5431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431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1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1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1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2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2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2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2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sp>
          <p:nvSpPr>
            <p:cNvPr id="5432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nt.gov.uk/__data/assets/pdf_file/0014/14513/Kent-Test-familiarisation-bookle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dmissions@kent.gov.uk" TargetMode="External"/><Relationship Id="rId2" Type="http://schemas.openxmlformats.org/officeDocument/2006/relationships/hyperlink" Target="https://ola.kent.gov.uk/kccadmissions/prefs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Procedure for Entrance to Secondary Education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23</a:t>
            </a:r>
            <a:r>
              <a:rPr lang="en-GB" baseline="30000" dirty="0" smtClean="0"/>
              <a:t>rd</a:t>
            </a:r>
            <a:r>
              <a:rPr lang="en-GB" dirty="0" smtClean="0"/>
              <a:t> May 2018</a:t>
            </a:r>
          </a:p>
          <a:p>
            <a:r>
              <a:rPr lang="en-GB" dirty="0"/>
              <a:t>5</a:t>
            </a:r>
            <a:r>
              <a:rPr lang="en-GB" dirty="0" smtClean="0"/>
              <a:t>.00 pm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Secondary Common Application Form</a:t>
            </a:r>
            <a:endParaRPr lang="en-US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/>
              <a:t>Every pupil needs to fill in a Secondary Common Application Form.</a:t>
            </a:r>
          </a:p>
          <a:p>
            <a:pPr>
              <a:lnSpc>
                <a:spcPct val="80000"/>
              </a:lnSpc>
            </a:pPr>
            <a:endParaRPr lang="en-GB" sz="1100" dirty="0"/>
          </a:p>
          <a:p>
            <a:pPr>
              <a:lnSpc>
                <a:spcPct val="80000"/>
              </a:lnSpc>
            </a:pPr>
            <a:r>
              <a:rPr lang="en-GB" sz="2400" dirty="0"/>
              <a:t>You can put 4 preferences of schools. The admissions team will try to give you your 1st preference, but you may be offered a place at your 2</a:t>
            </a:r>
            <a:r>
              <a:rPr lang="en-GB" sz="2400" baseline="30000" dirty="0"/>
              <a:t>nd</a:t>
            </a:r>
            <a:r>
              <a:rPr lang="en-GB" sz="2400" dirty="0"/>
              <a:t> or 3</a:t>
            </a:r>
            <a:r>
              <a:rPr lang="en-GB" sz="2400" baseline="30000" dirty="0"/>
              <a:t>rd</a:t>
            </a:r>
            <a:r>
              <a:rPr lang="en-GB" sz="2400" dirty="0"/>
              <a:t> preference school.</a:t>
            </a:r>
          </a:p>
          <a:p>
            <a:pPr>
              <a:lnSpc>
                <a:spcPct val="80000"/>
              </a:lnSpc>
            </a:pPr>
            <a:endParaRPr lang="en-GB" sz="1100" dirty="0"/>
          </a:p>
          <a:p>
            <a:pPr>
              <a:lnSpc>
                <a:spcPct val="80000"/>
              </a:lnSpc>
            </a:pPr>
            <a:r>
              <a:rPr lang="en-GB" sz="2400" dirty="0"/>
              <a:t>It is advisable to make 4 </a:t>
            </a:r>
            <a:r>
              <a:rPr lang="en-GB" sz="2400" dirty="0" smtClean="0"/>
              <a:t>choices</a:t>
            </a:r>
          </a:p>
          <a:p>
            <a:pPr>
              <a:lnSpc>
                <a:spcPct val="80000"/>
              </a:lnSpc>
            </a:pPr>
            <a:endParaRPr lang="en-GB" sz="1100" dirty="0" smtClean="0"/>
          </a:p>
          <a:p>
            <a:pPr>
              <a:lnSpc>
                <a:spcPct val="80000"/>
              </a:lnSpc>
            </a:pPr>
            <a:r>
              <a:rPr lang="en-GB" sz="2400" b="1" dirty="0"/>
              <a:t>SCAF forms need to be submitted by 31</a:t>
            </a:r>
            <a:r>
              <a:rPr lang="en-GB" sz="2400" b="1" baseline="30000" dirty="0"/>
              <a:t>st</a:t>
            </a:r>
            <a:r>
              <a:rPr lang="en-GB" sz="2400" b="1" dirty="0"/>
              <a:t> October </a:t>
            </a:r>
            <a:r>
              <a:rPr lang="en-GB" sz="2400" b="1" dirty="0" smtClean="0"/>
              <a:t>2018</a:t>
            </a:r>
            <a:r>
              <a:rPr lang="en-GB" sz="2800" b="1" dirty="0" smtClean="0"/>
              <a:t>.</a:t>
            </a:r>
            <a:endParaRPr lang="en-GB" sz="2800" b="1" dirty="0"/>
          </a:p>
          <a:p>
            <a:pPr>
              <a:lnSpc>
                <a:spcPct val="80000"/>
              </a:lnSpc>
            </a:pPr>
            <a:endParaRPr lang="en-GB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Visits</a:t>
            </a:r>
            <a:r>
              <a:rPr lang="en-GB"/>
              <a:t> 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It is really important to visit the different schools that you might be interested in.</a:t>
            </a:r>
          </a:p>
          <a:p>
            <a:endParaRPr lang="en-GB" sz="2800"/>
          </a:p>
          <a:p>
            <a:r>
              <a:rPr lang="en-GB" sz="2800"/>
              <a:t>All schools have open evenings. If you can’t go then, it is sometimes possible to make an appointment at a different time. You should contact the school to do this.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6870700" cy="987896"/>
          </a:xfrm>
        </p:spPr>
        <p:txBody>
          <a:bodyPr/>
          <a:lstStyle/>
          <a:p>
            <a:r>
              <a:rPr lang="en-GB" b="1" dirty="0" smtClean="0"/>
              <a:t>Open Days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844824"/>
            <a:ext cx="7696200" cy="3641576"/>
          </a:xfrm>
        </p:spPr>
        <p:txBody>
          <a:bodyPr/>
          <a:lstStyle/>
          <a:p>
            <a:r>
              <a:rPr lang="en-GB" sz="2800" b="1" dirty="0" smtClean="0"/>
              <a:t>Dover Girls:	 	 </a:t>
            </a:r>
            <a:r>
              <a:rPr lang="en-GB" sz="2400" dirty="0"/>
              <a:t>5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June ‘18, 6pm -8pm </a:t>
            </a:r>
          </a:p>
          <a:p>
            <a:r>
              <a:rPr lang="en-GB" sz="2800" b="1" dirty="0" smtClean="0"/>
              <a:t>Astor College:	</a:t>
            </a:r>
            <a:r>
              <a:rPr lang="en-GB" sz="2000" dirty="0" smtClean="0"/>
              <a:t>27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June ‘18, 5.30pm – 7.30pm  </a:t>
            </a:r>
          </a:p>
          <a:p>
            <a:r>
              <a:rPr lang="en-GB" sz="2800" b="1" dirty="0"/>
              <a:t>Dover Boys: 	</a:t>
            </a:r>
            <a:r>
              <a:rPr lang="en-GB" sz="2800" b="1" dirty="0" smtClean="0"/>
              <a:t>	</a:t>
            </a:r>
            <a:r>
              <a:rPr lang="en-GB" sz="2400" dirty="0" smtClean="0"/>
              <a:t>26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June ‘18, 6pm -8.30pm  </a:t>
            </a:r>
            <a:endParaRPr lang="en-GB" sz="2400" dirty="0"/>
          </a:p>
          <a:p>
            <a:r>
              <a:rPr lang="en-GB" sz="2800" b="1" dirty="0" smtClean="0"/>
              <a:t>St Edmunds:	 	 </a:t>
            </a:r>
            <a:r>
              <a:rPr lang="en-GB" sz="2400" dirty="0" smtClean="0"/>
              <a:t>4</a:t>
            </a:r>
            <a:r>
              <a:rPr lang="en-GB" sz="2400" baseline="30000" dirty="0" smtClean="0"/>
              <a:t>th</a:t>
            </a:r>
            <a:r>
              <a:rPr lang="en-GB" sz="2800" b="1" dirty="0" smtClean="0"/>
              <a:t> </a:t>
            </a:r>
            <a:r>
              <a:rPr lang="en-GB" sz="2400" dirty="0" smtClean="0"/>
              <a:t>July ‘18, 5pm - 8pm</a:t>
            </a:r>
          </a:p>
          <a:p>
            <a:r>
              <a:rPr lang="en-GB" sz="2800" b="1" dirty="0" smtClean="0"/>
              <a:t>Christ Church:	 </a:t>
            </a:r>
            <a:r>
              <a:rPr lang="en-GB" sz="2400" dirty="0" smtClean="0"/>
              <a:t>5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July ‘18, </a:t>
            </a:r>
            <a:r>
              <a:rPr lang="en-GB" sz="2400" dirty="0"/>
              <a:t>4pm – </a:t>
            </a:r>
            <a:r>
              <a:rPr lang="en-GB" sz="2400" dirty="0" smtClean="0"/>
              <a:t>6pm</a:t>
            </a:r>
          </a:p>
          <a:p>
            <a:r>
              <a:rPr lang="en-GB" sz="2800" b="1" dirty="0" smtClean="0"/>
              <a:t>DOYRMS</a:t>
            </a:r>
            <a:r>
              <a:rPr lang="en-GB" sz="2400" b="1" dirty="0" smtClean="0"/>
              <a:t>:</a:t>
            </a:r>
            <a:r>
              <a:rPr lang="en-GB" sz="2400" dirty="0" smtClean="0"/>
              <a:t>  		  </a:t>
            </a:r>
            <a:r>
              <a:rPr lang="en-GB" sz="2000" dirty="0" smtClean="0"/>
              <a:t>6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Oct ’18, 9am – 12.30pm*</a:t>
            </a:r>
            <a:endParaRPr lang="en-GB" sz="2400" dirty="0" smtClean="0"/>
          </a:p>
          <a:p>
            <a:pPr marL="0" indent="0" algn="r">
              <a:buNone/>
            </a:pPr>
            <a:r>
              <a:rPr lang="en-GB" sz="2000" dirty="0"/>
              <a:t>*</a:t>
            </a:r>
            <a:r>
              <a:rPr lang="en-GB" sz="1400" i="1" dirty="0" smtClean="0"/>
              <a:t>This is a Saturday morning and must be booked in advance by telephone or email. </a:t>
            </a:r>
            <a:endParaRPr lang="en-GB" sz="2000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90038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Choices</a:t>
            </a:r>
            <a:endParaRPr lang="en-US" b="1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When you have got your child’s results, seen the schools, and decided which ones you prefer, you should then fill in your SCAF, with your 4 preferences.</a:t>
            </a:r>
          </a:p>
          <a:p>
            <a:pPr>
              <a:lnSpc>
                <a:spcPct val="80000"/>
              </a:lnSpc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If your child passed the PESE/Kent test and you would like him/her to go to a grammar school it is advisable to put a grammar school down as first preference.</a:t>
            </a:r>
          </a:p>
          <a:p>
            <a:pPr>
              <a:lnSpc>
                <a:spcPct val="80000"/>
              </a:lnSpc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It is advisable to put a selection of grammar and high schools in your preferences.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664"/>
            <a:ext cx="6870700" cy="792088"/>
          </a:xfrm>
        </p:spPr>
        <p:txBody>
          <a:bodyPr/>
          <a:lstStyle/>
          <a:p>
            <a:r>
              <a:rPr lang="en-GB" b="1" dirty="0"/>
              <a:t>The result</a:t>
            </a:r>
            <a:endParaRPr lang="en-US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760"/>
            <a:ext cx="7696200" cy="4217640"/>
          </a:xfrm>
        </p:spPr>
        <p:txBody>
          <a:bodyPr/>
          <a:lstStyle/>
          <a:p>
            <a:r>
              <a:rPr lang="en-GB" sz="2400" dirty="0" smtClean="0"/>
              <a:t>If </a:t>
            </a:r>
            <a:r>
              <a:rPr lang="en-GB" sz="2400" dirty="0"/>
              <a:t>you apply online </a:t>
            </a:r>
            <a:r>
              <a:rPr lang="en-GB" sz="2400" dirty="0" smtClean="0"/>
              <a:t>LA </a:t>
            </a:r>
            <a:r>
              <a:rPr lang="en-GB" sz="2400" dirty="0"/>
              <a:t>will email you on </a:t>
            </a:r>
            <a:r>
              <a:rPr lang="en-GB" sz="2400" b="1" dirty="0"/>
              <a:t>1 March </a:t>
            </a:r>
            <a:r>
              <a:rPr lang="en-GB" sz="2400" b="1" dirty="0" smtClean="0"/>
              <a:t>2019 </a:t>
            </a:r>
            <a:r>
              <a:rPr lang="en-GB" sz="2400" b="1" dirty="0"/>
              <a:t>after 4pm </a:t>
            </a:r>
            <a:r>
              <a:rPr lang="en-GB" sz="2400" dirty="0"/>
              <a:t>to tell you which school you have been offered. </a:t>
            </a:r>
            <a:endParaRPr lang="en-GB" sz="2400" dirty="0" smtClean="0"/>
          </a:p>
          <a:p>
            <a:r>
              <a:rPr lang="en-GB" sz="2400" dirty="0" smtClean="0"/>
              <a:t>You </a:t>
            </a:r>
            <a:r>
              <a:rPr lang="en-GB" sz="2400" dirty="0"/>
              <a:t>can </a:t>
            </a:r>
            <a:r>
              <a:rPr lang="en-GB" sz="2400" dirty="0" smtClean="0"/>
              <a:t>also log in after </a:t>
            </a:r>
            <a:r>
              <a:rPr lang="en-GB" sz="2400" dirty="0"/>
              <a:t>5pm on 1 March </a:t>
            </a:r>
            <a:r>
              <a:rPr lang="en-GB" sz="2400" dirty="0" smtClean="0"/>
              <a:t>2019 </a:t>
            </a:r>
            <a:r>
              <a:rPr lang="en-GB" sz="2400" dirty="0"/>
              <a:t>to view your offer online. </a:t>
            </a:r>
            <a:endParaRPr lang="en-GB" sz="2400" dirty="0" smtClean="0"/>
          </a:p>
          <a:p>
            <a:r>
              <a:rPr lang="en-GB" sz="2400" dirty="0" smtClean="0"/>
              <a:t>If </a:t>
            </a:r>
            <a:r>
              <a:rPr lang="en-GB" sz="2400" dirty="0"/>
              <a:t>you apply by post </a:t>
            </a:r>
            <a:r>
              <a:rPr lang="en-GB" sz="2400" dirty="0" smtClean="0"/>
              <a:t>the LA </a:t>
            </a:r>
            <a:r>
              <a:rPr lang="en-GB" sz="2400" dirty="0"/>
              <a:t>will send your offer by first class post on 1 March </a:t>
            </a:r>
            <a:r>
              <a:rPr lang="en-GB" sz="2400" dirty="0" smtClean="0"/>
              <a:t>2019. </a:t>
            </a:r>
            <a:endParaRPr lang="en-GB" sz="2400" dirty="0"/>
          </a:p>
          <a:p>
            <a:r>
              <a:rPr lang="en-GB" sz="2400" dirty="0" smtClean="0"/>
              <a:t>If </a:t>
            </a:r>
            <a:r>
              <a:rPr lang="en-GB" sz="2400" dirty="0"/>
              <a:t>you are not happy with this place, the letter tells you how to make an appeal to the admissions office.</a:t>
            </a:r>
            <a:endParaRPr lang="en-US" sz="2400" dirty="0"/>
          </a:p>
          <a:p>
            <a:endParaRPr lang="en-GB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Advice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sz="2800" dirty="0"/>
              <a:t>If you </a:t>
            </a:r>
            <a:r>
              <a:rPr lang="en-GB" sz="2800" dirty="0" smtClean="0"/>
              <a:t>would like to, </a:t>
            </a:r>
            <a:r>
              <a:rPr lang="en-GB" sz="2800" dirty="0"/>
              <a:t>please make an individual appointment with </a:t>
            </a:r>
            <a:r>
              <a:rPr lang="en-GB" sz="2800" dirty="0" smtClean="0"/>
              <a:t>Mr Harper and Mrs Day </a:t>
            </a:r>
            <a:r>
              <a:rPr lang="en-GB" sz="2800" dirty="0"/>
              <a:t>to discuss </a:t>
            </a:r>
            <a:r>
              <a:rPr lang="en-GB" sz="2800" dirty="0" smtClean="0"/>
              <a:t>your child’s registration for the Kent Test or Mr Wells for SCAF choices in October.  </a:t>
            </a:r>
            <a:endParaRPr lang="en-GB" sz="2800" dirty="0"/>
          </a:p>
          <a:p>
            <a:pPr algn="ctr">
              <a:lnSpc>
                <a:spcPct val="90000"/>
              </a:lnSpc>
              <a:buFontTx/>
              <a:buNone/>
            </a:pPr>
            <a:endParaRPr lang="en-GB" sz="28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sz="2800" dirty="0"/>
              <a:t>We can also help with completing any forms, and answer any other questions you may have.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Things to think about…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Giving your child a chance to pass the test is important BUT “getting in” is just the beginning.  Your child will have at least 5 years at the school – is it the best place for them to be?  Will they flourish?</a:t>
            </a:r>
          </a:p>
          <a:p>
            <a:r>
              <a:rPr lang="en-GB" sz="2800"/>
              <a:t>Be aware of the implications if they do not pass. </a:t>
            </a:r>
          </a:p>
          <a:p>
            <a:pPr>
              <a:buFontTx/>
              <a:buNone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416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The Procedure</a:t>
            </a:r>
            <a:endParaRPr lang="en-US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The procedure is the same for all Year 6 pupils, in Kent Primary </a:t>
            </a:r>
            <a:r>
              <a:rPr lang="en-GB" sz="2800" dirty="0" smtClean="0"/>
              <a:t>Schools and is organised </a:t>
            </a:r>
            <a:r>
              <a:rPr lang="en-GB" sz="2800" dirty="0"/>
              <a:t>by the </a:t>
            </a:r>
            <a:r>
              <a:rPr lang="en-GB" sz="2800" dirty="0" smtClean="0"/>
              <a:t>LA Admissions </a:t>
            </a:r>
            <a:r>
              <a:rPr lang="en-GB" sz="2800" dirty="0"/>
              <a:t>Team</a:t>
            </a:r>
            <a:r>
              <a:rPr lang="en-GB" sz="2800" dirty="0" smtClean="0"/>
              <a:t>.</a:t>
            </a:r>
          </a:p>
          <a:p>
            <a:endParaRPr lang="en-GB" sz="2800" dirty="0" smtClean="0"/>
          </a:p>
          <a:p>
            <a:r>
              <a:rPr lang="en-GB" sz="2800" dirty="0" smtClean="0"/>
              <a:t>Independent schools are not managed by the LA.  Admission to such schools needs to be arranged outside of this process.   </a:t>
            </a:r>
            <a:endParaRPr lang="en-GB" sz="2800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2344"/>
          </a:xfrm>
        </p:spPr>
        <p:txBody>
          <a:bodyPr/>
          <a:lstStyle/>
          <a:p>
            <a:r>
              <a:rPr lang="en-GB" b="1" dirty="0"/>
              <a:t>Kent Schools</a:t>
            </a:r>
            <a:endParaRPr lang="en-US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760"/>
            <a:ext cx="7696200" cy="42176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/>
              <a:t>Kent has grammar schools, and all-ability </a:t>
            </a:r>
            <a:r>
              <a:rPr lang="en-GB" sz="2800" dirty="0" smtClean="0"/>
              <a:t>schools.</a:t>
            </a:r>
          </a:p>
          <a:p>
            <a:pPr>
              <a:lnSpc>
                <a:spcPct val="90000"/>
              </a:lnSpc>
            </a:pPr>
            <a:endParaRPr lang="en-GB" sz="2800" dirty="0"/>
          </a:p>
          <a:p>
            <a:pPr>
              <a:lnSpc>
                <a:spcPct val="90000"/>
              </a:lnSpc>
            </a:pPr>
            <a:r>
              <a:rPr lang="en-GB" sz="2800" dirty="0"/>
              <a:t>Many Schools are specialists </a:t>
            </a:r>
            <a:r>
              <a:rPr lang="en-GB" sz="2800" dirty="0" err="1"/>
              <a:t>eg</a:t>
            </a:r>
            <a:r>
              <a:rPr lang="en-GB" sz="2800" dirty="0"/>
              <a:t>: Sports, Science, Technology etc</a:t>
            </a:r>
            <a:r>
              <a:rPr lang="en-GB" sz="2800" dirty="0" smtClean="0"/>
              <a:t>.</a:t>
            </a:r>
          </a:p>
          <a:p>
            <a:pPr>
              <a:lnSpc>
                <a:spcPct val="90000"/>
              </a:lnSpc>
            </a:pPr>
            <a:endParaRPr lang="en-GB" sz="2800" dirty="0"/>
          </a:p>
          <a:p>
            <a:pPr>
              <a:lnSpc>
                <a:spcPct val="90000"/>
              </a:lnSpc>
            </a:pPr>
            <a:r>
              <a:rPr lang="en-GB" sz="2800" dirty="0"/>
              <a:t>Pupils must pass the Kent test, or the grammar school’s own test to gain a place at a grammar </a:t>
            </a:r>
            <a:r>
              <a:rPr lang="en-GB" sz="2800" dirty="0" smtClean="0"/>
              <a:t>school, although passing does not guarantee a place. </a:t>
            </a:r>
            <a:endParaRPr lang="en-GB" sz="28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Registering</a:t>
            </a:r>
            <a:endParaRPr lang="en-US" b="1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/>
              <a:t>If you would like your child to go to a grammar school you need to REGISTER them for the PESE test.  (Also known as the Kent test)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You need to register </a:t>
            </a:r>
            <a:r>
              <a:rPr lang="en-GB" sz="2400" dirty="0" smtClean="0"/>
              <a:t>between 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June and 2</a:t>
            </a:r>
            <a:r>
              <a:rPr lang="en-GB" sz="2400" baseline="30000" dirty="0" smtClean="0"/>
              <a:t>nd</a:t>
            </a:r>
            <a:r>
              <a:rPr lang="en-GB" sz="2400" dirty="0" smtClean="0"/>
              <a:t> July 2018.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Registration is done by completing the form we will be giving out OR through </a:t>
            </a:r>
            <a:r>
              <a:rPr lang="en-GB" sz="2400" u="sng" dirty="0">
                <a:solidFill>
                  <a:srgbClr val="0070C0"/>
                </a:solidFill>
              </a:rPr>
              <a:t>www.kent.gov.uk/ola.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Registration forms need to be returned to us.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If you register online, please let us know.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6870700" cy="1131912"/>
          </a:xfrm>
        </p:spPr>
        <p:txBody>
          <a:bodyPr/>
          <a:lstStyle/>
          <a:p>
            <a:r>
              <a:rPr lang="en-GB" b="1" dirty="0"/>
              <a:t>The PESE/Kent test</a:t>
            </a:r>
            <a:endParaRPr lang="en-US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696200" cy="40016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/>
              <a:t>Tests will be held on </a:t>
            </a:r>
            <a:r>
              <a:rPr lang="en-GB" sz="2400" dirty="0" smtClean="0"/>
              <a:t>6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September 2018 </a:t>
            </a:r>
            <a:r>
              <a:rPr lang="en-GB" sz="2400" dirty="0"/>
              <a:t>in school. </a:t>
            </a:r>
            <a:endParaRPr lang="en-GB" sz="2400" dirty="0" smtClean="0"/>
          </a:p>
          <a:p>
            <a:pPr marL="0" indent="0">
              <a:lnSpc>
                <a:spcPct val="80000"/>
              </a:lnSpc>
              <a:buNone/>
            </a:pPr>
            <a:endParaRPr lang="en-GB" sz="11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The </a:t>
            </a:r>
            <a:r>
              <a:rPr lang="en-GB" sz="2400" dirty="0"/>
              <a:t>test has: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an </a:t>
            </a:r>
            <a:r>
              <a:rPr lang="en-GB" sz="2000" dirty="0"/>
              <a:t>English and Maths paper (1 hour )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a </a:t>
            </a:r>
            <a:r>
              <a:rPr lang="en-GB" sz="2000" dirty="0"/>
              <a:t>reasoning paper </a:t>
            </a:r>
            <a:r>
              <a:rPr lang="en-GB" sz="2000" dirty="0" smtClean="0"/>
              <a:t>(1 hour)</a:t>
            </a:r>
            <a:endParaRPr lang="en-GB" sz="2000" dirty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a </a:t>
            </a:r>
            <a:r>
              <a:rPr lang="en-GB" sz="2000" dirty="0"/>
              <a:t>written </a:t>
            </a:r>
            <a:r>
              <a:rPr lang="en-GB" sz="2000" dirty="0" smtClean="0"/>
              <a:t>exercise</a:t>
            </a:r>
            <a:r>
              <a:rPr lang="en-GB" sz="2000" dirty="0"/>
              <a:t> </a:t>
            </a:r>
            <a:r>
              <a:rPr lang="en-GB" sz="2000" dirty="0" smtClean="0"/>
              <a:t>(40 </a:t>
            </a:r>
            <a:r>
              <a:rPr lang="en-GB" sz="2000" dirty="0" err="1" smtClean="0"/>
              <a:t>mins</a:t>
            </a:r>
            <a:r>
              <a:rPr lang="en-GB" sz="2000" dirty="0" smtClean="0"/>
              <a:t>)</a:t>
            </a:r>
          </a:p>
          <a:p>
            <a:pPr lvl="1">
              <a:lnSpc>
                <a:spcPct val="80000"/>
              </a:lnSpc>
            </a:pPr>
            <a:endParaRPr lang="en-GB" sz="1200" dirty="0"/>
          </a:p>
          <a:p>
            <a:pPr>
              <a:lnSpc>
                <a:spcPct val="80000"/>
              </a:lnSpc>
            </a:pPr>
            <a:r>
              <a:rPr lang="en-GB" sz="2000" dirty="0"/>
              <a:t>The written </a:t>
            </a:r>
            <a:r>
              <a:rPr lang="en-GB" sz="2000" dirty="0" smtClean="0"/>
              <a:t>exercise will </a:t>
            </a:r>
            <a:r>
              <a:rPr lang="en-GB" sz="2000" dirty="0"/>
              <a:t>not be marked, but may be used by a local </a:t>
            </a:r>
            <a:r>
              <a:rPr lang="en-GB" sz="2000" dirty="0" err="1"/>
              <a:t>headteacher</a:t>
            </a:r>
            <a:r>
              <a:rPr lang="en-GB" sz="2000" dirty="0"/>
              <a:t> panel to review borderline cases. </a:t>
            </a:r>
            <a:endParaRPr lang="en-GB" sz="2000" dirty="0" smtClean="0"/>
          </a:p>
          <a:p>
            <a:pPr>
              <a:lnSpc>
                <a:spcPct val="80000"/>
              </a:lnSpc>
            </a:pPr>
            <a:endParaRPr lang="en-GB" sz="1800" dirty="0" smtClean="0"/>
          </a:p>
          <a:p>
            <a:pPr>
              <a:lnSpc>
                <a:spcPct val="80000"/>
              </a:lnSpc>
            </a:pPr>
            <a:r>
              <a:rPr lang="en-GB" sz="2000" dirty="0"/>
              <a:t>The </a:t>
            </a:r>
            <a:r>
              <a:rPr lang="en-GB" sz="2000" dirty="0">
                <a:hlinkClick r:id="rId2"/>
              </a:rPr>
              <a:t>Kent Test familiarisation booklet (PDF, 967.4 KB)</a:t>
            </a:r>
            <a:r>
              <a:rPr lang="en-GB" sz="2000" dirty="0"/>
              <a:t> gives a description of the different parts of the test and advice on approaching the types of questions asked.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 lvl="1"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800" dirty="0"/>
          </a:p>
          <a:p>
            <a:pPr>
              <a:lnSpc>
                <a:spcPct val="80000"/>
              </a:lnSpc>
            </a:pPr>
            <a:r>
              <a:rPr lang="en-GB" sz="2800" dirty="0" smtClean="0"/>
              <a:t>.</a:t>
            </a:r>
            <a:endParaRPr lang="en-GB" sz="2800" dirty="0"/>
          </a:p>
          <a:p>
            <a:pPr>
              <a:lnSpc>
                <a:spcPct val="80000"/>
              </a:lnSpc>
            </a:pPr>
            <a:endParaRPr lang="en-GB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870700" cy="771872"/>
          </a:xfrm>
        </p:spPr>
        <p:txBody>
          <a:bodyPr/>
          <a:lstStyle/>
          <a:p>
            <a:r>
              <a:rPr lang="en-GB" b="1" dirty="0" smtClean="0"/>
              <a:t>What the score means?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696200" cy="3888432"/>
          </a:xfrm>
        </p:spPr>
        <p:txBody>
          <a:bodyPr/>
          <a:lstStyle/>
          <a:p>
            <a:r>
              <a:rPr lang="en-GB" sz="2000" dirty="0"/>
              <a:t>Your child will get three standardised scores, </a:t>
            </a:r>
            <a:r>
              <a:rPr lang="en-GB" sz="2000" dirty="0" smtClean="0"/>
              <a:t>one </a:t>
            </a:r>
            <a:r>
              <a:rPr lang="en-GB" sz="2000" dirty="0"/>
              <a:t>for English, </a:t>
            </a:r>
            <a:r>
              <a:rPr lang="en-GB" sz="2000" dirty="0" smtClean="0"/>
              <a:t>one for </a:t>
            </a:r>
            <a:r>
              <a:rPr lang="en-GB" sz="2000" dirty="0"/>
              <a:t>M</a:t>
            </a:r>
            <a:r>
              <a:rPr lang="en-GB" sz="2000" dirty="0" smtClean="0"/>
              <a:t>aths </a:t>
            </a:r>
            <a:r>
              <a:rPr lang="en-GB" sz="2000" dirty="0"/>
              <a:t>and </a:t>
            </a:r>
            <a:r>
              <a:rPr lang="en-GB" sz="2000" dirty="0" smtClean="0"/>
              <a:t>one </a:t>
            </a:r>
            <a:r>
              <a:rPr lang="en-GB" sz="2000" dirty="0"/>
              <a:t>for </a:t>
            </a:r>
            <a:r>
              <a:rPr lang="en-GB" sz="2000" dirty="0" smtClean="0"/>
              <a:t>Reasoning.</a:t>
            </a:r>
          </a:p>
          <a:p>
            <a:endParaRPr lang="en-GB" sz="2000" dirty="0"/>
          </a:p>
          <a:p>
            <a:r>
              <a:rPr lang="en-GB" sz="2000" dirty="0" smtClean="0"/>
              <a:t>The </a:t>
            </a:r>
            <a:r>
              <a:rPr lang="en-GB" sz="2000" dirty="0"/>
              <a:t>lowest possible score is 69 and the highest is 141 on each test. </a:t>
            </a:r>
            <a:endParaRPr lang="en-GB" sz="2000" dirty="0" smtClean="0"/>
          </a:p>
          <a:p>
            <a:endParaRPr lang="en-GB" sz="1100" b="1" dirty="0" smtClean="0"/>
          </a:p>
          <a:p>
            <a:r>
              <a:rPr lang="en-GB" sz="2000" b="1" dirty="0" smtClean="0"/>
              <a:t>To </a:t>
            </a:r>
            <a:r>
              <a:rPr lang="en-GB" sz="2000" b="1" dirty="0"/>
              <a:t>be given a grammar school assessment, children needed to get a total score of 320 or more, with no single score lower than 106</a:t>
            </a:r>
            <a:r>
              <a:rPr lang="en-GB" sz="2000" b="1" dirty="0" smtClean="0"/>
              <a:t>.</a:t>
            </a:r>
          </a:p>
          <a:p>
            <a:endParaRPr lang="en-GB" sz="2000" b="1" dirty="0" smtClean="0"/>
          </a:p>
          <a:p>
            <a:r>
              <a:rPr lang="en-GB" sz="2000" dirty="0"/>
              <a:t>The highest possible total score is 423.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19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Results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The results for the 2016 Kent Test will be sent out on </a:t>
            </a:r>
            <a:r>
              <a:rPr lang="en-GB" sz="1800" b="1" dirty="0" smtClean="0"/>
              <a:t>11</a:t>
            </a:r>
            <a:r>
              <a:rPr lang="en-GB" sz="1800" b="1" baseline="30000" dirty="0" smtClean="0"/>
              <a:t>th</a:t>
            </a:r>
            <a:r>
              <a:rPr lang="en-GB" sz="1800" b="1" dirty="0" smtClean="0"/>
              <a:t>  </a:t>
            </a:r>
            <a:r>
              <a:rPr lang="en-GB" sz="1800" b="1" dirty="0"/>
              <a:t>October </a:t>
            </a:r>
            <a:r>
              <a:rPr lang="en-GB" sz="1800" b="1" dirty="0" smtClean="0"/>
              <a:t>2018</a:t>
            </a:r>
            <a:r>
              <a:rPr lang="en-GB" sz="1800" dirty="0" smtClean="0"/>
              <a:t>. </a:t>
            </a:r>
            <a:r>
              <a:rPr lang="en-GB" sz="1800" dirty="0"/>
              <a:t>You can get your results:</a:t>
            </a:r>
          </a:p>
          <a:p>
            <a:pPr lvl="1"/>
            <a:r>
              <a:rPr lang="en-GB" sz="1400" b="1" dirty="0"/>
              <a:t>by email</a:t>
            </a:r>
            <a:r>
              <a:rPr lang="en-GB" sz="1400" dirty="0"/>
              <a:t>: If you registered online </a:t>
            </a:r>
            <a:r>
              <a:rPr lang="en-GB" sz="1400" dirty="0" smtClean="0"/>
              <a:t>KCC will email </a:t>
            </a:r>
            <a:r>
              <a:rPr lang="en-GB" sz="1400" dirty="0"/>
              <a:t>your results </a:t>
            </a:r>
            <a:r>
              <a:rPr lang="en-GB" sz="1400" b="1" dirty="0"/>
              <a:t>after 4pm</a:t>
            </a:r>
            <a:r>
              <a:rPr lang="en-GB" sz="1400" dirty="0"/>
              <a:t>. We cannot guarantee the exact time you will receive your email, this will depend on your email service provider</a:t>
            </a:r>
          </a:p>
          <a:p>
            <a:pPr lvl="1"/>
            <a:r>
              <a:rPr lang="en-GB" sz="1400" b="1" dirty="0"/>
              <a:t>online:</a:t>
            </a:r>
            <a:r>
              <a:rPr lang="en-GB" sz="1400" dirty="0"/>
              <a:t> You can</a:t>
            </a:r>
            <a:r>
              <a:rPr lang="en-GB" sz="1400" dirty="0">
                <a:hlinkClick r:id="rId2"/>
              </a:rPr>
              <a:t> log in</a:t>
            </a:r>
            <a:r>
              <a:rPr lang="en-GB" sz="1400" dirty="0"/>
              <a:t> after 5pm to view your results online</a:t>
            </a:r>
          </a:p>
          <a:p>
            <a:pPr lvl="1"/>
            <a:r>
              <a:rPr lang="en-GB" sz="1400" b="1" dirty="0"/>
              <a:t>by post</a:t>
            </a:r>
            <a:r>
              <a:rPr lang="en-GB" sz="1400" dirty="0"/>
              <a:t>: Results will be sent out by first class post on </a:t>
            </a:r>
            <a:r>
              <a:rPr lang="en-GB" sz="1400" dirty="0" smtClean="0"/>
              <a:t>11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October 2018</a:t>
            </a:r>
            <a:endParaRPr lang="en-GB" sz="1400" dirty="0"/>
          </a:p>
          <a:p>
            <a:pPr lvl="1"/>
            <a:r>
              <a:rPr lang="en-GB" sz="1400" b="1" dirty="0"/>
              <a:t>from </a:t>
            </a:r>
            <a:r>
              <a:rPr lang="en-GB" sz="1400" b="1" dirty="0" smtClean="0"/>
              <a:t>us</a:t>
            </a:r>
            <a:r>
              <a:rPr lang="en-GB" sz="1400" dirty="0" smtClean="0"/>
              <a:t>: </a:t>
            </a:r>
            <a:r>
              <a:rPr lang="en-GB" sz="1400" dirty="0"/>
              <a:t>Test scores </a:t>
            </a:r>
            <a:r>
              <a:rPr lang="en-GB" sz="1400" dirty="0" smtClean="0"/>
              <a:t>will be available </a:t>
            </a:r>
            <a:r>
              <a:rPr lang="en-GB" sz="1400" dirty="0"/>
              <a:t>from </a:t>
            </a:r>
            <a:r>
              <a:rPr lang="en-GB" sz="1400" dirty="0" smtClean="0"/>
              <a:t>us from 15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October 2018. The LA cannot </a:t>
            </a:r>
            <a:r>
              <a:rPr lang="en-GB" sz="1400" dirty="0"/>
              <a:t>give out test scores over the phone.</a:t>
            </a:r>
          </a:p>
          <a:p>
            <a:r>
              <a:rPr lang="en-GB" sz="1800" dirty="0"/>
              <a:t>You can't appeal against your child's Kent Test results.</a:t>
            </a:r>
          </a:p>
          <a:p>
            <a:r>
              <a:rPr lang="en-GB" sz="1800" dirty="0"/>
              <a:t>If you need further advice, please email the secondary admissions team at </a:t>
            </a:r>
            <a:r>
              <a:rPr lang="en-GB" sz="1800" dirty="0">
                <a:hlinkClick r:id="rId3"/>
              </a:rPr>
              <a:t>kent.admissions@kent.gov.uk</a:t>
            </a:r>
            <a:r>
              <a:rPr lang="en-GB" sz="1800" dirty="0"/>
              <a:t>, quoting your child's Pupil ID for security purposes.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56107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Grammar Schools’ Tests</a:t>
            </a:r>
            <a:r>
              <a:rPr lang="en-GB"/>
              <a:t> 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/>
              <a:t>Grammar schools also do separate tests.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</a:pPr>
            <a:r>
              <a:rPr lang="en-GB" sz="2400" dirty="0"/>
              <a:t>Girl’s Grammar: Saturday, </a:t>
            </a:r>
            <a:r>
              <a:rPr lang="en-GB" sz="2400" dirty="0" smtClean="0"/>
              <a:t>8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</a:t>
            </a:r>
            <a:r>
              <a:rPr lang="en-GB" sz="2400" dirty="0"/>
              <a:t>September </a:t>
            </a:r>
            <a:r>
              <a:rPr lang="en-GB" sz="1200" dirty="0" smtClean="0"/>
              <a:t>(am)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Boy’s </a:t>
            </a:r>
            <a:r>
              <a:rPr lang="en-GB" sz="2400" dirty="0"/>
              <a:t>Grammar: Saturday, 8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September </a:t>
            </a:r>
            <a:r>
              <a:rPr lang="en-GB" sz="1200" dirty="0" smtClean="0"/>
              <a:t>(am)</a:t>
            </a:r>
          </a:p>
          <a:p>
            <a:pPr>
              <a:lnSpc>
                <a:spcPct val="80000"/>
              </a:lnSpc>
            </a:pPr>
            <a:endParaRPr lang="en-GB" sz="1200" b="1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Shepway </a:t>
            </a:r>
            <a:r>
              <a:rPr lang="en-GB" sz="2400" dirty="0"/>
              <a:t>test on the same </a:t>
            </a:r>
            <a:r>
              <a:rPr lang="en-GB" sz="2400" dirty="0" smtClean="0"/>
              <a:t>day </a:t>
            </a:r>
            <a:r>
              <a:rPr lang="en-GB" sz="1200" dirty="0" smtClean="0"/>
              <a:t>(am) </a:t>
            </a:r>
            <a:endParaRPr lang="en-GB" sz="1200" dirty="0"/>
          </a:p>
          <a:p>
            <a:pPr>
              <a:lnSpc>
                <a:spcPct val="80000"/>
              </a:lnSpc>
            </a:pPr>
            <a:endParaRPr lang="en-GB" sz="1200" dirty="0" smtClean="0"/>
          </a:p>
          <a:p>
            <a:pPr>
              <a:lnSpc>
                <a:spcPct val="80000"/>
              </a:lnSpc>
            </a:pPr>
            <a:r>
              <a:rPr lang="en-GB" sz="2000" b="1" dirty="0" smtClean="0"/>
              <a:t>You </a:t>
            </a:r>
            <a:r>
              <a:rPr lang="en-GB" sz="2000" b="1" dirty="0"/>
              <a:t>will need to register directly with the grammar school for your child to take this test.</a:t>
            </a:r>
          </a:p>
          <a:p>
            <a:pPr>
              <a:lnSpc>
                <a:spcPct val="80000"/>
              </a:lnSpc>
            </a:pPr>
            <a:endParaRPr lang="en-GB" sz="1400" dirty="0"/>
          </a:p>
          <a:p>
            <a:pPr>
              <a:lnSpc>
                <a:spcPct val="80000"/>
              </a:lnSpc>
            </a:pPr>
            <a:r>
              <a:rPr lang="en-GB" sz="2000" dirty="0"/>
              <a:t>These tests take place at the grammar schools and you will have to take your child there.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The Results</a:t>
            </a:r>
            <a:r>
              <a:rPr lang="en-GB"/>
              <a:t> 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/>
              <a:t>When you know the results of both tests you then fill in a Secondary Common Application Form (SCAF)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SCAF forms can be completed online but must be copied to Guston School.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SCAF forms need to be submitted by 31</a:t>
            </a:r>
            <a:r>
              <a:rPr lang="en-GB" sz="2400" baseline="30000" dirty="0"/>
              <a:t>st</a:t>
            </a:r>
            <a:r>
              <a:rPr lang="en-GB" sz="2400" dirty="0"/>
              <a:t> October </a:t>
            </a:r>
            <a:r>
              <a:rPr lang="en-GB" sz="2400" dirty="0" smtClean="0"/>
              <a:t>2018.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We will remind you nearer the time.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1691</TotalTime>
  <Words>990</Words>
  <Application>Microsoft Office PowerPoint</Application>
  <PresentationFormat>On-screen Show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Crayons</vt:lpstr>
      <vt:lpstr>Procedure for Entrance to Secondary Education</vt:lpstr>
      <vt:lpstr>The Procedure</vt:lpstr>
      <vt:lpstr>Kent Schools</vt:lpstr>
      <vt:lpstr>Registering</vt:lpstr>
      <vt:lpstr>The PESE/Kent test</vt:lpstr>
      <vt:lpstr>What the score means? </vt:lpstr>
      <vt:lpstr>Results </vt:lpstr>
      <vt:lpstr>Grammar Schools’ Tests </vt:lpstr>
      <vt:lpstr>The Results </vt:lpstr>
      <vt:lpstr>Secondary Common Application Form</vt:lpstr>
      <vt:lpstr>Visits </vt:lpstr>
      <vt:lpstr>Open Days </vt:lpstr>
      <vt:lpstr>Choices</vt:lpstr>
      <vt:lpstr>The result</vt:lpstr>
      <vt:lpstr>Advice</vt:lpstr>
      <vt:lpstr>Things to think about…</vt:lpstr>
      <vt:lpstr>Thank you</vt:lpstr>
    </vt:vector>
  </TitlesOfParts>
  <Company>Guston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Procedure for Entrance to Secondary Education</dc:title>
  <dc:creator>Headteacher</dc:creator>
  <cp:lastModifiedBy>Deby Day</cp:lastModifiedBy>
  <cp:revision>51</cp:revision>
  <cp:lastPrinted>2018-05-10T10:48:23Z</cp:lastPrinted>
  <dcterms:created xsi:type="dcterms:W3CDTF">2008-06-09T12:14:07Z</dcterms:created>
  <dcterms:modified xsi:type="dcterms:W3CDTF">2018-05-23T10:00:35Z</dcterms:modified>
</cp:coreProperties>
</file>