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3" r:id="rId8"/>
    <p:sldId id="266" r:id="rId9"/>
    <p:sldId id="271" r:id="rId10"/>
    <p:sldId id="272" r:id="rId11"/>
    <p:sldId id="276" r:id="rId12"/>
    <p:sldId id="277" r:id="rId13"/>
    <p:sldId id="273" r:id="rId14"/>
    <p:sldId id="275" r:id="rId15"/>
    <p:sldId id="274" r:id="rId1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5" roundtripDataSignature="AMtx7miwhHloIPieXj9QENGeyiNcBO3Re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1400"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9" name="Google Shape;89;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0" name="Google Shape;100;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4" name="Google Shape;114;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8" name="Google Shape;128;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546c12da48_1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0" name="Google Shape;150;g1546c12da48_1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4" name="Google Shape;18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546c12da48_1_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546c12da48_1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546c12da48_1_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546c12da48_1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4768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546c12da48_1_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546c12da48_1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779802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8" name="Google Shape;198;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546c12da48_1_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1546c12da48_1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9"/>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3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4" name="Google Shape;14;p3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3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4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 name="Google Shape;20;p4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4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4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1"/>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omic Sans MS"/>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1"/>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26" name="Google Shape;26;p4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4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4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42"/>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2" name="Google Shape;32;p42"/>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3" name="Google Shape;33;p4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4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4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omic Sans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43"/>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39" name="Google Shape;39;p43"/>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0" name="Google Shape;40;p43"/>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1" name="Google Shape;41;p43"/>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2" name="Google Shape;42;p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4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6"/>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omic Sans MS"/>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6"/>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7" name="Google Shape;57;p46"/>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8" name="Google Shape;58;p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7"/>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omic Sans MS"/>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7"/>
          <p:cNvSpPr>
            <a:spLocks noGrp="1"/>
          </p:cNvSpPr>
          <p:nvPr>
            <p:ph type="pic" idx="2"/>
          </p:nvPr>
        </p:nvSpPr>
        <p:spPr>
          <a:xfrm>
            <a:off x="1792288" y="612775"/>
            <a:ext cx="5486400" cy="4114800"/>
          </a:xfrm>
          <a:prstGeom prst="rect">
            <a:avLst/>
          </a:prstGeom>
          <a:noFill/>
          <a:ln>
            <a:noFill/>
          </a:ln>
        </p:spPr>
      </p:sp>
      <p:sp>
        <p:nvSpPr>
          <p:cNvPr id="64" name="Google Shape;64;p47"/>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5" name="Google Shape;65;p4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8"/>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4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4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9"/>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9"/>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4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8F7F1"/>
        </a:solidFill>
        <a:effectLst/>
      </p:bgPr>
    </p:bg>
    <p:spTree>
      <p:nvGrpSpPr>
        <p:cNvPr id="1" name="Shape 5"/>
        <p:cNvGrpSpPr/>
        <p:nvPr/>
      </p:nvGrpSpPr>
      <p:grpSpPr>
        <a:xfrm>
          <a:off x="0" y="0"/>
          <a:ext cx="0" cy="0"/>
          <a:chOff x="0" y="0"/>
          <a:chExt cx="0" cy="0"/>
        </a:xfrm>
      </p:grpSpPr>
      <p:sp>
        <p:nvSpPr>
          <p:cNvPr id="6" name="Google Shape;6;p3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omic Sans MS"/>
              <a:buNone/>
              <a:defRPr sz="4400" b="0" i="0" u="none" strike="noStrike" cap="none">
                <a:solidFill>
                  <a:schemeClr val="dk1"/>
                </a:solidFill>
                <a:latin typeface="Comic Sans MS"/>
                <a:ea typeface="Comic Sans MS"/>
                <a:cs typeface="Comic Sans MS"/>
                <a:sym typeface="Comic Sans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3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omic Sans MS"/>
                <a:ea typeface="Comic Sans MS"/>
                <a:cs typeface="Comic Sans MS"/>
                <a:sym typeface="Comic Sans MS"/>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omic Sans MS"/>
                <a:ea typeface="Comic Sans MS"/>
                <a:cs typeface="Comic Sans MS"/>
                <a:sym typeface="Comic Sans MS"/>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omic Sans MS"/>
                <a:ea typeface="Comic Sans MS"/>
                <a:cs typeface="Comic Sans MS"/>
                <a:sym typeface="Comic Sans MS"/>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omic Sans MS"/>
                <a:ea typeface="Comic Sans MS"/>
                <a:cs typeface="Comic Sans MS"/>
                <a:sym typeface="Comic Sans MS"/>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omic Sans MS"/>
                <a:ea typeface="Comic Sans MS"/>
                <a:cs typeface="Comic Sans MS"/>
                <a:sym typeface="Comic Sans MS"/>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omic Sans MS"/>
                <a:ea typeface="Comic Sans MS"/>
                <a:cs typeface="Comic Sans MS"/>
                <a:sym typeface="Comic Sans MS"/>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omic Sans MS"/>
                <a:ea typeface="Comic Sans MS"/>
                <a:cs typeface="Comic Sans MS"/>
                <a:sym typeface="Comic Sans MS"/>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omic Sans MS"/>
                <a:ea typeface="Comic Sans MS"/>
                <a:cs typeface="Comic Sans MS"/>
                <a:sym typeface="Comic Sans MS"/>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omic Sans MS"/>
                <a:ea typeface="Comic Sans MS"/>
                <a:cs typeface="Comic Sans MS"/>
                <a:sym typeface="Comic Sans MS"/>
              </a:defRPr>
            </a:lvl9pPr>
          </a:lstStyle>
          <a:p>
            <a:endParaRPr/>
          </a:p>
        </p:txBody>
      </p:sp>
      <p:sp>
        <p:nvSpPr>
          <p:cNvPr id="8" name="Google Shape;8;p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omic Sans MS"/>
                <a:ea typeface="Comic Sans MS"/>
                <a:cs typeface="Comic Sans MS"/>
                <a:sym typeface="Comic Sans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mic Sans MS"/>
                <a:ea typeface="Comic Sans MS"/>
                <a:cs typeface="Comic Sans MS"/>
                <a:sym typeface="Comic Sans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mic Sans MS"/>
                <a:ea typeface="Comic Sans MS"/>
                <a:cs typeface="Comic Sans MS"/>
                <a:sym typeface="Comic Sans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mic Sans MS"/>
                <a:ea typeface="Comic Sans MS"/>
                <a:cs typeface="Comic Sans MS"/>
                <a:sym typeface="Comic Sans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mic Sans MS"/>
                <a:ea typeface="Comic Sans MS"/>
                <a:cs typeface="Comic Sans MS"/>
                <a:sym typeface="Comic Sans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mic Sans MS"/>
                <a:ea typeface="Comic Sans MS"/>
                <a:cs typeface="Comic Sans MS"/>
                <a:sym typeface="Comic Sans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mic Sans MS"/>
                <a:ea typeface="Comic Sans MS"/>
                <a:cs typeface="Comic Sans MS"/>
                <a:sym typeface="Comic Sans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mic Sans MS"/>
                <a:ea typeface="Comic Sans MS"/>
                <a:cs typeface="Comic Sans MS"/>
                <a:sym typeface="Comic Sans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mic Sans MS"/>
                <a:ea typeface="Comic Sans MS"/>
                <a:cs typeface="Comic Sans MS"/>
                <a:sym typeface="Comic Sans MS"/>
              </a:defRPr>
            </a:lvl9pPr>
          </a:lstStyle>
          <a:p>
            <a:endParaRPr/>
          </a:p>
        </p:txBody>
      </p:sp>
      <p:sp>
        <p:nvSpPr>
          <p:cNvPr id="9" name="Google Shape;9;p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omic Sans MS"/>
                <a:ea typeface="Comic Sans MS"/>
                <a:cs typeface="Comic Sans MS"/>
                <a:sym typeface="Comic Sans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mic Sans MS"/>
                <a:ea typeface="Comic Sans MS"/>
                <a:cs typeface="Comic Sans MS"/>
                <a:sym typeface="Comic Sans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mic Sans MS"/>
                <a:ea typeface="Comic Sans MS"/>
                <a:cs typeface="Comic Sans MS"/>
                <a:sym typeface="Comic Sans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mic Sans MS"/>
                <a:ea typeface="Comic Sans MS"/>
                <a:cs typeface="Comic Sans MS"/>
                <a:sym typeface="Comic Sans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mic Sans MS"/>
                <a:ea typeface="Comic Sans MS"/>
                <a:cs typeface="Comic Sans MS"/>
                <a:sym typeface="Comic Sans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mic Sans MS"/>
                <a:ea typeface="Comic Sans MS"/>
                <a:cs typeface="Comic Sans MS"/>
                <a:sym typeface="Comic Sans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mic Sans MS"/>
                <a:ea typeface="Comic Sans MS"/>
                <a:cs typeface="Comic Sans MS"/>
                <a:sym typeface="Comic Sans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mic Sans MS"/>
                <a:ea typeface="Comic Sans MS"/>
                <a:cs typeface="Comic Sans MS"/>
                <a:sym typeface="Comic Sans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mic Sans MS"/>
                <a:ea typeface="Comic Sans MS"/>
                <a:cs typeface="Comic Sans MS"/>
                <a:sym typeface="Comic Sans MS"/>
              </a:defRPr>
            </a:lvl9pPr>
          </a:lstStyle>
          <a:p>
            <a:endParaRPr/>
          </a:p>
        </p:txBody>
      </p:sp>
      <p:sp>
        <p:nvSpPr>
          <p:cNvPr id="10" name="Google Shape;10;p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yln6PpV1G1I"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683568" y="188640"/>
            <a:ext cx="7772400" cy="190207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dk1"/>
              </a:buClr>
              <a:buSzPct val="100000"/>
              <a:buFont typeface="Comic Sans MS"/>
              <a:buNone/>
            </a:pPr>
            <a:r>
              <a:rPr lang="en-GB" b="1"/>
              <a:t>Reading and Phonics in Reception at Mickle Trafford Village School</a:t>
            </a:r>
            <a:endParaRPr b="1"/>
          </a:p>
        </p:txBody>
      </p:sp>
      <p:pic>
        <p:nvPicPr>
          <p:cNvPr id="85" name="Google Shape;85;p1" descr="Read Write Inc. Phonics - Ruth Miskin Phonics Training"/>
          <p:cNvPicPr preferRelativeResize="0"/>
          <p:nvPr/>
        </p:nvPicPr>
        <p:blipFill rotWithShape="1">
          <a:blip r:embed="rId3">
            <a:alphaModFix/>
          </a:blip>
          <a:srcRect/>
          <a:stretch/>
        </p:blipFill>
        <p:spPr>
          <a:xfrm>
            <a:off x="1138049" y="2492911"/>
            <a:ext cx="6628335" cy="2016225"/>
          </a:xfrm>
          <a:prstGeom prst="rect">
            <a:avLst/>
          </a:prstGeom>
          <a:noFill/>
          <a:ln>
            <a:noFill/>
          </a:ln>
        </p:spPr>
      </p:pic>
      <p:pic>
        <p:nvPicPr>
          <p:cNvPr id="86" name="Google Shape;86;p1" descr="logo"/>
          <p:cNvPicPr preferRelativeResize="0"/>
          <p:nvPr/>
        </p:nvPicPr>
        <p:blipFill rotWithShape="1">
          <a:blip r:embed="rId4">
            <a:alphaModFix/>
          </a:blip>
          <a:srcRect/>
          <a:stretch/>
        </p:blipFill>
        <p:spPr>
          <a:xfrm>
            <a:off x="6990178" y="4509120"/>
            <a:ext cx="2149599" cy="213901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body" idx="1"/>
          </p:nvPr>
        </p:nvSpPr>
        <p:spPr>
          <a:xfrm>
            <a:off x="457200" y="404664"/>
            <a:ext cx="8229600" cy="612068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dk1"/>
              </a:buClr>
              <a:buSzPts val="3200"/>
              <a:buNone/>
            </a:pPr>
            <a:r>
              <a:rPr lang="en-GB"/>
              <a:t>Learning to read is the most important thing your child will learn at our school. Everything else depends on it, so we put as much energy as we possibly can into making sure that every single child learns to read as quickly as possible.</a:t>
            </a:r>
            <a:endParaRPr/>
          </a:p>
          <a:p>
            <a:pPr marL="0" lvl="0" indent="0" algn="ctr" rtl="0">
              <a:lnSpc>
                <a:spcPct val="100000"/>
              </a:lnSpc>
              <a:spcBef>
                <a:spcPts val="640"/>
              </a:spcBef>
              <a:spcAft>
                <a:spcPts val="0"/>
              </a:spcAft>
              <a:buClr>
                <a:schemeClr val="dk1"/>
              </a:buClr>
              <a:buSzPts val="3200"/>
              <a:buNone/>
            </a:pPr>
            <a:endParaRPr/>
          </a:p>
          <a:p>
            <a:pPr marL="0" lvl="0" indent="0" algn="ctr" rtl="0">
              <a:lnSpc>
                <a:spcPct val="100000"/>
              </a:lnSpc>
              <a:spcBef>
                <a:spcPts val="640"/>
              </a:spcBef>
              <a:spcAft>
                <a:spcPts val="0"/>
              </a:spcAft>
              <a:buClr>
                <a:schemeClr val="dk1"/>
              </a:buClr>
              <a:buSzPts val="3200"/>
              <a:buNone/>
            </a:pPr>
            <a:r>
              <a:rPr lang="en-GB"/>
              <a:t>We want your child to love reading – and to want to read for themselves. This is why we put our efforts into making sure they develop a love of books as well as simply learning to read. </a:t>
            </a:r>
            <a:endParaRPr/>
          </a:p>
          <a:p>
            <a:pPr marL="0" lvl="0" indent="0" algn="ctr" rtl="0">
              <a:lnSpc>
                <a:spcPct val="100000"/>
              </a:lnSpc>
              <a:spcBef>
                <a:spcPts val="640"/>
              </a:spcBef>
              <a:spcAft>
                <a:spcPts val="0"/>
              </a:spcAft>
              <a:buClr>
                <a:schemeClr val="dk1"/>
              </a:buClr>
              <a:buSzPts val="3200"/>
              <a:buNone/>
            </a:pPr>
            <a:endParaRPr/>
          </a:p>
          <a:p>
            <a:pPr marL="342900" lvl="0" indent="-139700" algn="l" rtl="0">
              <a:lnSpc>
                <a:spcPct val="100000"/>
              </a:lnSpc>
              <a:spcBef>
                <a:spcPts val="640"/>
              </a:spcBef>
              <a:spcAft>
                <a:spcPts val="0"/>
              </a:spcAft>
              <a:buClr>
                <a:schemeClr val="dk1"/>
              </a:buClr>
              <a:buSzPts val="3200"/>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omic Sans MS"/>
              <a:buNone/>
            </a:pPr>
            <a:r>
              <a:rPr lang="en-GB"/>
              <a:t>What is phonics?</a:t>
            </a:r>
            <a:endParaRPr/>
          </a:p>
        </p:txBody>
      </p:sp>
      <p:sp>
        <p:nvSpPr>
          <p:cNvPr id="97" name="Google Shape;97;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3200"/>
              <a:buNone/>
            </a:pPr>
            <a:r>
              <a:rPr lang="en-GB"/>
              <a:t>Phonemes (sounds) and graphemes (letter combinations)</a:t>
            </a:r>
            <a:endParaRPr/>
          </a:p>
          <a:p>
            <a:pPr marL="342900" lvl="0" indent="-342900" algn="l" rtl="0">
              <a:lnSpc>
                <a:spcPct val="100000"/>
              </a:lnSpc>
              <a:spcBef>
                <a:spcPts val="640"/>
              </a:spcBef>
              <a:spcAft>
                <a:spcPts val="0"/>
              </a:spcAft>
              <a:buClr>
                <a:schemeClr val="dk1"/>
              </a:buClr>
              <a:buSzPts val="3200"/>
              <a:buChar char="•"/>
            </a:pPr>
            <a:r>
              <a:rPr lang="en-GB"/>
              <a:t>44 sounds</a:t>
            </a:r>
            <a:endParaRPr/>
          </a:p>
          <a:p>
            <a:pPr marL="342900" lvl="0" indent="-342900" algn="l" rtl="0">
              <a:lnSpc>
                <a:spcPct val="100000"/>
              </a:lnSpc>
              <a:spcBef>
                <a:spcPts val="640"/>
              </a:spcBef>
              <a:spcAft>
                <a:spcPts val="0"/>
              </a:spcAft>
              <a:buClr>
                <a:schemeClr val="dk1"/>
              </a:buClr>
              <a:buSzPts val="3200"/>
              <a:buChar char="•"/>
            </a:pPr>
            <a:r>
              <a:rPr lang="en-GB"/>
              <a:t>26 letters</a:t>
            </a:r>
            <a:endParaRPr/>
          </a:p>
          <a:p>
            <a:pPr marL="342900" lvl="0" indent="-342900" algn="l" rtl="0">
              <a:lnSpc>
                <a:spcPct val="100000"/>
              </a:lnSpc>
              <a:spcBef>
                <a:spcPts val="640"/>
              </a:spcBef>
              <a:spcAft>
                <a:spcPts val="0"/>
              </a:spcAft>
              <a:buClr>
                <a:schemeClr val="dk1"/>
              </a:buClr>
              <a:buSzPts val="3200"/>
              <a:buChar char="•"/>
            </a:pPr>
            <a:r>
              <a:rPr lang="en-GB"/>
              <a:t>Over 150+ graphemes (ay,ai, a-e)</a:t>
            </a:r>
            <a:endParaRPr/>
          </a:p>
          <a:p>
            <a:pPr marL="342900" lvl="0" indent="-139700" algn="l" rtl="0">
              <a:lnSpc>
                <a:spcPct val="100000"/>
              </a:lnSpc>
              <a:spcBef>
                <a:spcPts val="640"/>
              </a:spcBef>
              <a:spcAft>
                <a:spcPts val="0"/>
              </a:spcAft>
              <a:buClr>
                <a:schemeClr val="dk1"/>
              </a:buClr>
              <a:buSzPts val="3200"/>
              <a:buNone/>
            </a:pPr>
            <a:endParaRPr/>
          </a:p>
          <a:p>
            <a:pPr marL="0" lvl="0" indent="0" algn="l" rtl="0">
              <a:lnSpc>
                <a:spcPct val="100000"/>
              </a:lnSpc>
              <a:spcBef>
                <a:spcPts val="640"/>
              </a:spcBef>
              <a:spcAft>
                <a:spcPts val="0"/>
              </a:spcAft>
              <a:buClr>
                <a:schemeClr val="dk1"/>
              </a:buClr>
              <a:buSzPts val="3200"/>
              <a:buNone/>
            </a:pPr>
            <a:r>
              <a:rPr lang="en-GB"/>
              <a:t>We have one of the most complex alphabetic codes in the world!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omic Sans MS"/>
              <a:buNone/>
            </a:pPr>
            <a:r>
              <a:rPr lang="en-GB"/>
              <a:t>Our phonics scheme</a:t>
            </a:r>
            <a:endParaRPr/>
          </a:p>
        </p:txBody>
      </p:sp>
      <p:sp>
        <p:nvSpPr>
          <p:cNvPr id="103" name="Google Shape;103;p3"/>
          <p:cNvSpPr txBox="1">
            <a:spLocks noGrp="1"/>
          </p:cNvSpPr>
          <p:nvPr>
            <p:ph type="body" idx="1"/>
          </p:nvPr>
        </p:nvSpPr>
        <p:spPr>
          <a:xfrm>
            <a:off x="457200" y="1417653"/>
            <a:ext cx="8229600" cy="47085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3200"/>
              <a:buNone/>
            </a:pPr>
            <a:r>
              <a:rPr lang="en-GB" sz="2150"/>
              <a:t>At Mickle Trafford Village School, we use</a:t>
            </a:r>
            <a:endParaRPr sz="2150"/>
          </a:p>
          <a:p>
            <a:pPr marL="0" lvl="0" indent="0" algn="ctr" rtl="0">
              <a:lnSpc>
                <a:spcPct val="100000"/>
              </a:lnSpc>
              <a:spcBef>
                <a:spcPts val="640"/>
              </a:spcBef>
              <a:spcAft>
                <a:spcPts val="0"/>
              </a:spcAft>
              <a:buClr>
                <a:schemeClr val="dk1"/>
              </a:buClr>
              <a:buSzPts val="3200"/>
              <a:buNone/>
            </a:pPr>
            <a:r>
              <a:rPr lang="en-GB" sz="2150"/>
              <a:t> </a:t>
            </a:r>
            <a:endParaRPr sz="2150"/>
          </a:p>
          <a:p>
            <a:pPr marL="0" lvl="0" indent="0" algn="l" rtl="0">
              <a:spcBef>
                <a:spcPts val="0"/>
              </a:spcBef>
              <a:spcAft>
                <a:spcPts val="0"/>
              </a:spcAft>
              <a:buClr>
                <a:schemeClr val="dk1"/>
              </a:buClr>
              <a:buSzPts val="2800"/>
              <a:buFont typeface="Arial"/>
              <a:buNone/>
            </a:pPr>
            <a:r>
              <a:rPr lang="en-GB" sz="2150"/>
              <a:t>Phonics and reading happens </a:t>
            </a:r>
            <a:r>
              <a:rPr lang="en-GB" sz="2150" b="1"/>
              <a:t>daily</a:t>
            </a:r>
            <a:r>
              <a:rPr lang="en-GB" sz="2150"/>
              <a:t> in Reception, Year One and Year 2. </a:t>
            </a:r>
            <a:endParaRPr sz="2150"/>
          </a:p>
          <a:p>
            <a:pPr marL="0" lvl="0" indent="0" algn="l" rtl="0">
              <a:spcBef>
                <a:spcPts val="518"/>
              </a:spcBef>
              <a:spcAft>
                <a:spcPts val="0"/>
              </a:spcAft>
              <a:buClr>
                <a:schemeClr val="dk1"/>
              </a:buClr>
              <a:buSzPts val="2800"/>
              <a:buFont typeface="Arial"/>
              <a:buNone/>
            </a:pPr>
            <a:endParaRPr sz="2150"/>
          </a:p>
          <a:p>
            <a:pPr marL="0" lvl="0" indent="0" algn="l" rtl="0">
              <a:spcBef>
                <a:spcPts val="518"/>
              </a:spcBef>
              <a:spcAft>
                <a:spcPts val="0"/>
              </a:spcAft>
              <a:buClr>
                <a:schemeClr val="dk1"/>
              </a:buClr>
              <a:buSzPts val="2800"/>
              <a:buFont typeface="Arial"/>
              <a:buNone/>
            </a:pPr>
            <a:r>
              <a:rPr lang="en-GB" sz="2150"/>
              <a:t>We have set sessions for phonics and reading during each morning and often use time in the afternoons for follow up teaching, if it is needed. </a:t>
            </a:r>
            <a:endParaRPr sz="2150"/>
          </a:p>
          <a:p>
            <a:pPr marL="0" lvl="0" indent="0" algn="l" rtl="0">
              <a:spcBef>
                <a:spcPts val="518"/>
              </a:spcBef>
              <a:spcAft>
                <a:spcPts val="0"/>
              </a:spcAft>
              <a:buClr>
                <a:schemeClr val="dk1"/>
              </a:buClr>
              <a:buSzPts val="2800"/>
              <a:buFont typeface="Arial"/>
              <a:buNone/>
            </a:pPr>
            <a:endParaRPr sz="2150"/>
          </a:p>
          <a:p>
            <a:pPr marL="0" lvl="0" indent="0" algn="l" rtl="0">
              <a:spcBef>
                <a:spcPts val="518"/>
              </a:spcBef>
              <a:spcAft>
                <a:spcPts val="0"/>
              </a:spcAft>
              <a:buClr>
                <a:schemeClr val="dk1"/>
              </a:buClr>
              <a:buSzPts val="2800"/>
              <a:buFont typeface="Arial"/>
              <a:buNone/>
            </a:pPr>
            <a:r>
              <a:rPr lang="en-GB" sz="2150"/>
              <a:t>Phonics even happens in years 3, 4, 5 and 6. Children use their phonics knowledge every day to help them read and spell words.</a:t>
            </a:r>
            <a:r>
              <a:rPr lang="en-GB" sz="2800"/>
              <a:t> </a:t>
            </a:r>
            <a:endParaRPr/>
          </a:p>
        </p:txBody>
      </p:sp>
      <p:pic>
        <p:nvPicPr>
          <p:cNvPr id="104" name="Google Shape;104;p3" descr="Read Write Inc. Phonics - Ruth Miskin Phonics Training"/>
          <p:cNvPicPr preferRelativeResize="0"/>
          <p:nvPr/>
        </p:nvPicPr>
        <p:blipFill rotWithShape="1">
          <a:blip r:embed="rId3">
            <a:alphaModFix/>
          </a:blip>
          <a:srcRect/>
          <a:stretch/>
        </p:blipFill>
        <p:spPr>
          <a:xfrm>
            <a:off x="6015227" y="1279375"/>
            <a:ext cx="2498975" cy="7601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8"/>
          <p:cNvSpPr txBox="1">
            <a:spLocks noGrp="1"/>
          </p:cNvSpPr>
          <p:nvPr>
            <p:ph type="title"/>
          </p:nvPr>
        </p:nvSpPr>
        <p:spPr>
          <a:xfrm>
            <a:off x="1475656" y="260648"/>
            <a:ext cx="5987008"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omic Sans MS"/>
              <a:buNone/>
            </a:pPr>
            <a:r>
              <a:rPr lang="en-GB"/>
              <a:t>Phonics in Reception</a:t>
            </a:r>
            <a:endParaRPr/>
          </a:p>
        </p:txBody>
      </p:sp>
      <p:sp>
        <p:nvSpPr>
          <p:cNvPr id="110" name="Google Shape;110;p8"/>
          <p:cNvSpPr txBox="1">
            <a:spLocks noGrp="1"/>
          </p:cNvSpPr>
          <p:nvPr>
            <p:ph type="body" idx="1"/>
          </p:nvPr>
        </p:nvSpPr>
        <p:spPr>
          <a:xfrm>
            <a:off x="457200" y="2297024"/>
            <a:ext cx="8229600" cy="38292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400"/>
              <a:buNone/>
            </a:pPr>
            <a:r>
              <a:rPr lang="en-GB" sz="2400"/>
              <a:t>The children are immersed in phase 1 phonics as soon as they enter Reception through a range of listening games</a:t>
            </a:r>
            <a:endParaRPr sz="2400"/>
          </a:p>
          <a:p>
            <a:pPr marL="0" lvl="0" indent="0" algn="l" rtl="0">
              <a:lnSpc>
                <a:spcPct val="100000"/>
              </a:lnSpc>
              <a:spcBef>
                <a:spcPts val="0"/>
              </a:spcBef>
              <a:spcAft>
                <a:spcPts val="0"/>
              </a:spcAft>
              <a:buClr>
                <a:schemeClr val="dk1"/>
              </a:buClr>
              <a:buSzPts val="2400"/>
              <a:buNone/>
            </a:pPr>
            <a:endParaRPr sz="2400"/>
          </a:p>
          <a:p>
            <a:pPr marL="0" lvl="0" indent="0" algn="l" rtl="0">
              <a:lnSpc>
                <a:spcPct val="100000"/>
              </a:lnSpc>
              <a:spcBef>
                <a:spcPts val="480"/>
              </a:spcBef>
              <a:spcAft>
                <a:spcPts val="0"/>
              </a:spcAft>
              <a:buClr>
                <a:schemeClr val="dk1"/>
              </a:buClr>
              <a:buSzPts val="2400"/>
              <a:buNone/>
            </a:pPr>
            <a:r>
              <a:rPr lang="en-GB" sz="2400"/>
              <a:t>We then introduce the single sounds first, we call these Set 1 speed sounds; m,a,s,d</a:t>
            </a:r>
            <a:endParaRPr/>
          </a:p>
          <a:p>
            <a:pPr marL="0" lvl="0" indent="0" algn="l" rtl="0">
              <a:lnSpc>
                <a:spcPct val="100000"/>
              </a:lnSpc>
              <a:spcBef>
                <a:spcPts val="480"/>
              </a:spcBef>
              <a:spcAft>
                <a:spcPts val="0"/>
              </a:spcAft>
              <a:buClr>
                <a:schemeClr val="dk1"/>
              </a:buClr>
              <a:buSzPts val="2400"/>
              <a:buNone/>
            </a:pPr>
            <a:endParaRPr sz="2400"/>
          </a:p>
          <a:p>
            <a:pPr marL="0" lvl="0" indent="0" algn="l" rtl="0">
              <a:lnSpc>
                <a:spcPct val="100000"/>
              </a:lnSpc>
              <a:spcBef>
                <a:spcPts val="480"/>
              </a:spcBef>
              <a:spcAft>
                <a:spcPts val="0"/>
              </a:spcAft>
              <a:buClr>
                <a:schemeClr val="dk1"/>
              </a:buClr>
              <a:buSzPts val="2400"/>
              <a:buNone/>
            </a:pPr>
            <a:r>
              <a:rPr lang="en-GB" sz="2400"/>
              <a:t>The single sounds are… </a:t>
            </a:r>
            <a:r>
              <a:rPr lang="en-GB" sz="1100" u="sng">
                <a:solidFill>
                  <a:schemeClr val="hlink"/>
                </a:solidFill>
                <a:latin typeface="Arial"/>
                <a:ea typeface="Arial"/>
                <a:cs typeface="Arial"/>
                <a:sym typeface="Arial"/>
                <a:hlinkClick r:id="rId3"/>
              </a:rPr>
              <a:t>How to say the sounds - YouTube</a:t>
            </a:r>
            <a:endParaRPr sz="2400"/>
          </a:p>
          <a:p>
            <a:pPr marL="0" lvl="0" indent="0" algn="l" rtl="0">
              <a:lnSpc>
                <a:spcPct val="100000"/>
              </a:lnSpc>
              <a:spcBef>
                <a:spcPts val="480"/>
              </a:spcBef>
              <a:spcAft>
                <a:spcPts val="0"/>
              </a:spcAft>
              <a:buClr>
                <a:schemeClr val="dk1"/>
              </a:buClr>
              <a:buSzPts val="2400"/>
              <a:buNone/>
            </a:pPr>
            <a:endParaRPr sz="2400"/>
          </a:p>
        </p:txBody>
      </p:sp>
      <p:pic>
        <p:nvPicPr>
          <p:cNvPr id="111" name="Google Shape;111;p8" descr="Read Write Inc. Phonics - Ruth Miskin Phonics Training"/>
          <p:cNvPicPr preferRelativeResize="0"/>
          <p:nvPr/>
        </p:nvPicPr>
        <p:blipFill rotWithShape="1">
          <a:blip r:embed="rId4">
            <a:alphaModFix/>
          </a:blip>
          <a:srcRect/>
          <a:stretch/>
        </p:blipFill>
        <p:spPr>
          <a:xfrm>
            <a:off x="2738750" y="1210941"/>
            <a:ext cx="3314170" cy="100811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3" name="Picture 2">
            <a:extLst>
              <a:ext uri="{FF2B5EF4-FFF2-40B4-BE49-F238E27FC236}">
                <a16:creationId xmlns:a16="http://schemas.microsoft.com/office/drawing/2014/main" id="{C6AB6B47-3CC1-477E-8A6C-5B23E8D5B89A}"/>
              </a:ext>
            </a:extLst>
          </p:cNvPr>
          <p:cNvPicPr>
            <a:picLocks noChangeAspect="1"/>
          </p:cNvPicPr>
          <p:nvPr/>
        </p:nvPicPr>
        <p:blipFill rotWithShape="1">
          <a:blip r:embed="rId3"/>
          <a:srcRect l="34157" t="20686" r="35825" b="7803"/>
          <a:stretch/>
        </p:blipFill>
        <p:spPr>
          <a:xfrm>
            <a:off x="657545" y="241752"/>
            <a:ext cx="4810835" cy="6446724"/>
          </a:xfrm>
          <a:prstGeom prst="rect">
            <a:avLst/>
          </a:prstGeom>
        </p:spPr>
      </p:pic>
      <p:sp>
        <p:nvSpPr>
          <p:cNvPr id="117" name="Google Shape;117;p9"/>
          <p:cNvSpPr txBox="1"/>
          <p:nvPr/>
        </p:nvSpPr>
        <p:spPr>
          <a:xfrm>
            <a:off x="5868144" y="1844824"/>
            <a:ext cx="2952328" cy="34778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omic Sans MS"/>
                <a:ea typeface="Comic Sans MS"/>
                <a:cs typeface="Comic Sans MS"/>
                <a:sym typeface="Comic Sans MS"/>
              </a:rPr>
              <a:t>You will notice that there are some Special Friends in Set 1 too.</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omic Sans MS"/>
                <a:ea typeface="Comic Sans MS"/>
                <a:cs typeface="Comic Sans MS"/>
                <a:sym typeface="Comic Sans MS"/>
              </a:rPr>
              <a:t>Special Friends are when two letters join together to create one sound.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omic Sans MS"/>
                <a:ea typeface="Comic Sans MS"/>
                <a:cs typeface="Comic Sans MS"/>
                <a:sym typeface="Comic Sans MS"/>
              </a:rPr>
              <a:t>We teach these at the end of Set 1, once the children are secure with single sounds. </a:t>
            </a:r>
            <a:endParaRPr sz="2000" b="0" i="0" u="none" strike="noStrike" cap="none">
              <a:solidFill>
                <a:schemeClr val="dk1"/>
              </a:solidFill>
              <a:latin typeface="Comic Sans MS"/>
              <a:ea typeface="Comic Sans MS"/>
              <a:cs typeface="Comic Sans MS"/>
              <a:sym typeface="Comic Sans M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1"/>
          <p:cNvSpPr txBox="1">
            <a:spLocks noGrp="1"/>
          </p:cNvSpPr>
          <p:nvPr>
            <p:ph type="title"/>
          </p:nvPr>
        </p:nvSpPr>
        <p:spPr>
          <a:xfrm>
            <a:off x="457200" y="274638"/>
            <a:ext cx="4595627"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omic Sans MS"/>
              <a:buNone/>
            </a:pPr>
            <a:r>
              <a:rPr lang="en-GB"/>
              <a:t>Fred Talk</a:t>
            </a:r>
            <a:endParaRPr/>
          </a:p>
        </p:txBody>
      </p:sp>
      <p:sp>
        <p:nvSpPr>
          <p:cNvPr id="131" name="Google Shape;131;p11"/>
          <p:cNvSpPr txBox="1">
            <a:spLocks noGrp="1"/>
          </p:cNvSpPr>
          <p:nvPr>
            <p:ph type="body" idx="1"/>
          </p:nvPr>
        </p:nvSpPr>
        <p:spPr>
          <a:xfrm>
            <a:off x="183172" y="1311263"/>
            <a:ext cx="5338936" cy="4998057"/>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00000"/>
              </a:lnSpc>
              <a:spcBef>
                <a:spcPts val="0"/>
              </a:spcBef>
              <a:spcAft>
                <a:spcPts val="0"/>
              </a:spcAft>
              <a:buClr>
                <a:schemeClr val="dk1"/>
              </a:buClr>
              <a:buSzPct val="100000"/>
              <a:buNone/>
            </a:pPr>
            <a:r>
              <a:rPr lang="en-GB" dirty="0"/>
              <a:t>This is Fred the frog.</a:t>
            </a:r>
            <a:endParaRPr dirty="0"/>
          </a:p>
          <a:p>
            <a:pPr marL="0" lvl="0" indent="0" algn="l" rtl="0">
              <a:lnSpc>
                <a:spcPct val="100000"/>
              </a:lnSpc>
              <a:spcBef>
                <a:spcPts val="592"/>
              </a:spcBef>
              <a:spcAft>
                <a:spcPts val="0"/>
              </a:spcAft>
              <a:buClr>
                <a:schemeClr val="dk1"/>
              </a:buClr>
              <a:buSzPct val="100000"/>
              <a:buNone/>
            </a:pPr>
            <a:r>
              <a:rPr lang="en-GB" dirty="0"/>
              <a:t>Fred can only talk in sounds. </a:t>
            </a:r>
            <a:endParaRPr dirty="0"/>
          </a:p>
          <a:p>
            <a:pPr marL="0" lvl="0" indent="0" algn="l" rtl="0">
              <a:lnSpc>
                <a:spcPct val="100000"/>
              </a:lnSpc>
              <a:spcBef>
                <a:spcPts val="592"/>
              </a:spcBef>
              <a:spcAft>
                <a:spcPts val="0"/>
              </a:spcAft>
              <a:buClr>
                <a:schemeClr val="dk1"/>
              </a:buClr>
              <a:buSzPct val="100000"/>
              <a:buNone/>
            </a:pPr>
            <a:r>
              <a:rPr lang="en-GB" dirty="0"/>
              <a:t>We use Fred and Fred Talk to teach and support blending, starting in Reception.</a:t>
            </a:r>
            <a:endParaRPr dirty="0"/>
          </a:p>
          <a:p>
            <a:pPr marL="0" lvl="0" indent="0" algn="l" rtl="0">
              <a:lnSpc>
                <a:spcPct val="100000"/>
              </a:lnSpc>
              <a:spcBef>
                <a:spcPts val="592"/>
              </a:spcBef>
              <a:spcAft>
                <a:spcPts val="0"/>
              </a:spcAft>
              <a:buClr>
                <a:schemeClr val="dk1"/>
              </a:buClr>
              <a:buSzPct val="100000"/>
              <a:buNone/>
            </a:pPr>
            <a:r>
              <a:rPr lang="en-GB" dirty="0"/>
              <a:t>We play lots of games with Fred such as ‘Fred says’, ‘Fred’s adventures’ and ‘Fred’s house’.</a:t>
            </a:r>
          </a:p>
          <a:p>
            <a:pPr marL="0" lvl="0" indent="0" algn="l" rtl="0">
              <a:lnSpc>
                <a:spcPct val="100000"/>
              </a:lnSpc>
              <a:spcBef>
                <a:spcPts val="592"/>
              </a:spcBef>
              <a:spcAft>
                <a:spcPts val="0"/>
              </a:spcAft>
              <a:buClr>
                <a:schemeClr val="dk1"/>
              </a:buClr>
              <a:buSzPct val="100000"/>
              <a:buNone/>
            </a:pPr>
            <a:r>
              <a:rPr lang="en-GB" dirty="0"/>
              <a:t>We use ‘Fred Fingers’ to spell words</a:t>
            </a:r>
            <a:endParaRPr dirty="0"/>
          </a:p>
        </p:txBody>
      </p:sp>
      <p:pic>
        <p:nvPicPr>
          <p:cNvPr id="132" name="Google Shape;132;p11" descr="Read Write Inc.: Fred the Frog - Toy (READ WRITE INC PHONICS):  Amazon.co.uk: Miskin, Ruth: 9780199116546: Books"/>
          <p:cNvPicPr preferRelativeResize="0"/>
          <p:nvPr/>
        </p:nvPicPr>
        <p:blipFill rotWithShape="1">
          <a:blip r:embed="rId3">
            <a:alphaModFix/>
          </a:blip>
          <a:srcRect/>
          <a:stretch/>
        </p:blipFill>
        <p:spPr>
          <a:xfrm>
            <a:off x="5549461" y="188640"/>
            <a:ext cx="3361147" cy="2245246"/>
          </a:xfrm>
          <a:prstGeom prst="rect">
            <a:avLst/>
          </a:prstGeom>
          <a:noFill/>
          <a:ln>
            <a:noFill/>
          </a:ln>
        </p:spPr>
      </p:pic>
      <p:pic>
        <p:nvPicPr>
          <p:cNvPr id="133" name="Google Shape;133;p11"/>
          <p:cNvPicPr preferRelativeResize="0"/>
          <p:nvPr/>
        </p:nvPicPr>
        <p:blipFill rotWithShape="1">
          <a:blip r:embed="rId4">
            <a:alphaModFix/>
          </a:blip>
          <a:srcRect/>
          <a:stretch/>
        </p:blipFill>
        <p:spPr>
          <a:xfrm>
            <a:off x="5796136" y="2780928"/>
            <a:ext cx="3143250" cy="2781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g1546c12da48_1_10"/>
          <p:cNvSpPr txBox="1">
            <a:spLocks noGrp="1"/>
          </p:cNvSpPr>
          <p:nvPr>
            <p:ph type="body" idx="1"/>
          </p:nvPr>
        </p:nvSpPr>
        <p:spPr>
          <a:xfrm>
            <a:off x="457200" y="297450"/>
            <a:ext cx="8229600" cy="61560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444"/>
              </a:spcBef>
              <a:spcAft>
                <a:spcPts val="0"/>
              </a:spcAft>
              <a:buClr>
                <a:schemeClr val="dk1"/>
              </a:buClr>
              <a:buSzPts val="2400"/>
              <a:buNone/>
            </a:pPr>
            <a:r>
              <a:rPr lang="en-GB" sz="3500" dirty="0"/>
              <a:t>Will my child have a book to bring home?</a:t>
            </a:r>
            <a:endParaRPr sz="3500" dirty="0"/>
          </a:p>
          <a:p>
            <a:pPr marL="0" lvl="0" indent="0" algn="l" rtl="0">
              <a:lnSpc>
                <a:spcPct val="100000"/>
              </a:lnSpc>
              <a:spcBef>
                <a:spcPts val="444"/>
              </a:spcBef>
              <a:spcAft>
                <a:spcPts val="0"/>
              </a:spcAft>
              <a:buClr>
                <a:schemeClr val="dk1"/>
              </a:buClr>
              <a:buSzPts val="2400"/>
              <a:buNone/>
            </a:pPr>
            <a:endParaRPr sz="2400" dirty="0"/>
          </a:p>
          <a:p>
            <a:pPr marL="457200" lvl="0" indent="-381000" algn="l" rtl="0">
              <a:lnSpc>
                <a:spcPct val="100000"/>
              </a:lnSpc>
              <a:spcBef>
                <a:spcPts val="444"/>
              </a:spcBef>
              <a:spcAft>
                <a:spcPts val="0"/>
              </a:spcAft>
              <a:buSzPts val="2400"/>
              <a:buChar char="-"/>
            </a:pPr>
            <a:r>
              <a:rPr lang="en-GB" sz="2400" dirty="0"/>
              <a:t>Bedtime story</a:t>
            </a:r>
            <a:endParaRPr sz="2400" dirty="0"/>
          </a:p>
          <a:p>
            <a:pPr marL="457200" lvl="0" indent="-381000" algn="l" rtl="0">
              <a:lnSpc>
                <a:spcPct val="100000"/>
              </a:lnSpc>
              <a:spcBef>
                <a:spcPts val="0"/>
              </a:spcBef>
              <a:spcAft>
                <a:spcPts val="0"/>
              </a:spcAft>
              <a:buSzPts val="2400"/>
              <a:buChar char="-"/>
            </a:pPr>
            <a:r>
              <a:rPr lang="en-GB" sz="2400" dirty="0"/>
              <a:t>Sound blending book- CVC words</a:t>
            </a:r>
            <a:endParaRPr sz="2400" dirty="0"/>
          </a:p>
          <a:p>
            <a:pPr marL="457200" lvl="0" indent="-381000" algn="l" rtl="0">
              <a:lnSpc>
                <a:spcPct val="100000"/>
              </a:lnSpc>
              <a:spcBef>
                <a:spcPts val="0"/>
              </a:spcBef>
              <a:spcAft>
                <a:spcPts val="0"/>
              </a:spcAft>
              <a:buSzPts val="2400"/>
              <a:buChar char="-"/>
            </a:pPr>
            <a:r>
              <a:rPr lang="en-GB" sz="2400" dirty="0"/>
              <a:t>Ditty Photocopies</a:t>
            </a:r>
            <a:endParaRPr sz="2400" dirty="0"/>
          </a:p>
          <a:p>
            <a:pPr marL="457200" lvl="0" indent="-381000" algn="l" rtl="0">
              <a:lnSpc>
                <a:spcPct val="100000"/>
              </a:lnSpc>
              <a:spcBef>
                <a:spcPts val="0"/>
              </a:spcBef>
              <a:spcAft>
                <a:spcPts val="0"/>
              </a:spcAft>
              <a:buSzPts val="2400"/>
              <a:buChar char="-"/>
            </a:pPr>
            <a:r>
              <a:rPr lang="en-GB" sz="2400" dirty="0"/>
              <a:t>Red Ditty (3 in  1)</a:t>
            </a:r>
            <a:endParaRPr sz="2400" dirty="0"/>
          </a:p>
          <a:p>
            <a:pPr marL="0" lvl="0" indent="0" algn="l" rtl="0">
              <a:lnSpc>
                <a:spcPct val="100000"/>
              </a:lnSpc>
              <a:spcBef>
                <a:spcPts val="444"/>
              </a:spcBef>
              <a:spcAft>
                <a:spcPts val="0"/>
              </a:spcAft>
              <a:buClr>
                <a:schemeClr val="dk1"/>
              </a:buClr>
              <a:buSzPts val="2400"/>
              <a:buNone/>
            </a:pPr>
            <a:endParaRPr sz="2400" dirty="0"/>
          </a:p>
          <a:p>
            <a:pPr marL="0" lvl="0" indent="0" algn="l" rtl="0">
              <a:lnSpc>
                <a:spcPct val="100000"/>
              </a:lnSpc>
              <a:spcBef>
                <a:spcPts val="444"/>
              </a:spcBef>
              <a:spcAft>
                <a:spcPts val="0"/>
              </a:spcAft>
              <a:buClr>
                <a:schemeClr val="dk1"/>
              </a:buClr>
              <a:buSzPts val="2400"/>
              <a:buNone/>
            </a:pPr>
            <a:endParaRPr lang="en-GB" sz="2400" dirty="0"/>
          </a:p>
          <a:p>
            <a:pPr marL="0" lvl="0" indent="0" algn="l" rtl="0">
              <a:lnSpc>
                <a:spcPct val="100000"/>
              </a:lnSpc>
              <a:spcBef>
                <a:spcPts val="444"/>
              </a:spcBef>
              <a:spcAft>
                <a:spcPts val="0"/>
              </a:spcAft>
              <a:buClr>
                <a:schemeClr val="dk1"/>
              </a:buClr>
              <a:buSzPts val="2400"/>
              <a:buNone/>
            </a:pPr>
            <a:endParaRPr sz="2400" dirty="0"/>
          </a:p>
          <a:p>
            <a:pPr marL="0" indent="0">
              <a:spcBef>
                <a:spcPts val="444"/>
              </a:spcBef>
              <a:buSzPts val="2400"/>
              <a:buNone/>
            </a:pPr>
            <a:r>
              <a:rPr lang="en-GB" sz="2400" dirty="0"/>
              <a:t>Please make sure you look after these books and keep them in the plastic wallet we have provided for your child. They are paper books and we don’t want them to get water damaged. </a:t>
            </a:r>
          </a:p>
          <a:p>
            <a:pPr marL="0" lvl="0" indent="0" algn="l" rtl="0">
              <a:lnSpc>
                <a:spcPct val="100000"/>
              </a:lnSpc>
              <a:spcBef>
                <a:spcPts val="444"/>
              </a:spcBef>
              <a:spcAft>
                <a:spcPts val="0"/>
              </a:spcAft>
              <a:buClr>
                <a:schemeClr val="dk1"/>
              </a:buClr>
              <a:buSzPts val="2400"/>
              <a:buNone/>
            </a:pPr>
            <a:endParaRPr lang="en-GB" sz="2400" dirty="0"/>
          </a:p>
          <a:p>
            <a:pPr marL="0" lvl="0" indent="0" algn="l" rtl="0">
              <a:lnSpc>
                <a:spcPct val="100000"/>
              </a:lnSpc>
              <a:spcBef>
                <a:spcPts val="444"/>
              </a:spcBef>
              <a:spcAft>
                <a:spcPts val="0"/>
              </a:spcAft>
              <a:buClr>
                <a:schemeClr val="dk1"/>
              </a:buClr>
              <a:buSzPts val="2400"/>
              <a:buNone/>
            </a:pPr>
            <a:endParaRPr sz="2400" dirty="0"/>
          </a:p>
        </p:txBody>
      </p:sp>
      <p:pic>
        <p:nvPicPr>
          <p:cNvPr id="153" name="Google Shape;153;g1546c12da48_1_10"/>
          <p:cNvPicPr preferRelativeResize="0"/>
          <p:nvPr/>
        </p:nvPicPr>
        <p:blipFill>
          <a:blip r:embed="rId3">
            <a:alphaModFix/>
          </a:blip>
          <a:stretch>
            <a:fillRect/>
          </a:stretch>
        </p:blipFill>
        <p:spPr>
          <a:xfrm>
            <a:off x="5372227" y="2819117"/>
            <a:ext cx="2082175" cy="14618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omic Sans MS"/>
              <a:buNone/>
            </a:pPr>
            <a:r>
              <a:rPr lang="en-GB"/>
              <a:t>Reading diaries</a:t>
            </a:r>
            <a:endParaRPr/>
          </a:p>
        </p:txBody>
      </p:sp>
      <p:sp>
        <p:nvSpPr>
          <p:cNvPr id="187" name="Google Shape;187;p23"/>
          <p:cNvSpPr txBox="1">
            <a:spLocks noGrp="1"/>
          </p:cNvSpPr>
          <p:nvPr>
            <p:ph type="body" idx="1"/>
          </p:nvPr>
        </p:nvSpPr>
        <p:spPr>
          <a:xfrm>
            <a:off x="457200" y="1600200"/>
            <a:ext cx="8229600" cy="5046600"/>
          </a:xfrm>
          <a:prstGeom prst="rect">
            <a:avLst/>
          </a:prstGeom>
          <a:noFill/>
          <a:ln>
            <a:noFill/>
          </a:ln>
        </p:spPr>
        <p:txBody>
          <a:bodyPr spcFirstLastPara="1" wrap="square" lIns="91425" tIns="45700" rIns="91425" bIns="45700" anchor="t" anchorCtr="0">
            <a:normAutofit/>
          </a:bodyPr>
          <a:lstStyle/>
          <a:p>
            <a:pPr marL="342900" lvl="0" indent="-323850" algn="l" rtl="0">
              <a:lnSpc>
                <a:spcPct val="100000"/>
              </a:lnSpc>
              <a:spcBef>
                <a:spcPts val="0"/>
              </a:spcBef>
              <a:spcAft>
                <a:spcPts val="0"/>
              </a:spcAft>
              <a:buClr>
                <a:schemeClr val="dk1"/>
              </a:buClr>
              <a:buSzPts val="2900"/>
              <a:buChar char="•"/>
            </a:pPr>
            <a:r>
              <a:rPr lang="en-GB" sz="2900" dirty="0"/>
              <a:t>A weekly note of focus sounds and any additional comments will be stuck in your child's reading diary each week.</a:t>
            </a:r>
            <a:endParaRPr sz="2900" dirty="0"/>
          </a:p>
          <a:p>
            <a:pPr marL="0" lvl="0" indent="0" algn="l" rtl="0">
              <a:lnSpc>
                <a:spcPct val="100000"/>
              </a:lnSpc>
              <a:spcBef>
                <a:spcPts val="640"/>
              </a:spcBef>
              <a:spcAft>
                <a:spcPts val="0"/>
              </a:spcAft>
              <a:buClr>
                <a:schemeClr val="dk1"/>
              </a:buClr>
              <a:buSzPts val="3200"/>
              <a:buNone/>
            </a:pPr>
            <a:endParaRPr sz="2900" dirty="0"/>
          </a:p>
          <a:p>
            <a:pPr marL="342900" lvl="0" indent="-323850" algn="l" rtl="0">
              <a:lnSpc>
                <a:spcPct val="100000"/>
              </a:lnSpc>
              <a:spcBef>
                <a:spcPts val="640"/>
              </a:spcBef>
              <a:spcAft>
                <a:spcPts val="0"/>
              </a:spcAft>
              <a:buClr>
                <a:schemeClr val="dk1"/>
              </a:buClr>
              <a:buSzPts val="2900"/>
              <a:buChar char="•"/>
            </a:pPr>
            <a:r>
              <a:rPr lang="en-GB" sz="2900" dirty="0"/>
              <a:t>Please use reading diaries at home to record any reading you have done together by making a short comment </a:t>
            </a:r>
            <a:endParaRPr sz="2900" dirty="0"/>
          </a:p>
          <a:p>
            <a:pPr marL="457200" lvl="0" indent="0" algn="l" rtl="0">
              <a:lnSpc>
                <a:spcPct val="100000"/>
              </a:lnSpc>
              <a:spcBef>
                <a:spcPts val="640"/>
              </a:spcBef>
              <a:spcAft>
                <a:spcPts val="0"/>
              </a:spcAft>
              <a:buNone/>
            </a:pPr>
            <a:endParaRPr sz="2900" dirty="0"/>
          </a:p>
          <a:p>
            <a:pPr marL="342900" lvl="0" indent="-323850" algn="l" rtl="0">
              <a:lnSpc>
                <a:spcPct val="100000"/>
              </a:lnSpc>
              <a:spcBef>
                <a:spcPts val="640"/>
              </a:spcBef>
              <a:spcAft>
                <a:spcPts val="0"/>
              </a:spcAft>
              <a:buSzPts val="2900"/>
              <a:buChar char="•"/>
            </a:pPr>
            <a:r>
              <a:rPr lang="en-GB" sz="2900" b="1" dirty="0"/>
              <a:t>Diaries are collected on a Thursday and returned to the children on a Friday</a:t>
            </a:r>
            <a:endParaRPr sz="29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g1546c12da48_1_22"/>
          <p:cNvSpPr txBox="1">
            <a:spLocks noGrp="1"/>
          </p:cNvSpPr>
          <p:nvPr>
            <p:ph type="title"/>
          </p:nvPr>
        </p:nvSpPr>
        <p:spPr>
          <a:xfrm>
            <a:off x="457200" y="308463"/>
            <a:ext cx="82296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GB"/>
              <a:t>My first reading wallet</a:t>
            </a:r>
            <a:endParaRPr/>
          </a:p>
        </p:txBody>
      </p:sp>
      <p:pic>
        <p:nvPicPr>
          <p:cNvPr id="194" name="Google Shape;194;g1546c12da48_1_22"/>
          <p:cNvPicPr preferRelativeResize="0"/>
          <p:nvPr/>
        </p:nvPicPr>
        <p:blipFill rotWithShape="1">
          <a:blip r:embed="rId3">
            <a:alphaModFix/>
          </a:blip>
          <a:srcRect l="48975" t="17375" r="23373" b="15120"/>
          <a:stretch/>
        </p:blipFill>
        <p:spPr>
          <a:xfrm>
            <a:off x="1086900" y="1897525"/>
            <a:ext cx="2720324" cy="3733799"/>
          </a:xfrm>
          <a:prstGeom prst="rect">
            <a:avLst/>
          </a:prstGeom>
          <a:noFill/>
          <a:ln>
            <a:noFill/>
          </a:ln>
        </p:spPr>
      </p:pic>
      <p:pic>
        <p:nvPicPr>
          <p:cNvPr id="195" name="Google Shape;195;g1546c12da48_1_22"/>
          <p:cNvPicPr preferRelativeResize="0"/>
          <p:nvPr/>
        </p:nvPicPr>
        <p:blipFill>
          <a:blip r:embed="rId4">
            <a:alphaModFix/>
          </a:blip>
          <a:stretch>
            <a:fillRect/>
          </a:stretch>
        </p:blipFill>
        <p:spPr>
          <a:xfrm>
            <a:off x="5004500" y="1848860"/>
            <a:ext cx="2720325" cy="383113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g1546c12da48_1_22"/>
          <p:cNvSpPr txBox="1">
            <a:spLocks noGrp="1"/>
          </p:cNvSpPr>
          <p:nvPr>
            <p:ph type="title"/>
          </p:nvPr>
        </p:nvSpPr>
        <p:spPr>
          <a:xfrm>
            <a:off x="457200" y="308463"/>
            <a:ext cx="82296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GB"/>
              <a:t>My first reading wallet</a:t>
            </a:r>
            <a:endParaRPr/>
          </a:p>
        </p:txBody>
      </p:sp>
      <p:pic>
        <p:nvPicPr>
          <p:cNvPr id="3" name="Picture 2">
            <a:extLst>
              <a:ext uri="{FF2B5EF4-FFF2-40B4-BE49-F238E27FC236}">
                <a16:creationId xmlns:a16="http://schemas.microsoft.com/office/drawing/2014/main" id="{35B2C554-76AA-4E42-BA7A-93784CED8E4A}"/>
              </a:ext>
            </a:extLst>
          </p:cNvPr>
          <p:cNvPicPr>
            <a:picLocks noChangeAspect="1"/>
          </p:cNvPicPr>
          <p:nvPr/>
        </p:nvPicPr>
        <p:blipFill rotWithShape="1">
          <a:blip r:embed="rId3"/>
          <a:srcRect l="24270" t="22086" r="46292" b="8202"/>
          <a:stretch/>
        </p:blipFill>
        <p:spPr>
          <a:xfrm>
            <a:off x="4864814" y="1540611"/>
            <a:ext cx="3821986" cy="5091119"/>
          </a:xfrm>
          <a:prstGeom prst="rect">
            <a:avLst/>
          </a:prstGeom>
        </p:spPr>
      </p:pic>
      <p:pic>
        <p:nvPicPr>
          <p:cNvPr id="5" name="Picture 4">
            <a:extLst>
              <a:ext uri="{FF2B5EF4-FFF2-40B4-BE49-F238E27FC236}">
                <a16:creationId xmlns:a16="http://schemas.microsoft.com/office/drawing/2014/main" id="{44127218-BE28-4A7A-A8A4-2F8A3C2F4F47}"/>
              </a:ext>
            </a:extLst>
          </p:cNvPr>
          <p:cNvPicPr>
            <a:picLocks noChangeAspect="1"/>
          </p:cNvPicPr>
          <p:nvPr/>
        </p:nvPicPr>
        <p:blipFill rotWithShape="1">
          <a:blip r:embed="rId4"/>
          <a:srcRect l="24157" t="22685" r="46180" b="10998"/>
          <a:stretch/>
        </p:blipFill>
        <p:spPr>
          <a:xfrm>
            <a:off x="523983" y="1540611"/>
            <a:ext cx="4048017" cy="5090690"/>
          </a:xfrm>
          <a:prstGeom prst="rect">
            <a:avLst/>
          </a:prstGeom>
        </p:spPr>
      </p:pic>
    </p:spTree>
    <p:extLst>
      <p:ext uri="{BB962C8B-B14F-4D97-AF65-F5344CB8AC3E}">
        <p14:creationId xmlns:p14="http://schemas.microsoft.com/office/powerpoint/2010/main" val="4223248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g1546c12da48_1_22"/>
          <p:cNvSpPr txBox="1">
            <a:spLocks noGrp="1"/>
          </p:cNvSpPr>
          <p:nvPr>
            <p:ph type="title"/>
          </p:nvPr>
        </p:nvSpPr>
        <p:spPr>
          <a:xfrm>
            <a:off x="457200" y="308463"/>
            <a:ext cx="82296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GB"/>
              <a:t>My first reading wallet</a:t>
            </a:r>
            <a:endParaRPr/>
          </a:p>
        </p:txBody>
      </p:sp>
      <p:pic>
        <p:nvPicPr>
          <p:cNvPr id="4" name="Picture 3">
            <a:extLst>
              <a:ext uri="{FF2B5EF4-FFF2-40B4-BE49-F238E27FC236}">
                <a16:creationId xmlns:a16="http://schemas.microsoft.com/office/drawing/2014/main" id="{18CBDB5C-994F-4006-ACB3-EA5DC5C29171}"/>
              </a:ext>
            </a:extLst>
          </p:cNvPr>
          <p:cNvPicPr>
            <a:picLocks noChangeAspect="1"/>
          </p:cNvPicPr>
          <p:nvPr/>
        </p:nvPicPr>
        <p:blipFill rotWithShape="1">
          <a:blip r:embed="rId3"/>
          <a:srcRect l="7752" t="11553" r="10001" b="7603"/>
          <a:stretch/>
        </p:blipFill>
        <p:spPr>
          <a:xfrm>
            <a:off x="708916" y="1451462"/>
            <a:ext cx="7520683" cy="4158227"/>
          </a:xfrm>
          <a:prstGeom prst="rect">
            <a:avLst/>
          </a:prstGeom>
        </p:spPr>
      </p:pic>
      <p:pic>
        <p:nvPicPr>
          <p:cNvPr id="7" name="Picture 6">
            <a:extLst>
              <a:ext uri="{FF2B5EF4-FFF2-40B4-BE49-F238E27FC236}">
                <a16:creationId xmlns:a16="http://schemas.microsoft.com/office/drawing/2014/main" id="{20AD434D-E654-4CC8-BCC4-09199F626D7A}"/>
              </a:ext>
            </a:extLst>
          </p:cNvPr>
          <p:cNvPicPr>
            <a:picLocks noChangeAspect="1"/>
          </p:cNvPicPr>
          <p:nvPr/>
        </p:nvPicPr>
        <p:blipFill>
          <a:blip r:embed="rId4"/>
          <a:stretch>
            <a:fillRect/>
          </a:stretch>
        </p:blipFill>
        <p:spPr>
          <a:xfrm>
            <a:off x="457200" y="3592078"/>
            <a:ext cx="2957459" cy="2957459"/>
          </a:xfrm>
          <a:prstGeom prst="rect">
            <a:avLst/>
          </a:prstGeom>
        </p:spPr>
      </p:pic>
    </p:spTree>
    <p:extLst>
      <p:ext uri="{BB962C8B-B14F-4D97-AF65-F5344CB8AC3E}">
        <p14:creationId xmlns:p14="http://schemas.microsoft.com/office/powerpoint/2010/main" val="401936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omic Sans MS"/>
              <a:buNone/>
            </a:pPr>
            <a:r>
              <a:rPr lang="en-GB"/>
              <a:t>What can I do to help?</a:t>
            </a:r>
            <a:endParaRPr/>
          </a:p>
        </p:txBody>
      </p:sp>
      <p:sp>
        <p:nvSpPr>
          <p:cNvPr id="201" name="Google Shape;201;p3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100000"/>
              </a:lnSpc>
              <a:spcBef>
                <a:spcPts val="0"/>
              </a:spcBef>
              <a:spcAft>
                <a:spcPts val="0"/>
              </a:spcAft>
              <a:buClr>
                <a:schemeClr val="dk1"/>
              </a:buClr>
              <a:buSzPct val="100000"/>
              <a:buNone/>
            </a:pPr>
            <a:r>
              <a:rPr lang="en-GB" sz="2400" b="1" dirty="0"/>
              <a:t>Reception- Focus on pre-writing skills (see website)</a:t>
            </a:r>
            <a:endParaRPr sz="2400" b="1" dirty="0"/>
          </a:p>
          <a:p>
            <a:pPr marL="0" lvl="0" indent="0" algn="l" rtl="0">
              <a:lnSpc>
                <a:spcPct val="100000"/>
              </a:lnSpc>
              <a:spcBef>
                <a:spcPts val="0"/>
              </a:spcBef>
              <a:spcAft>
                <a:spcPts val="0"/>
              </a:spcAft>
              <a:buClr>
                <a:schemeClr val="dk1"/>
              </a:buClr>
              <a:buSzPct val="100000"/>
              <a:buNone/>
            </a:pPr>
            <a:endParaRPr sz="2400" dirty="0"/>
          </a:p>
          <a:p>
            <a:pPr marL="0" lvl="0" indent="0" algn="l" rtl="0">
              <a:lnSpc>
                <a:spcPct val="100000"/>
              </a:lnSpc>
              <a:spcBef>
                <a:spcPts val="0"/>
              </a:spcBef>
              <a:spcAft>
                <a:spcPts val="0"/>
              </a:spcAft>
              <a:buClr>
                <a:schemeClr val="dk1"/>
              </a:buClr>
              <a:buSzPct val="100000"/>
              <a:buNone/>
            </a:pPr>
            <a:r>
              <a:rPr lang="en-GB" sz="2400" dirty="0"/>
              <a:t>Use your child’s RWI speed sound booklet to continuously recap the sounds. </a:t>
            </a:r>
            <a:endParaRPr sz="2400" dirty="0"/>
          </a:p>
          <a:p>
            <a:pPr marL="0" lvl="0" indent="0" algn="l" rtl="0">
              <a:lnSpc>
                <a:spcPct val="100000"/>
              </a:lnSpc>
              <a:spcBef>
                <a:spcPts val="372"/>
              </a:spcBef>
              <a:spcAft>
                <a:spcPts val="0"/>
              </a:spcAft>
              <a:buClr>
                <a:schemeClr val="dk1"/>
              </a:buClr>
              <a:buSzPct val="100000"/>
              <a:buNone/>
            </a:pPr>
            <a:endParaRPr sz="2400" dirty="0"/>
          </a:p>
          <a:p>
            <a:pPr marL="0" lvl="0" indent="0" algn="l" rtl="0">
              <a:lnSpc>
                <a:spcPct val="100000"/>
              </a:lnSpc>
              <a:spcBef>
                <a:spcPts val="372"/>
              </a:spcBef>
              <a:spcAft>
                <a:spcPts val="0"/>
              </a:spcAft>
              <a:buClr>
                <a:schemeClr val="dk1"/>
              </a:buClr>
              <a:buSzPct val="100000"/>
              <a:buNone/>
            </a:pPr>
            <a:r>
              <a:rPr lang="en-GB" sz="2400" dirty="0"/>
              <a:t>Please trust your child’s teacher to choose the book/s that will help them the most. </a:t>
            </a:r>
            <a:endParaRPr dirty="0"/>
          </a:p>
          <a:p>
            <a:pPr marL="0" lvl="0" indent="0" algn="l" rtl="0">
              <a:lnSpc>
                <a:spcPct val="100000"/>
              </a:lnSpc>
              <a:spcBef>
                <a:spcPts val="372"/>
              </a:spcBef>
              <a:spcAft>
                <a:spcPts val="0"/>
              </a:spcAft>
              <a:buClr>
                <a:schemeClr val="dk1"/>
              </a:buClr>
              <a:buSzPct val="100000"/>
              <a:buNone/>
            </a:pPr>
            <a:endParaRPr sz="2400" dirty="0"/>
          </a:p>
          <a:p>
            <a:pPr marL="0" lvl="0" indent="0" algn="l" rtl="0">
              <a:lnSpc>
                <a:spcPct val="100000"/>
              </a:lnSpc>
              <a:spcBef>
                <a:spcPts val="372"/>
              </a:spcBef>
              <a:spcAft>
                <a:spcPts val="0"/>
              </a:spcAft>
              <a:buClr>
                <a:schemeClr val="dk1"/>
              </a:buClr>
              <a:buSzPct val="100000"/>
              <a:buNone/>
            </a:pPr>
            <a:r>
              <a:rPr lang="en-GB" sz="2400" dirty="0"/>
              <a:t>Please don’t say ‘this is too easy’ when you see the book your child is reading. They are supposed to be able to read it fluently and confidently. It shouldn’t be a struggle and children shouldn’t be getting stuck on every other word.</a:t>
            </a:r>
            <a:endParaRPr dirty="0"/>
          </a:p>
          <a:p>
            <a:pPr marL="0" lvl="0" indent="0" algn="l" rtl="0">
              <a:lnSpc>
                <a:spcPct val="100000"/>
              </a:lnSpc>
              <a:spcBef>
                <a:spcPts val="372"/>
              </a:spcBef>
              <a:spcAft>
                <a:spcPts val="0"/>
              </a:spcAft>
              <a:buClr>
                <a:schemeClr val="dk1"/>
              </a:buClr>
              <a:buSzPct val="100000"/>
              <a:buNone/>
            </a:pPr>
            <a:endParaRPr sz="2400" dirty="0"/>
          </a:p>
          <a:p>
            <a:pPr marL="0" lvl="0" indent="0" algn="l" rtl="0">
              <a:lnSpc>
                <a:spcPct val="100000"/>
              </a:lnSpc>
              <a:spcBef>
                <a:spcPts val="372"/>
              </a:spcBef>
              <a:spcAft>
                <a:spcPts val="0"/>
              </a:spcAft>
              <a:buClr>
                <a:schemeClr val="dk1"/>
              </a:buClr>
              <a:buSzPct val="100000"/>
              <a:buNone/>
            </a:pPr>
            <a:r>
              <a:rPr lang="en-GB" sz="2400" dirty="0"/>
              <a:t>We know parents are very busy people! If you can find time to read to and with your child as much as possible, it really helps them to love reading. In school, we teach children to read, but we also need them to continue and practice at home. </a:t>
            </a:r>
            <a:endParaRPr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C4C03-3013-4589-A3E2-0B23EFF131EF}"/>
              </a:ext>
            </a:extLst>
          </p:cNvPr>
          <p:cNvSpPr>
            <a:spLocks noGrp="1"/>
          </p:cNvSpPr>
          <p:nvPr>
            <p:ph type="title"/>
          </p:nvPr>
        </p:nvSpPr>
        <p:spPr/>
        <p:txBody>
          <a:bodyPr/>
          <a:lstStyle/>
          <a:p>
            <a:r>
              <a:rPr lang="en-GB" dirty="0"/>
              <a:t>Importance of Fine Motor</a:t>
            </a:r>
          </a:p>
        </p:txBody>
      </p:sp>
      <p:sp>
        <p:nvSpPr>
          <p:cNvPr id="3" name="Text Placeholder 2">
            <a:extLst>
              <a:ext uri="{FF2B5EF4-FFF2-40B4-BE49-F238E27FC236}">
                <a16:creationId xmlns:a16="http://schemas.microsoft.com/office/drawing/2014/main" id="{E4C90037-3B6B-4E47-82EA-CA8B93F9D8CD}"/>
              </a:ext>
            </a:extLst>
          </p:cNvPr>
          <p:cNvSpPr>
            <a:spLocks noGrp="1"/>
          </p:cNvSpPr>
          <p:nvPr>
            <p:ph type="body" idx="1"/>
          </p:nvPr>
        </p:nvSpPr>
        <p:spPr>
          <a:xfrm>
            <a:off x="457200" y="1600200"/>
            <a:ext cx="4114800" cy="4862245"/>
          </a:xfrm>
        </p:spPr>
        <p:txBody>
          <a:bodyPr/>
          <a:lstStyle/>
          <a:p>
            <a:pPr>
              <a:lnSpc>
                <a:spcPct val="107000"/>
              </a:lnSpc>
              <a:spcAft>
                <a:spcPts val="800"/>
              </a:spcAft>
            </a:pPr>
            <a:r>
              <a:rPr lang="en-GB" sz="2000" dirty="0">
                <a:effectLst/>
                <a:latin typeface="Comic Sans MS" panose="030F0702030302020204" pitchFamily="66" charset="0"/>
                <a:ea typeface="Calibri" panose="020F0502020204030204" pitchFamily="34" charset="0"/>
                <a:cs typeface="Times New Roman" panose="02020603050405020304" pitchFamily="18" charset="0"/>
              </a:rPr>
              <a:t>Strong fingers make strong writers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solidFill>
                  <a:srgbClr val="222222"/>
                </a:solidFill>
                <a:effectLst/>
                <a:latin typeface="Comic Sans MS" panose="030F0702030302020204" pitchFamily="66" charset="0"/>
                <a:ea typeface="Times New Roman" panose="02020603050405020304" pitchFamily="18" charset="0"/>
                <a:cs typeface="Arial" panose="020B0604020202020204" pitchFamily="34" charset="0"/>
              </a:rPr>
              <a:t>Good pencil grip and hand strength support writing letters learned in phonics.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solidFill>
                  <a:srgbClr val="222222"/>
                </a:solidFill>
                <a:effectLst/>
                <a:latin typeface="Comic Sans MS" panose="030F0702030302020204" pitchFamily="66" charset="0"/>
                <a:ea typeface="Times New Roman" panose="02020603050405020304" pitchFamily="18" charset="0"/>
                <a:cs typeface="Arial" panose="020B0604020202020204" pitchFamily="34" charset="0"/>
              </a:rPr>
              <a:t>Fine motor development helps children form letters, use tools, and gain independence in learning.</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solidFill>
                  <a:srgbClr val="222222"/>
                </a:solidFill>
                <a:effectLst/>
                <a:latin typeface="Comic Sans MS" panose="030F0702030302020204" pitchFamily="66" charset="0"/>
                <a:ea typeface="Times New Roman" panose="02020603050405020304" pitchFamily="18" charset="0"/>
                <a:cs typeface="Arial" panose="020B0604020202020204" pitchFamily="34" charset="0"/>
              </a:rPr>
              <a:t>Parents can support at home through simple, playful activities.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5" name="Picture 4">
            <a:extLst>
              <a:ext uri="{FF2B5EF4-FFF2-40B4-BE49-F238E27FC236}">
                <a16:creationId xmlns:a16="http://schemas.microsoft.com/office/drawing/2014/main" id="{F7F5449B-A126-42AC-AD30-52BE7B8F971B}"/>
              </a:ext>
            </a:extLst>
          </p:cNvPr>
          <p:cNvPicPr>
            <a:picLocks noChangeAspect="1"/>
          </p:cNvPicPr>
          <p:nvPr/>
        </p:nvPicPr>
        <p:blipFill>
          <a:blip r:embed="rId2"/>
          <a:stretch>
            <a:fillRect/>
          </a:stretch>
        </p:blipFill>
        <p:spPr>
          <a:xfrm>
            <a:off x="4740338" y="1345719"/>
            <a:ext cx="4278315" cy="5347894"/>
          </a:xfrm>
          <a:prstGeom prst="rect">
            <a:avLst/>
          </a:prstGeom>
        </p:spPr>
      </p:pic>
    </p:spTree>
    <p:extLst>
      <p:ext uri="{BB962C8B-B14F-4D97-AF65-F5344CB8AC3E}">
        <p14:creationId xmlns:p14="http://schemas.microsoft.com/office/powerpoint/2010/main" val="4147239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g1546c12da48_1_27"/>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rmAutofit/>
          </a:bodyPr>
          <a:lstStyle/>
          <a:p>
            <a:pPr marL="0" lvl="0" indent="0" algn="l" rtl="0">
              <a:spcBef>
                <a:spcPts val="360"/>
              </a:spcBef>
              <a:spcAft>
                <a:spcPts val="0"/>
              </a:spcAft>
              <a:buNone/>
            </a:pPr>
            <a:endParaRPr/>
          </a:p>
        </p:txBody>
      </p:sp>
      <p:pic>
        <p:nvPicPr>
          <p:cNvPr id="207" name="Google Shape;207;g1546c12da48_1_27"/>
          <p:cNvPicPr preferRelativeResize="0"/>
          <p:nvPr/>
        </p:nvPicPr>
        <p:blipFill>
          <a:blip r:embed="rId3">
            <a:alphaModFix/>
          </a:blip>
          <a:stretch>
            <a:fillRect/>
          </a:stretch>
        </p:blipFill>
        <p:spPr>
          <a:xfrm>
            <a:off x="0" y="397669"/>
            <a:ext cx="9144000" cy="6062663"/>
          </a:xfrm>
          <a:prstGeom prst="rect">
            <a:avLst/>
          </a:prstGeom>
          <a:noFill/>
          <a:ln>
            <a:noFill/>
          </a:ln>
        </p:spPr>
      </p:pic>
      <p:sp>
        <p:nvSpPr>
          <p:cNvPr id="4" name="Text Placeholder 2">
            <a:extLst>
              <a:ext uri="{FF2B5EF4-FFF2-40B4-BE49-F238E27FC236}">
                <a16:creationId xmlns:a16="http://schemas.microsoft.com/office/drawing/2014/main" id="{55157FEF-7097-4671-8D4D-D857CCFD178E}"/>
              </a:ext>
            </a:extLst>
          </p:cNvPr>
          <p:cNvSpPr txBox="1">
            <a:spLocks/>
          </p:cNvSpPr>
          <p:nvPr/>
        </p:nvSpPr>
        <p:spPr>
          <a:xfrm>
            <a:off x="2630184" y="5714049"/>
            <a:ext cx="4114800" cy="824501"/>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100000"/>
              </a:lnSpc>
              <a:spcBef>
                <a:spcPts val="360"/>
              </a:spcBef>
              <a:spcAft>
                <a:spcPts val="0"/>
              </a:spcAft>
              <a:buClr>
                <a:schemeClr val="dk1"/>
              </a:buClr>
              <a:buSzPts val="1800"/>
              <a:buFont typeface="Arial"/>
              <a:buChar char="•"/>
              <a:defRPr sz="3200" b="0" i="0" u="none" strike="noStrike" cap="none">
                <a:solidFill>
                  <a:schemeClr val="dk1"/>
                </a:solidFill>
                <a:latin typeface="Comic Sans MS"/>
                <a:ea typeface="Comic Sans MS"/>
                <a:cs typeface="Comic Sans MS"/>
                <a:sym typeface="Comic Sans MS"/>
              </a:defRPr>
            </a:lvl1pPr>
            <a:lvl2pPr marL="914400" marR="0" lvl="1" indent="-342900" algn="l" rtl="0">
              <a:lnSpc>
                <a:spcPct val="100000"/>
              </a:lnSpc>
              <a:spcBef>
                <a:spcPts val="360"/>
              </a:spcBef>
              <a:spcAft>
                <a:spcPts val="0"/>
              </a:spcAft>
              <a:buClr>
                <a:schemeClr val="dk1"/>
              </a:buClr>
              <a:buSzPts val="1800"/>
              <a:buFont typeface="Arial"/>
              <a:buChar char="–"/>
              <a:defRPr sz="2800" b="0" i="0" u="none" strike="noStrike" cap="none">
                <a:solidFill>
                  <a:schemeClr val="dk1"/>
                </a:solidFill>
                <a:latin typeface="Comic Sans MS"/>
                <a:ea typeface="Comic Sans MS"/>
                <a:cs typeface="Comic Sans MS"/>
                <a:sym typeface="Comic Sans MS"/>
              </a:defRPr>
            </a:lvl2pPr>
            <a:lvl3pPr marL="1371600" marR="0" lvl="2" indent="-342900" algn="l" rtl="0">
              <a:lnSpc>
                <a:spcPct val="100000"/>
              </a:lnSpc>
              <a:spcBef>
                <a:spcPts val="360"/>
              </a:spcBef>
              <a:spcAft>
                <a:spcPts val="0"/>
              </a:spcAft>
              <a:buClr>
                <a:schemeClr val="dk1"/>
              </a:buClr>
              <a:buSzPts val="1800"/>
              <a:buFont typeface="Arial"/>
              <a:buChar char="•"/>
              <a:defRPr sz="2400" b="0" i="0" u="none" strike="noStrike" cap="none">
                <a:solidFill>
                  <a:schemeClr val="dk1"/>
                </a:solidFill>
                <a:latin typeface="Comic Sans MS"/>
                <a:ea typeface="Comic Sans MS"/>
                <a:cs typeface="Comic Sans MS"/>
                <a:sym typeface="Comic Sans MS"/>
              </a:defRPr>
            </a:lvl3pPr>
            <a:lvl4pPr marL="1828800" marR="0" lvl="3"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omic Sans MS"/>
                <a:ea typeface="Comic Sans MS"/>
                <a:cs typeface="Comic Sans MS"/>
                <a:sym typeface="Comic Sans MS"/>
              </a:defRPr>
            </a:lvl4pPr>
            <a:lvl5pPr marL="2286000" marR="0" lvl="4"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omic Sans MS"/>
                <a:ea typeface="Comic Sans MS"/>
                <a:cs typeface="Comic Sans MS"/>
                <a:sym typeface="Comic Sans MS"/>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omic Sans MS"/>
                <a:ea typeface="Comic Sans MS"/>
                <a:cs typeface="Comic Sans MS"/>
                <a:sym typeface="Comic Sans MS"/>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omic Sans MS"/>
                <a:ea typeface="Comic Sans MS"/>
                <a:cs typeface="Comic Sans MS"/>
                <a:sym typeface="Comic Sans MS"/>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omic Sans MS"/>
                <a:ea typeface="Comic Sans MS"/>
                <a:cs typeface="Comic Sans MS"/>
                <a:sym typeface="Comic Sans MS"/>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omic Sans MS"/>
                <a:ea typeface="Comic Sans MS"/>
                <a:cs typeface="Comic Sans MS"/>
                <a:sym typeface="Comic Sans MS"/>
              </a:defRPr>
            </a:lvl9pPr>
          </a:lstStyle>
          <a:p>
            <a:pPr marL="114300" indent="0">
              <a:lnSpc>
                <a:spcPct val="107000"/>
              </a:lnSpc>
              <a:spcAft>
                <a:spcPts val="800"/>
              </a:spcAft>
              <a:buNone/>
            </a:pPr>
            <a:r>
              <a:rPr lang="en-GB" sz="2400" dirty="0">
                <a:latin typeface="Comic Sans MS" panose="030F0702030302020204" pitchFamily="66" charset="0"/>
                <a:ea typeface="Calibri" panose="020F0502020204030204" pitchFamily="34" charset="0"/>
                <a:cs typeface="Times New Roman" panose="02020603050405020304" pitchFamily="18" charset="0"/>
              </a:rPr>
              <a:t>See you in the classroom…</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cSld>
  <p:clrMapOvr>
    <a:masterClrMapping/>
  </p:clrMapOvr>
</p:sld>
</file>

<file path=ppt/theme/theme1.xml><?xml version="1.0" encoding="utf-8"?>
<a:theme xmlns:a="http://schemas.openxmlformats.org/drawingml/2006/main" name="Office Theme">
  <a:themeElements>
    <a:clrScheme name="Metro">
      <a:dk1>
        <a:srgbClr val="000000"/>
      </a:dk1>
      <a:lt1>
        <a:srgbClr val="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722</Words>
  <Application>Microsoft Office PowerPoint</Application>
  <PresentationFormat>On-screen Show (4:3)</PresentationFormat>
  <Paragraphs>69</Paragraphs>
  <Slides>15</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Comic Sans MS</vt:lpstr>
      <vt:lpstr>Office Theme</vt:lpstr>
      <vt:lpstr>Reading and Phonics in Reception at Mickle Trafford Village School</vt:lpstr>
      <vt:lpstr>PowerPoint Presentation</vt:lpstr>
      <vt:lpstr>What is phonics?</vt:lpstr>
      <vt:lpstr>Our phonics scheme</vt:lpstr>
      <vt:lpstr>Phonics in Reception</vt:lpstr>
      <vt:lpstr>PowerPoint Presentation</vt:lpstr>
      <vt:lpstr>Fred Talk</vt:lpstr>
      <vt:lpstr>PowerPoint Presentation</vt:lpstr>
      <vt:lpstr>Reading diaries</vt:lpstr>
      <vt:lpstr>My first reading wallet</vt:lpstr>
      <vt:lpstr>My first reading wallet</vt:lpstr>
      <vt:lpstr>My first reading wallet</vt:lpstr>
      <vt:lpstr>What can I do to help?</vt:lpstr>
      <vt:lpstr>Importance of Fine Motor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and Phonics in Reception at Mickle Trafford Village School</dc:title>
  <dc:creator>Chloe Wooldridge</dc:creator>
  <cp:lastModifiedBy>Amiee Montgomery</cp:lastModifiedBy>
  <cp:revision>6</cp:revision>
  <dcterms:created xsi:type="dcterms:W3CDTF">2022-03-14T13:28:57Z</dcterms:created>
  <dcterms:modified xsi:type="dcterms:W3CDTF">2026-10-04T17:53:15Z</dcterms:modified>
</cp:coreProperties>
</file>