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DDF1"/>
    <a:srgbClr val="9B9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6"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4B73B60-4A7B-4287-9A96-F25554FC0214}"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4231D5-4DC0-45B2-AE78-65E073996D98}" type="slidenum">
              <a:rPr lang="en-GB" smtClean="0"/>
              <a:t>‹#›</a:t>
            </a:fld>
            <a:endParaRPr lang="en-GB"/>
          </a:p>
        </p:txBody>
      </p:sp>
    </p:spTree>
    <p:extLst>
      <p:ext uri="{BB962C8B-B14F-4D97-AF65-F5344CB8AC3E}">
        <p14:creationId xmlns:p14="http://schemas.microsoft.com/office/powerpoint/2010/main" val="393114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B73B60-4A7B-4287-9A96-F25554FC0214}"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4231D5-4DC0-45B2-AE78-65E073996D98}" type="slidenum">
              <a:rPr lang="en-GB" smtClean="0"/>
              <a:t>‹#›</a:t>
            </a:fld>
            <a:endParaRPr lang="en-GB"/>
          </a:p>
        </p:txBody>
      </p:sp>
    </p:spTree>
    <p:extLst>
      <p:ext uri="{BB962C8B-B14F-4D97-AF65-F5344CB8AC3E}">
        <p14:creationId xmlns:p14="http://schemas.microsoft.com/office/powerpoint/2010/main" val="3482386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B73B60-4A7B-4287-9A96-F25554FC0214}"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4231D5-4DC0-45B2-AE78-65E073996D98}" type="slidenum">
              <a:rPr lang="en-GB" smtClean="0"/>
              <a:t>‹#›</a:t>
            </a:fld>
            <a:endParaRPr lang="en-GB"/>
          </a:p>
        </p:txBody>
      </p:sp>
    </p:spTree>
    <p:extLst>
      <p:ext uri="{BB962C8B-B14F-4D97-AF65-F5344CB8AC3E}">
        <p14:creationId xmlns:p14="http://schemas.microsoft.com/office/powerpoint/2010/main" val="545571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B73B60-4A7B-4287-9A96-F25554FC0214}"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4231D5-4DC0-45B2-AE78-65E073996D98}" type="slidenum">
              <a:rPr lang="en-GB" smtClean="0"/>
              <a:t>‹#›</a:t>
            </a:fld>
            <a:endParaRPr lang="en-GB"/>
          </a:p>
        </p:txBody>
      </p:sp>
    </p:spTree>
    <p:extLst>
      <p:ext uri="{BB962C8B-B14F-4D97-AF65-F5344CB8AC3E}">
        <p14:creationId xmlns:p14="http://schemas.microsoft.com/office/powerpoint/2010/main" val="2220848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B73B60-4A7B-4287-9A96-F25554FC0214}"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4231D5-4DC0-45B2-AE78-65E073996D98}" type="slidenum">
              <a:rPr lang="en-GB" smtClean="0"/>
              <a:t>‹#›</a:t>
            </a:fld>
            <a:endParaRPr lang="en-GB"/>
          </a:p>
        </p:txBody>
      </p:sp>
    </p:spTree>
    <p:extLst>
      <p:ext uri="{BB962C8B-B14F-4D97-AF65-F5344CB8AC3E}">
        <p14:creationId xmlns:p14="http://schemas.microsoft.com/office/powerpoint/2010/main" val="2744183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4B73B60-4A7B-4287-9A96-F25554FC0214}"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4231D5-4DC0-45B2-AE78-65E073996D98}" type="slidenum">
              <a:rPr lang="en-GB" smtClean="0"/>
              <a:t>‹#›</a:t>
            </a:fld>
            <a:endParaRPr lang="en-GB"/>
          </a:p>
        </p:txBody>
      </p:sp>
    </p:spTree>
    <p:extLst>
      <p:ext uri="{BB962C8B-B14F-4D97-AF65-F5344CB8AC3E}">
        <p14:creationId xmlns:p14="http://schemas.microsoft.com/office/powerpoint/2010/main" val="241591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4B73B60-4A7B-4287-9A96-F25554FC0214}" type="datetimeFigureOut">
              <a:rPr lang="en-GB" smtClean="0"/>
              <a:t>18/06/2020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4231D5-4DC0-45B2-AE78-65E073996D98}" type="slidenum">
              <a:rPr lang="en-GB" smtClean="0"/>
              <a:t>‹#›</a:t>
            </a:fld>
            <a:endParaRPr lang="en-GB"/>
          </a:p>
        </p:txBody>
      </p:sp>
    </p:spTree>
    <p:extLst>
      <p:ext uri="{BB962C8B-B14F-4D97-AF65-F5344CB8AC3E}">
        <p14:creationId xmlns:p14="http://schemas.microsoft.com/office/powerpoint/2010/main" val="942956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4B73B60-4A7B-4287-9A96-F25554FC0214}" type="datetimeFigureOut">
              <a:rPr lang="en-GB" smtClean="0"/>
              <a:t>18/06/2020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4231D5-4DC0-45B2-AE78-65E073996D98}" type="slidenum">
              <a:rPr lang="en-GB" smtClean="0"/>
              <a:t>‹#›</a:t>
            </a:fld>
            <a:endParaRPr lang="en-GB"/>
          </a:p>
        </p:txBody>
      </p:sp>
    </p:spTree>
    <p:extLst>
      <p:ext uri="{BB962C8B-B14F-4D97-AF65-F5344CB8AC3E}">
        <p14:creationId xmlns:p14="http://schemas.microsoft.com/office/powerpoint/2010/main" val="1524007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73B60-4A7B-4287-9A96-F25554FC0214}" type="datetimeFigureOut">
              <a:rPr lang="en-GB" smtClean="0"/>
              <a:t>18/06/2020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4231D5-4DC0-45B2-AE78-65E073996D98}" type="slidenum">
              <a:rPr lang="en-GB" smtClean="0"/>
              <a:t>‹#›</a:t>
            </a:fld>
            <a:endParaRPr lang="en-GB"/>
          </a:p>
        </p:txBody>
      </p:sp>
    </p:spTree>
    <p:extLst>
      <p:ext uri="{BB962C8B-B14F-4D97-AF65-F5344CB8AC3E}">
        <p14:creationId xmlns:p14="http://schemas.microsoft.com/office/powerpoint/2010/main" val="188161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B73B60-4A7B-4287-9A96-F25554FC0214}"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4231D5-4DC0-45B2-AE78-65E073996D98}" type="slidenum">
              <a:rPr lang="en-GB" smtClean="0"/>
              <a:t>‹#›</a:t>
            </a:fld>
            <a:endParaRPr lang="en-GB"/>
          </a:p>
        </p:txBody>
      </p:sp>
    </p:spTree>
    <p:extLst>
      <p:ext uri="{BB962C8B-B14F-4D97-AF65-F5344CB8AC3E}">
        <p14:creationId xmlns:p14="http://schemas.microsoft.com/office/powerpoint/2010/main" val="1880711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B73B60-4A7B-4287-9A96-F25554FC0214}"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4231D5-4DC0-45B2-AE78-65E073996D98}" type="slidenum">
              <a:rPr lang="en-GB" smtClean="0"/>
              <a:t>‹#›</a:t>
            </a:fld>
            <a:endParaRPr lang="en-GB"/>
          </a:p>
        </p:txBody>
      </p:sp>
    </p:spTree>
    <p:extLst>
      <p:ext uri="{BB962C8B-B14F-4D97-AF65-F5344CB8AC3E}">
        <p14:creationId xmlns:p14="http://schemas.microsoft.com/office/powerpoint/2010/main" val="90389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73B60-4A7B-4287-9A96-F25554FC0214}" type="datetimeFigureOut">
              <a:rPr lang="en-GB" smtClean="0"/>
              <a:t>18/06/2020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231D5-4DC0-45B2-AE78-65E073996D98}" type="slidenum">
              <a:rPr lang="en-GB" smtClean="0"/>
              <a:t>‹#›</a:t>
            </a:fld>
            <a:endParaRPr lang="en-GB"/>
          </a:p>
        </p:txBody>
      </p:sp>
    </p:spTree>
    <p:extLst>
      <p:ext uri="{BB962C8B-B14F-4D97-AF65-F5344CB8AC3E}">
        <p14:creationId xmlns:p14="http://schemas.microsoft.com/office/powerpoint/2010/main" val="1773043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B1DDF1"/>
            </a:gs>
            <a:gs pos="33000">
              <a:srgbClr val="00B0F0"/>
            </a:gs>
            <a:gs pos="57000">
              <a:srgbClr val="B1DDF1"/>
            </a:gs>
            <a:gs pos="77000">
              <a:srgbClr val="9B95EF"/>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3987814" y="233371"/>
            <a:ext cx="3939285"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Anne Bonney</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a:blip r:embed="rId2"/>
          <a:stretch>
            <a:fillRect/>
          </a:stretch>
        </p:blipFill>
        <p:spPr>
          <a:xfrm>
            <a:off x="4068697" y="1156701"/>
            <a:ext cx="3876675" cy="4552950"/>
          </a:xfrm>
          <a:prstGeom prst="rect">
            <a:avLst/>
          </a:prstGeom>
        </p:spPr>
      </p:pic>
      <p:sp>
        <p:nvSpPr>
          <p:cNvPr id="6" name="TextBox 5"/>
          <p:cNvSpPr txBox="1"/>
          <p:nvPr/>
        </p:nvSpPr>
        <p:spPr>
          <a:xfrm>
            <a:off x="203200" y="233371"/>
            <a:ext cx="3586480" cy="1200329"/>
          </a:xfrm>
          <a:prstGeom prst="rect">
            <a:avLst/>
          </a:prstGeom>
          <a:noFill/>
        </p:spPr>
        <p:txBody>
          <a:bodyPr wrap="square" rtlCol="0">
            <a:spAutoFit/>
          </a:bodyPr>
          <a:lstStyle/>
          <a:p>
            <a:r>
              <a:rPr lang="en-GB" b="1" dirty="0" smtClean="0"/>
              <a:t>Anne Bonney was an Irish pirate operating in the Caribbean</a:t>
            </a:r>
            <a:r>
              <a:rPr lang="en-GB" dirty="0" smtClean="0"/>
              <a:t>, </a:t>
            </a:r>
            <a:r>
              <a:rPr lang="en-GB" b="1" dirty="0" smtClean="0"/>
              <a:t>and one of the most famous female pirates of all time.</a:t>
            </a:r>
            <a:endParaRPr lang="en-GB" dirty="0"/>
          </a:p>
        </p:txBody>
      </p:sp>
      <p:sp>
        <p:nvSpPr>
          <p:cNvPr id="7" name="TextBox 6"/>
          <p:cNvSpPr txBox="1"/>
          <p:nvPr/>
        </p:nvSpPr>
        <p:spPr>
          <a:xfrm>
            <a:off x="8605520" y="233371"/>
            <a:ext cx="3515360" cy="646331"/>
          </a:xfrm>
          <a:prstGeom prst="rect">
            <a:avLst/>
          </a:prstGeom>
          <a:noFill/>
        </p:spPr>
        <p:txBody>
          <a:bodyPr wrap="square" rtlCol="0">
            <a:spAutoFit/>
          </a:bodyPr>
          <a:lstStyle/>
          <a:p>
            <a:r>
              <a:rPr lang="en-GB" b="1" dirty="0" smtClean="0"/>
              <a:t>Born: March 16</a:t>
            </a:r>
            <a:r>
              <a:rPr lang="en-GB" b="1" baseline="30000" dirty="0" smtClean="0"/>
              <a:t>th</a:t>
            </a:r>
            <a:r>
              <a:rPr lang="en-GB" b="1" dirty="0" smtClean="0"/>
              <a:t> 1697, Cork, Ireland</a:t>
            </a:r>
            <a:endParaRPr lang="en-GB" b="1" dirty="0"/>
          </a:p>
        </p:txBody>
      </p:sp>
      <p:sp>
        <p:nvSpPr>
          <p:cNvPr id="8" name="TextBox 7"/>
          <p:cNvSpPr txBox="1"/>
          <p:nvPr/>
        </p:nvSpPr>
        <p:spPr>
          <a:xfrm>
            <a:off x="8605520" y="998541"/>
            <a:ext cx="3698240" cy="646331"/>
          </a:xfrm>
          <a:prstGeom prst="rect">
            <a:avLst/>
          </a:prstGeom>
          <a:noFill/>
        </p:spPr>
        <p:txBody>
          <a:bodyPr wrap="square" rtlCol="0">
            <a:spAutoFit/>
          </a:bodyPr>
          <a:lstStyle/>
          <a:p>
            <a:r>
              <a:rPr lang="en-GB" b="1" dirty="0" smtClean="0"/>
              <a:t>Died: unknown, no sources after 1720</a:t>
            </a:r>
            <a:endParaRPr lang="en-GB" b="1" dirty="0"/>
          </a:p>
        </p:txBody>
      </p:sp>
      <p:sp>
        <p:nvSpPr>
          <p:cNvPr id="10" name="TextBox 9"/>
          <p:cNvSpPr txBox="1"/>
          <p:nvPr/>
        </p:nvSpPr>
        <p:spPr>
          <a:xfrm>
            <a:off x="203200" y="1878444"/>
            <a:ext cx="3423920" cy="1754326"/>
          </a:xfrm>
          <a:prstGeom prst="rect">
            <a:avLst/>
          </a:prstGeom>
          <a:noFill/>
        </p:spPr>
        <p:txBody>
          <a:bodyPr wrap="square" rtlCol="0">
            <a:spAutoFit/>
          </a:bodyPr>
          <a:lstStyle/>
          <a:p>
            <a:r>
              <a:rPr lang="en-GB" b="1" dirty="0" smtClean="0"/>
              <a:t>Anne married in 1715 and moved to Nassau in the Bahamas which was a sanctuary for pirates. Anne met Calico Jack Rackham there and they became pirate partners and her boyfriend.</a:t>
            </a:r>
            <a:endParaRPr lang="en-GB" b="1" dirty="0"/>
          </a:p>
        </p:txBody>
      </p:sp>
      <p:sp>
        <p:nvSpPr>
          <p:cNvPr id="12" name="TextBox 11"/>
          <p:cNvSpPr txBox="1"/>
          <p:nvPr/>
        </p:nvSpPr>
        <p:spPr>
          <a:xfrm>
            <a:off x="8132949" y="2730361"/>
            <a:ext cx="3698240" cy="3139321"/>
          </a:xfrm>
          <a:prstGeom prst="rect">
            <a:avLst/>
          </a:prstGeom>
          <a:noFill/>
        </p:spPr>
        <p:txBody>
          <a:bodyPr wrap="square" rtlCol="0">
            <a:spAutoFit/>
          </a:bodyPr>
          <a:lstStyle/>
          <a:p>
            <a:r>
              <a:rPr lang="en-GB" b="1" dirty="0" smtClean="0"/>
              <a:t>In October 1720, Rackham and his crew were attacked by Jonathan Barnet and were taken to Jamaica where they were convicted and sentenced to be hanged by Governor Lawes.</a:t>
            </a:r>
          </a:p>
          <a:p>
            <a:r>
              <a:rPr lang="en-GB" b="1" dirty="0" smtClean="0"/>
              <a:t>Anne was pregnant at the time and asked for mercy which was granted and she remained in prison until she gave birth. There is no record of her release, execution or death. </a:t>
            </a:r>
            <a:endParaRPr lang="en-GB" b="1" dirty="0"/>
          </a:p>
        </p:txBody>
      </p:sp>
      <p:sp>
        <p:nvSpPr>
          <p:cNvPr id="13" name="TextBox 12"/>
          <p:cNvSpPr txBox="1"/>
          <p:nvPr/>
        </p:nvSpPr>
        <p:spPr>
          <a:xfrm>
            <a:off x="4104640" y="6028012"/>
            <a:ext cx="4500880" cy="646331"/>
          </a:xfrm>
          <a:prstGeom prst="rect">
            <a:avLst/>
          </a:prstGeom>
          <a:noFill/>
        </p:spPr>
        <p:txBody>
          <a:bodyPr wrap="square" rtlCol="0">
            <a:spAutoFit/>
          </a:bodyPr>
          <a:lstStyle/>
          <a:p>
            <a:r>
              <a:rPr lang="en-GB" b="1" dirty="0" smtClean="0"/>
              <a:t>Anne escaped prison, no one knows how Anne died.</a:t>
            </a:r>
            <a:endParaRPr lang="en-GB" b="1" dirty="0"/>
          </a:p>
        </p:txBody>
      </p:sp>
      <p:pic>
        <p:nvPicPr>
          <p:cNvPr id="14" name="Picture 13"/>
          <p:cNvPicPr>
            <a:picLocks noChangeAspect="1"/>
          </p:cNvPicPr>
          <p:nvPr/>
        </p:nvPicPr>
        <p:blipFill>
          <a:blip r:embed="rId3"/>
          <a:stretch>
            <a:fillRect/>
          </a:stretch>
        </p:blipFill>
        <p:spPr>
          <a:xfrm>
            <a:off x="284480" y="3887761"/>
            <a:ext cx="3505200" cy="1960389"/>
          </a:xfrm>
          <a:prstGeom prst="rect">
            <a:avLst/>
          </a:prstGeom>
        </p:spPr>
      </p:pic>
      <p:sp>
        <p:nvSpPr>
          <p:cNvPr id="15" name="TextBox 14"/>
          <p:cNvSpPr txBox="1"/>
          <p:nvPr/>
        </p:nvSpPr>
        <p:spPr>
          <a:xfrm>
            <a:off x="8849360" y="6258560"/>
            <a:ext cx="3159760" cy="369332"/>
          </a:xfrm>
          <a:prstGeom prst="rect">
            <a:avLst/>
          </a:prstGeom>
          <a:noFill/>
        </p:spPr>
        <p:txBody>
          <a:bodyPr wrap="square" rtlCol="0">
            <a:spAutoFit/>
          </a:bodyPr>
          <a:lstStyle/>
          <a:p>
            <a:r>
              <a:rPr lang="en-GB" dirty="0" smtClean="0"/>
              <a:t>Amelia Phillips</a:t>
            </a:r>
            <a:endParaRPr lang="en-GB" dirty="0"/>
          </a:p>
        </p:txBody>
      </p:sp>
    </p:spTree>
    <p:extLst>
      <p:ext uri="{BB962C8B-B14F-4D97-AF65-F5344CB8AC3E}">
        <p14:creationId xmlns:p14="http://schemas.microsoft.com/office/powerpoint/2010/main" val="623730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B1DDF1"/>
            </a:gs>
            <a:gs pos="33000">
              <a:srgbClr val="00B0F0"/>
            </a:gs>
            <a:gs pos="57000">
              <a:srgbClr val="B1DDF1"/>
            </a:gs>
            <a:gs pos="77000">
              <a:srgbClr val="9B95EF"/>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3150739" y="2347575"/>
            <a:ext cx="5810382" cy="1569660"/>
          </a:xfrm>
          <a:prstGeom prst="rect">
            <a:avLst/>
          </a:prstGeom>
          <a:noFill/>
        </p:spPr>
        <p:txBody>
          <a:bodyPr wrap="square" lIns="91440" tIns="45720" rIns="91440" bIns="45720">
            <a:spAutoFit/>
          </a:bodyPr>
          <a:lstStyle/>
          <a:p>
            <a:pPr algn="ctr"/>
            <a:r>
              <a:rPr lang="en-US" sz="4800" b="0" cap="none" spc="0" dirty="0" smtClean="0">
                <a:ln w="0"/>
                <a:solidFill>
                  <a:schemeClr val="tx1"/>
                </a:solidFill>
                <a:effectLst>
                  <a:outerShdw blurRad="38100" dist="19050" dir="2700000" algn="tl" rotWithShape="0">
                    <a:schemeClr val="dk1">
                      <a:alpha val="40000"/>
                    </a:schemeClr>
                  </a:outerShdw>
                </a:effectLst>
              </a:rPr>
              <a:t>10 deadliest creatures </a:t>
            </a:r>
          </a:p>
          <a:p>
            <a:pPr algn="ctr"/>
            <a:r>
              <a:rPr lang="en-US" sz="4800" dirty="0" smtClean="0">
                <a:ln w="0"/>
                <a:effectLst>
                  <a:outerShdw blurRad="38100" dist="19050" dir="2700000" algn="tl" rotWithShape="0">
                    <a:schemeClr val="dk1">
                      <a:alpha val="40000"/>
                    </a:schemeClr>
                  </a:outerShdw>
                </a:effectLst>
              </a:rPr>
              <a:t>In the ocean</a:t>
            </a:r>
            <a:endParaRPr lang="en-US" sz="4800" b="0" cap="none" spc="0" dirty="0">
              <a:ln w="0"/>
              <a:solidFill>
                <a:schemeClr val="tx1"/>
              </a:solidFill>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a:blip r:embed="rId2"/>
          <a:stretch>
            <a:fillRect/>
          </a:stretch>
        </p:blipFill>
        <p:spPr>
          <a:xfrm>
            <a:off x="315595" y="112712"/>
            <a:ext cx="2457450" cy="1857375"/>
          </a:xfrm>
          <a:prstGeom prst="rect">
            <a:avLst/>
          </a:prstGeom>
        </p:spPr>
      </p:pic>
      <p:sp>
        <p:nvSpPr>
          <p:cNvPr id="6" name="TextBox 5"/>
          <p:cNvSpPr txBox="1"/>
          <p:nvPr/>
        </p:nvSpPr>
        <p:spPr>
          <a:xfrm>
            <a:off x="3048000" y="213360"/>
            <a:ext cx="3769360" cy="1200329"/>
          </a:xfrm>
          <a:prstGeom prst="rect">
            <a:avLst/>
          </a:prstGeom>
          <a:noFill/>
        </p:spPr>
        <p:txBody>
          <a:bodyPr wrap="square" rtlCol="0">
            <a:spAutoFit/>
          </a:bodyPr>
          <a:lstStyle/>
          <a:p>
            <a:r>
              <a:rPr lang="en-GB" b="1" dirty="0" smtClean="0"/>
              <a:t>Puffer fish: </a:t>
            </a:r>
            <a:r>
              <a:rPr lang="en-GB" dirty="0" smtClean="0"/>
              <a:t> Whilst pufferfish may look harmless, they’re actually pretty dangerous due to the amount of </a:t>
            </a:r>
            <a:r>
              <a:rPr lang="en-GB" dirty="0" err="1" smtClean="0"/>
              <a:t>tetrodotoxin</a:t>
            </a:r>
            <a:r>
              <a:rPr lang="en-GB" dirty="0" smtClean="0"/>
              <a:t> they contain.</a:t>
            </a:r>
            <a:endParaRPr lang="en-GB" b="1" dirty="0"/>
          </a:p>
        </p:txBody>
      </p:sp>
      <p:pic>
        <p:nvPicPr>
          <p:cNvPr id="7" name="Picture 6"/>
          <p:cNvPicPr>
            <a:picLocks noChangeAspect="1"/>
          </p:cNvPicPr>
          <p:nvPr/>
        </p:nvPicPr>
        <p:blipFill>
          <a:blip r:embed="rId3"/>
          <a:stretch>
            <a:fillRect/>
          </a:stretch>
        </p:blipFill>
        <p:spPr>
          <a:xfrm>
            <a:off x="6427471" y="634365"/>
            <a:ext cx="2533650" cy="1809750"/>
          </a:xfrm>
          <a:prstGeom prst="rect">
            <a:avLst/>
          </a:prstGeom>
        </p:spPr>
      </p:pic>
      <p:sp>
        <p:nvSpPr>
          <p:cNvPr id="8" name="TextBox 7"/>
          <p:cNvSpPr txBox="1"/>
          <p:nvPr/>
        </p:nvSpPr>
        <p:spPr>
          <a:xfrm>
            <a:off x="8961121" y="528320"/>
            <a:ext cx="3037839" cy="2308324"/>
          </a:xfrm>
          <a:prstGeom prst="rect">
            <a:avLst/>
          </a:prstGeom>
          <a:noFill/>
        </p:spPr>
        <p:txBody>
          <a:bodyPr wrap="square" rtlCol="0">
            <a:spAutoFit/>
          </a:bodyPr>
          <a:lstStyle/>
          <a:p>
            <a:r>
              <a:rPr lang="en-GB" b="1" dirty="0" smtClean="0"/>
              <a:t>Blue-ringed Octopus: </a:t>
            </a:r>
            <a:r>
              <a:rPr lang="en-GB" dirty="0" smtClean="0"/>
              <a:t>Whilst it may be a dazzling sight, one bite can kill a human. The pufferfish has nothing on the blue-ringed octopus, as its venom is 10,000 more lethal than cyanide and there is no known antidote.</a:t>
            </a:r>
            <a:endParaRPr lang="en-GB" dirty="0"/>
          </a:p>
        </p:txBody>
      </p:sp>
      <p:pic>
        <p:nvPicPr>
          <p:cNvPr id="9" name="Picture 8"/>
          <p:cNvPicPr>
            <a:picLocks noChangeAspect="1"/>
          </p:cNvPicPr>
          <p:nvPr/>
        </p:nvPicPr>
        <p:blipFill>
          <a:blip r:embed="rId4"/>
          <a:stretch>
            <a:fillRect/>
          </a:stretch>
        </p:blipFill>
        <p:spPr>
          <a:xfrm>
            <a:off x="112900" y="2068671"/>
            <a:ext cx="3037839" cy="1752600"/>
          </a:xfrm>
          <a:prstGeom prst="rect">
            <a:avLst/>
          </a:prstGeom>
        </p:spPr>
      </p:pic>
      <p:sp>
        <p:nvSpPr>
          <p:cNvPr id="10" name="TextBox 9"/>
          <p:cNvSpPr txBox="1"/>
          <p:nvPr/>
        </p:nvSpPr>
        <p:spPr>
          <a:xfrm>
            <a:off x="121920" y="3917235"/>
            <a:ext cx="4663440" cy="1200329"/>
          </a:xfrm>
          <a:prstGeom prst="rect">
            <a:avLst/>
          </a:prstGeom>
          <a:noFill/>
        </p:spPr>
        <p:txBody>
          <a:bodyPr wrap="square" rtlCol="0">
            <a:spAutoFit/>
          </a:bodyPr>
          <a:lstStyle/>
          <a:p>
            <a:r>
              <a:rPr lang="en-GB" b="1" dirty="0" smtClean="0"/>
              <a:t>Stonefish: </a:t>
            </a:r>
            <a:r>
              <a:rPr lang="en-GB" dirty="0" smtClean="0"/>
              <a:t>With venomous sacs on each of its 13 spines, if you come in close contact with a stonefish there’s no way of avoiding getting stung.</a:t>
            </a:r>
            <a:endParaRPr lang="en-GB" dirty="0"/>
          </a:p>
        </p:txBody>
      </p:sp>
      <p:pic>
        <p:nvPicPr>
          <p:cNvPr id="11" name="Picture 10"/>
          <p:cNvPicPr>
            <a:picLocks noChangeAspect="1"/>
          </p:cNvPicPr>
          <p:nvPr/>
        </p:nvPicPr>
        <p:blipFill>
          <a:blip r:embed="rId5"/>
          <a:stretch>
            <a:fillRect/>
          </a:stretch>
        </p:blipFill>
        <p:spPr>
          <a:xfrm>
            <a:off x="1774256" y="4832210"/>
            <a:ext cx="3407344" cy="1916631"/>
          </a:xfrm>
          <a:prstGeom prst="rect">
            <a:avLst/>
          </a:prstGeom>
        </p:spPr>
      </p:pic>
      <p:sp>
        <p:nvSpPr>
          <p:cNvPr id="12" name="TextBox 11"/>
          <p:cNvSpPr txBox="1"/>
          <p:nvPr/>
        </p:nvSpPr>
        <p:spPr>
          <a:xfrm>
            <a:off x="5181600" y="5486895"/>
            <a:ext cx="3952240" cy="1200329"/>
          </a:xfrm>
          <a:prstGeom prst="rect">
            <a:avLst/>
          </a:prstGeom>
          <a:noFill/>
        </p:spPr>
        <p:txBody>
          <a:bodyPr wrap="square" rtlCol="0">
            <a:spAutoFit/>
          </a:bodyPr>
          <a:lstStyle/>
          <a:p>
            <a:r>
              <a:rPr lang="en-GB" b="1" dirty="0" smtClean="0"/>
              <a:t>The great white shark: </a:t>
            </a:r>
            <a:r>
              <a:rPr lang="en-GB" dirty="0"/>
              <a:t>S</a:t>
            </a:r>
            <a:r>
              <a:rPr lang="en-GB" dirty="0" smtClean="0"/>
              <a:t>its comfortably near the top of the food chain, where a single bite from their sharp teeth can be fatal.</a:t>
            </a:r>
            <a:endParaRPr lang="en-GB" dirty="0"/>
          </a:p>
        </p:txBody>
      </p:sp>
      <p:pic>
        <p:nvPicPr>
          <p:cNvPr id="13" name="Picture 12"/>
          <p:cNvPicPr>
            <a:picLocks noChangeAspect="1"/>
          </p:cNvPicPr>
          <p:nvPr/>
        </p:nvPicPr>
        <p:blipFill>
          <a:blip r:embed="rId6"/>
          <a:stretch>
            <a:fillRect/>
          </a:stretch>
        </p:blipFill>
        <p:spPr>
          <a:xfrm>
            <a:off x="9060603" y="3376939"/>
            <a:ext cx="3041227" cy="2280920"/>
          </a:xfrm>
          <a:prstGeom prst="rect">
            <a:avLst/>
          </a:prstGeom>
        </p:spPr>
      </p:pic>
      <p:sp>
        <p:nvSpPr>
          <p:cNvPr id="14" name="TextBox 13"/>
          <p:cNvSpPr txBox="1"/>
          <p:nvPr/>
        </p:nvSpPr>
        <p:spPr>
          <a:xfrm>
            <a:off x="4932680" y="3917235"/>
            <a:ext cx="4026747" cy="923330"/>
          </a:xfrm>
          <a:prstGeom prst="rect">
            <a:avLst/>
          </a:prstGeom>
          <a:noFill/>
        </p:spPr>
        <p:txBody>
          <a:bodyPr wrap="square" rtlCol="0">
            <a:spAutoFit/>
          </a:bodyPr>
          <a:lstStyle/>
          <a:p>
            <a:r>
              <a:rPr lang="en-GB" b="1" dirty="0" smtClean="0"/>
              <a:t>The lionfish: </a:t>
            </a:r>
            <a:r>
              <a:rPr lang="en-GB" dirty="0"/>
              <a:t>I</a:t>
            </a:r>
            <a:r>
              <a:rPr lang="en-GB" dirty="0" smtClean="0"/>
              <a:t>s known for its many spiky fin rays, which also happen to be highly venomous.</a:t>
            </a:r>
            <a:endParaRPr lang="en-GB" dirty="0"/>
          </a:p>
        </p:txBody>
      </p:sp>
      <p:sp>
        <p:nvSpPr>
          <p:cNvPr id="15" name="TextBox 14"/>
          <p:cNvSpPr txBox="1"/>
          <p:nvPr/>
        </p:nvSpPr>
        <p:spPr>
          <a:xfrm>
            <a:off x="9448800" y="6268720"/>
            <a:ext cx="2550160" cy="369332"/>
          </a:xfrm>
          <a:prstGeom prst="rect">
            <a:avLst/>
          </a:prstGeom>
          <a:noFill/>
        </p:spPr>
        <p:txBody>
          <a:bodyPr wrap="square" rtlCol="0">
            <a:spAutoFit/>
          </a:bodyPr>
          <a:lstStyle/>
          <a:p>
            <a:r>
              <a:rPr lang="en-GB" dirty="0" smtClean="0"/>
              <a:t>Amelia Phillips</a:t>
            </a:r>
            <a:endParaRPr lang="en-GB" dirty="0"/>
          </a:p>
        </p:txBody>
      </p:sp>
    </p:spTree>
    <p:extLst>
      <p:ext uri="{BB962C8B-B14F-4D97-AF65-F5344CB8AC3E}">
        <p14:creationId xmlns:p14="http://schemas.microsoft.com/office/powerpoint/2010/main" val="1168061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B1DDF1"/>
            </a:gs>
            <a:gs pos="33000">
              <a:srgbClr val="00B0F0"/>
            </a:gs>
            <a:gs pos="57000">
              <a:srgbClr val="B1DDF1"/>
            </a:gs>
            <a:gs pos="77000">
              <a:srgbClr val="9B95EF"/>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3068320" y="2465755"/>
            <a:ext cx="6096000" cy="1446550"/>
          </a:xfrm>
          <a:prstGeom prst="rect">
            <a:avLst/>
          </a:prstGeom>
        </p:spPr>
        <p:txBody>
          <a:bodyPr>
            <a:spAutoFit/>
          </a:bodyPr>
          <a:lstStyle/>
          <a:p>
            <a:pPr algn="ctr"/>
            <a:r>
              <a:rPr lang="en-US" sz="4400" dirty="0">
                <a:ln w="0"/>
                <a:effectLst>
                  <a:outerShdw blurRad="38100" dist="19050" dir="2700000" algn="tl" rotWithShape="0">
                    <a:schemeClr val="dk1">
                      <a:alpha val="40000"/>
                    </a:schemeClr>
                  </a:outerShdw>
                </a:effectLst>
              </a:rPr>
              <a:t>10 deadliest creatures </a:t>
            </a:r>
          </a:p>
          <a:p>
            <a:pPr algn="ctr"/>
            <a:r>
              <a:rPr lang="en-US" sz="4400" dirty="0">
                <a:ln w="0"/>
                <a:effectLst>
                  <a:outerShdw blurRad="38100" dist="19050" dir="2700000" algn="tl" rotWithShape="0">
                    <a:schemeClr val="dk1">
                      <a:alpha val="40000"/>
                    </a:schemeClr>
                  </a:outerShdw>
                </a:effectLst>
              </a:rPr>
              <a:t>In the ocean</a:t>
            </a:r>
            <a:endParaRPr lang="en-US" sz="4400" dirty="0">
              <a:ln w="0"/>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2"/>
          <a:stretch>
            <a:fillRect/>
          </a:stretch>
        </p:blipFill>
        <p:spPr>
          <a:xfrm>
            <a:off x="201930" y="153987"/>
            <a:ext cx="3619500" cy="1266825"/>
          </a:xfrm>
          <a:prstGeom prst="rect">
            <a:avLst/>
          </a:prstGeom>
        </p:spPr>
      </p:pic>
      <p:sp>
        <p:nvSpPr>
          <p:cNvPr id="7" name="TextBox 6"/>
          <p:cNvSpPr txBox="1"/>
          <p:nvPr/>
        </p:nvSpPr>
        <p:spPr>
          <a:xfrm>
            <a:off x="81280" y="1420812"/>
            <a:ext cx="4500880" cy="1200329"/>
          </a:xfrm>
          <a:prstGeom prst="rect">
            <a:avLst/>
          </a:prstGeom>
          <a:noFill/>
        </p:spPr>
        <p:txBody>
          <a:bodyPr wrap="square" rtlCol="0">
            <a:spAutoFit/>
          </a:bodyPr>
          <a:lstStyle/>
          <a:p>
            <a:r>
              <a:rPr lang="en-GB" b="1" dirty="0" smtClean="0"/>
              <a:t>Box Jellyfish: </a:t>
            </a:r>
            <a:r>
              <a:rPr lang="en-GB" dirty="0" smtClean="0"/>
              <a:t>Accountable for more human fatalities on the Australian continent than sharks, the box jellyfish is one of the most ferocious creatures to roam the ocean.</a:t>
            </a:r>
            <a:endParaRPr lang="en-GB" dirty="0"/>
          </a:p>
        </p:txBody>
      </p:sp>
      <p:pic>
        <p:nvPicPr>
          <p:cNvPr id="8" name="Picture 7"/>
          <p:cNvPicPr>
            <a:picLocks noChangeAspect="1"/>
          </p:cNvPicPr>
          <p:nvPr/>
        </p:nvPicPr>
        <p:blipFill>
          <a:blip r:embed="rId3"/>
          <a:stretch>
            <a:fillRect/>
          </a:stretch>
        </p:blipFill>
        <p:spPr>
          <a:xfrm>
            <a:off x="4357370" y="153987"/>
            <a:ext cx="2927350" cy="2255144"/>
          </a:xfrm>
          <a:prstGeom prst="rect">
            <a:avLst/>
          </a:prstGeom>
        </p:spPr>
      </p:pic>
      <p:sp>
        <p:nvSpPr>
          <p:cNvPr id="9" name="Rectangle 8"/>
          <p:cNvSpPr/>
          <p:nvPr/>
        </p:nvSpPr>
        <p:spPr>
          <a:xfrm>
            <a:off x="7426960" y="153987"/>
            <a:ext cx="3860800" cy="923330"/>
          </a:xfrm>
          <a:prstGeom prst="rect">
            <a:avLst/>
          </a:prstGeom>
        </p:spPr>
        <p:txBody>
          <a:bodyPr wrap="square">
            <a:spAutoFit/>
          </a:bodyPr>
          <a:lstStyle/>
          <a:p>
            <a:r>
              <a:rPr lang="en-GB" b="1" dirty="0" smtClean="0"/>
              <a:t>Tiger shark’s: </a:t>
            </a:r>
            <a:r>
              <a:rPr lang="en-GB" dirty="0" smtClean="0"/>
              <a:t>They</a:t>
            </a:r>
            <a:r>
              <a:rPr lang="en-GB" b="1" dirty="0" smtClean="0"/>
              <a:t> </a:t>
            </a:r>
            <a:r>
              <a:rPr lang="en-GB" dirty="0" smtClean="0"/>
              <a:t>can reach a length of 5m, making it a relatively large predator of the seas.</a:t>
            </a:r>
            <a:endParaRPr lang="en-GB" dirty="0"/>
          </a:p>
        </p:txBody>
      </p:sp>
      <p:pic>
        <p:nvPicPr>
          <p:cNvPr id="11" name="Picture 10"/>
          <p:cNvPicPr>
            <a:picLocks noChangeAspect="1"/>
          </p:cNvPicPr>
          <p:nvPr/>
        </p:nvPicPr>
        <p:blipFill>
          <a:blip r:embed="rId4"/>
          <a:stretch>
            <a:fillRect/>
          </a:stretch>
        </p:blipFill>
        <p:spPr>
          <a:xfrm>
            <a:off x="9056370" y="1006563"/>
            <a:ext cx="2857500" cy="2028825"/>
          </a:xfrm>
          <a:prstGeom prst="rect">
            <a:avLst/>
          </a:prstGeom>
        </p:spPr>
      </p:pic>
      <p:sp>
        <p:nvSpPr>
          <p:cNvPr id="12" name="TextBox 11"/>
          <p:cNvSpPr txBox="1"/>
          <p:nvPr/>
        </p:nvSpPr>
        <p:spPr>
          <a:xfrm>
            <a:off x="8103870" y="3092012"/>
            <a:ext cx="3850640" cy="2308324"/>
          </a:xfrm>
          <a:prstGeom prst="rect">
            <a:avLst/>
          </a:prstGeom>
          <a:noFill/>
        </p:spPr>
        <p:txBody>
          <a:bodyPr wrap="square" rtlCol="0">
            <a:spAutoFit/>
          </a:bodyPr>
          <a:lstStyle/>
          <a:p>
            <a:r>
              <a:rPr lang="en-GB" b="1" dirty="0" smtClean="0"/>
              <a:t>Sea </a:t>
            </a:r>
            <a:r>
              <a:rPr lang="en-GB" b="1" dirty="0" err="1" smtClean="0"/>
              <a:t>snakes:</a:t>
            </a:r>
            <a:r>
              <a:rPr lang="en-GB" dirty="0" err="1" smtClean="0"/>
              <a:t>The</a:t>
            </a:r>
            <a:r>
              <a:rPr lang="en-GB" dirty="0" smtClean="0"/>
              <a:t> most poisonous species is the beaked sea snake, whose venom is eight times as toxic as a cobra’s. Just 1.5 milligrams of its venom could kill up to eight humans. Luckily, they are not known to attack humans often – just don’t provoke them.</a:t>
            </a:r>
            <a:endParaRPr lang="en-GB" dirty="0"/>
          </a:p>
        </p:txBody>
      </p:sp>
      <p:pic>
        <p:nvPicPr>
          <p:cNvPr id="13" name="Picture 12"/>
          <p:cNvPicPr>
            <a:picLocks noChangeAspect="1"/>
          </p:cNvPicPr>
          <p:nvPr/>
        </p:nvPicPr>
        <p:blipFill>
          <a:blip r:embed="rId5"/>
          <a:stretch>
            <a:fillRect/>
          </a:stretch>
        </p:blipFill>
        <p:spPr>
          <a:xfrm>
            <a:off x="81280" y="2621141"/>
            <a:ext cx="3121660" cy="1872996"/>
          </a:xfrm>
          <a:prstGeom prst="rect">
            <a:avLst/>
          </a:prstGeom>
        </p:spPr>
      </p:pic>
      <p:sp>
        <p:nvSpPr>
          <p:cNvPr id="14" name="TextBox 13"/>
          <p:cNvSpPr txBox="1"/>
          <p:nvPr/>
        </p:nvSpPr>
        <p:spPr>
          <a:xfrm>
            <a:off x="3202940" y="3719823"/>
            <a:ext cx="4900929" cy="1477328"/>
          </a:xfrm>
          <a:prstGeom prst="rect">
            <a:avLst/>
          </a:prstGeom>
          <a:noFill/>
        </p:spPr>
        <p:txBody>
          <a:bodyPr wrap="square" rtlCol="0">
            <a:spAutoFit/>
          </a:bodyPr>
          <a:lstStyle/>
          <a:p>
            <a:r>
              <a:rPr lang="en-GB" b="1" dirty="0" smtClean="0"/>
              <a:t>Stingrays: </a:t>
            </a:r>
            <a:r>
              <a:rPr lang="en-GB" dirty="0" smtClean="0"/>
              <a:t>When threatened, the stinger in the stingray’s tail will whip up. Contact with the stinger will usually cause pain and possible infection. More serious attacks are rare, but can involve poisoning and even death.</a:t>
            </a:r>
            <a:endParaRPr lang="en-GB" dirty="0"/>
          </a:p>
        </p:txBody>
      </p:sp>
      <p:pic>
        <p:nvPicPr>
          <p:cNvPr id="15" name="Picture 14"/>
          <p:cNvPicPr>
            <a:picLocks noChangeAspect="1"/>
          </p:cNvPicPr>
          <p:nvPr/>
        </p:nvPicPr>
        <p:blipFill>
          <a:blip r:embed="rId6"/>
          <a:stretch>
            <a:fillRect/>
          </a:stretch>
        </p:blipFill>
        <p:spPr>
          <a:xfrm>
            <a:off x="81280" y="4832403"/>
            <a:ext cx="2866390" cy="1868886"/>
          </a:xfrm>
          <a:prstGeom prst="rect">
            <a:avLst/>
          </a:prstGeom>
        </p:spPr>
      </p:pic>
      <p:sp>
        <p:nvSpPr>
          <p:cNvPr id="16" name="TextBox 15"/>
          <p:cNvSpPr txBox="1"/>
          <p:nvPr/>
        </p:nvSpPr>
        <p:spPr>
          <a:xfrm>
            <a:off x="3202940" y="5766846"/>
            <a:ext cx="5961380" cy="934443"/>
          </a:xfrm>
          <a:prstGeom prst="rect">
            <a:avLst/>
          </a:prstGeom>
          <a:noFill/>
        </p:spPr>
        <p:txBody>
          <a:bodyPr wrap="square" rtlCol="0">
            <a:spAutoFit/>
          </a:bodyPr>
          <a:lstStyle/>
          <a:p>
            <a:r>
              <a:rPr lang="en-GB" dirty="0" smtClean="0"/>
              <a:t> </a:t>
            </a:r>
            <a:r>
              <a:rPr lang="en-GB" b="1" dirty="0" smtClean="0"/>
              <a:t>Great barracuda’s: </a:t>
            </a:r>
            <a:r>
              <a:rPr lang="en-GB" dirty="0" smtClean="0"/>
              <a:t>They have fang-like teeth are very similar to those of a piranha, and there have been reported cases of barracudas leaping out of water and injuring boaters.</a:t>
            </a:r>
            <a:endParaRPr lang="en-GB" dirty="0"/>
          </a:p>
        </p:txBody>
      </p:sp>
      <p:sp>
        <p:nvSpPr>
          <p:cNvPr id="17" name="TextBox 16"/>
          <p:cNvSpPr txBox="1"/>
          <p:nvPr/>
        </p:nvSpPr>
        <p:spPr>
          <a:xfrm>
            <a:off x="9570720" y="6156960"/>
            <a:ext cx="2383790" cy="375920"/>
          </a:xfrm>
          <a:prstGeom prst="rect">
            <a:avLst/>
          </a:prstGeom>
          <a:noFill/>
        </p:spPr>
        <p:txBody>
          <a:bodyPr wrap="square" rtlCol="0">
            <a:spAutoFit/>
          </a:bodyPr>
          <a:lstStyle/>
          <a:p>
            <a:r>
              <a:rPr lang="en-GB" dirty="0" smtClean="0"/>
              <a:t>Amelia Phillips</a:t>
            </a:r>
            <a:endParaRPr lang="en-GB" dirty="0"/>
          </a:p>
        </p:txBody>
      </p:sp>
    </p:spTree>
    <p:extLst>
      <p:ext uri="{BB962C8B-B14F-4D97-AF65-F5344CB8AC3E}">
        <p14:creationId xmlns:p14="http://schemas.microsoft.com/office/powerpoint/2010/main" val="679071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487</Words>
  <Application>Microsoft Office PowerPoint</Application>
  <PresentationFormat>Widescreen</PresentationFormat>
  <Paragraphs>25</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Company>National Star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Danni Kelly</dc:creator>
  <cp:lastModifiedBy>Danni Kelly</cp:lastModifiedBy>
  <cp:revision>10</cp:revision>
  <dcterms:created xsi:type="dcterms:W3CDTF">2020-06-18T10:26:14Z</dcterms:created>
  <dcterms:modified xsi:type="dcterms:W3CDTF">2020-06-18T12:12:34Z</dcterms:modified>
</cp:coreProperties>
</file>