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Lato" panose="020B0604020202020204" charset="0"/>
      <p:regular r:id="rId14"/>
      <p:bold r:id="rId15"/>
      <p:italic r:id="rId16"/>
      <p:boldItalic r:id="rId17"/>
    </p:embeddedFont>
    <p:embeddedFont>
      <p:font typeface="Playfair Display" panose="020B060402020202020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4" d="100"/>
          <a:sy n="84" d="100"/>
        </p:scale>
        <p:origin x="-96" y="-1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52182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3c7f5c3f0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3c7f5c3f0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89880552c5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89880552c5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9880552c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9880552c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93b6ff73d_1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93b6ff73d_1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93b6ff73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93b6ff73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93b6ff73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93b6ff73d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93b6ff73d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193b6ff73d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93b6ff73d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93b6ff73d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89880552c5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89880552c5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9880552c5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9880552c5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9880552c5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89880552c5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" name="Google Shape;12;p2"/>
          <p:cNvCxnSpPr/>
          <p:nvPr/>
        </p:nvCxnSpPr>
        <p:spPr>
          <a:xfrm>
            <a:off x="733219" y="2235351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630600" y="136800"/>
            <a:ext cx="7893000" cy="1853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100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630600" y="3228375"/>
            <a:ext cx="7893000" cy="12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1pPr>
            <a:lvl2pPr lv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2pPr>
            <a:lvl3pPr lvl="2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3pPr>
            <a:lvl4pPr lvl="3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4pPr>
            <a:lvl5pPr lvl="4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5pPr>
            <a:lvl6pPr lvl="5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6pPr>
            <a:lvl7pPr lvl="6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7pPr>
            <a:lvl8pPr lvl="7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8pPr>
            <a:lvl9pPr lvl="8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1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title" hasCustomPrompt="1"/>
          </p:nvPr>
        </p:nvSpPr>
        <p:spPr>
          <a:xfrm>
            <a:off x="586725" y="1353788"/>
            <a:ext cx="79707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800"/>
              <a:buNone/>
              <a:defRPr sz="108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0" name="Google Shape;60;p11"/>
          <p:cNvSpPr txBox="1">
            <a:spLocks noGrp="1"/>
          </p:cNvSpPr>
          <p:nvPr>
            <p:ph type="body" idx="1"/>
          </p:nvPr>
        </p:nvSpPr>
        <p:spPr>
          <a:xfrm>
            <a:off x="586725" y="2968388"/>
            <a:ext cx="79707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509550" y="1921350"/>
            <a:ext cx="8124900" cy="13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-125" y="5045700"/>
            <a:ext cx="9144000" cy="9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3" name="Google Shape;23;p4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Google Shape;28;p5"/>
          <p:cNvCxnSpPr/>
          <p:nvPr/>
        </p:nvCxnSpPr>
        <p:spPr>
          <a:xfrm>
            <a:off x="419425" y="1154195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3117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2"/>
          </p:nvPr>
        </p:nvSpPr>
        <p:spPr>
          <a:xfrm>
            <a:off x="4832400" y="1417950"/>
            <a:ext cx="3999900" cy="31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" name="Google Shape;37;p7"/>
          <p:cNvCxnSpPr/>
          <p:nvPr/>
        </p:nvCxnSpPr>
        <p:spPr>
          <a:xfrm>
            <a:off x="411044" y="1417772"/>
            <a:ext cx="385200" cy="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1640350"/>
            <a:ext cx="2808000" cy="292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/>
          <p:nvPr/>
        </p:nvSpPr>
        <p:spPr>
          <a:xfrm>
            <a:off x="586721" y="0"/>
            <a:ext cx="7970700" cy="666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8"/>
          <p:cNvSpPr/>
          <p:nvPr/>
        </p:nvSpPr>
        <p:spPr>
          <a:xfrm>
            <a:off x="586721" y="5076900"/>
            <a:ext cx="7970700" cy="66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572000" y="-10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Google Shape;4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265500" y="1084625"/>
            <a:ext cx="4045200" cy="170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265500" y="2845200"/>
            <a:ext cx="4045200" cy="142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100"/>
              <a:buNone/>
              <a:defRPr sz="21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lue-gold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72725"/>
            <a:ext cx="8520600" cy="6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417800"/>
            <a:ext cx="8520600" cy="31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10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10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10" Type="http://schemas.openxmlformats.org/officeDocument/2006/relationships/image" Target="../media/image16.jpg"/><Relationship Id="rId4" Type="http://schemas.openxmlformats.org/officeDocument/2006/relationships/image" Target="../media/image3.pn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0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10.pn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4134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3" descr="Light wood table top" title="Background photo C"/>
          <p:cNvPicPr preferRelativeResize="0"/>
          <p:nvPr/>
        </p:nvPicPr>
        <p:blipFill rotWithShape="1">
          <a:blip r:embed="rId3">
            <a:alphaModFix amt="88000"/>
          </a:blip>
          <a:srcRect t="10554" b="2865"/>
          <a:stretch/>
        </p:blipFill>
        <p:spPr>
          <a:xfrm>
            <a:off x="0" y="125"/>
            <a:ext cx="9144000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 descr="Dark wood table top" title="Background photo A"/>
          <p:cNvPicPr preferRelativeResize="0"/>
          <p:nvPr/>
        </p:nvPicPr>
        <p:blipFill rotWithShape="1">
          <a:blip r:embed="rId4">
            <a:alphaModFix amt="94000"/>
          </a:blip>
          <a:srcRect t="7532" b="7541"/>
          <a:stretch/>
        </p:blipFill>
        <p:spPr>
          <a:xfrm>
            <a:off x="0" y="0"/>
            <a:ext cx="9144000" cy="514350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0" name="Google Shape;70;p13"/>
          <p:cNvCxnSpPr/>
          <p:nvPr/>
        </p:nvCxnSpPr>
        <p:spPr>
          <a:xfrm>
            <a:off x="593140" y="603530"/>
            <a:ext cx="8023500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1" name="Google Shape;71;p13" descr="Blue checkered tablecloth on the bottom-left-hand corner" title="Tablecloth A"/>
          <p:cNvPicPr preferRelativeResize="0"/>
          <p:nvPr/>
        </p:nvPicPr>
        <p:blipFill rotWithShape="1">
          <a:blip r:embed="rId5">
            <a:alphaModFix/>
          </a:blip>
          <a:srcRect l="39249" t="-2010" r="-25286" b="35653"/>
          <a:stretch/>
        </p:blipFill>
        <p:spPr>
          <a:xfrm>
            <a:off x="0" y="2284375"/>
            <a:ext cx="2409626" cy="2859127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 txBox="1">
            <a:spLocks noGrp="1"/>
          </p:cNvSpPr>
          <p:nvPr>
            <p:ph type="ctrTitle" idx="4294967295"/>
          </p:nvPr>
        </p:nvSpPr>
        <p:spPr>
          <a:xfrm>
            <a:off x="182950" y="686825"/>
            <a:ext cx="7677600" cy="176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</a:rPr>
              <a:t>Los platos gourmet de Bella</a:t>
            </a:r>
            <a:endParaRPr sz="360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FFFFFF"/>
                </a:solidFill>
              </a:rPr>
              <a:t>Bella’s gourmet dishes</a:t>
            </a:r>
            <a:endParaRPr sz="1500">
              <a:solidFill>
                <a:srgbClr val="FFFFFF"/>
              </a:solidFill>
            </a:endParaRPr>
          </a:p>
        </p:txBody>
      </p:sp>
      <p:pic>
        <p:nvPicPr>
          <p:cNvPr id="73" name="Google Shape;7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50150" y="1235800"/>
            <a:ext cx="2863325" cy="390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2" descr="Blue checkered tablecloth" title="Background photo B"/>
          <p:cNvPicPr preferRelativeResize="0"/>
          <p:nvPr/>
        </p:nvPicPr>
        <p:blipFill rotWithShape="1">
          <a:blip r:embed="rId3">
            <a:alphaModFix/>
          </a:blip>
          <a:srcRect l="492" t="12169" r="1033" b="4822"/>
          <a:stretch/>
        </p:blipFill>
        <p:spPr>
          <a:xfrm>
            <a:off x="325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2"/>
          <p:cNvSpPr/>
          <p:nvPr/>
        </p:nvSpPr>
        <p:spPr>
          <a:xfrm>
            <a:off x="5315725" y="1041550"/>
            <a:ext cx="3243000" cy="31548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Granizados, Frambuesa azul, fresa, Piña,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 naranja pequeño €0.56 grande €1.12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Slushies small £0.50 Large £1.00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Blue raspberry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Strawberry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Pineapple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Orange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-40005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-40005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Para bebidas alcohólicas, vaya al bar.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-40005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For alcoholic drinks, please go to the bar.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  <p:sp>
        <p:nvSpPr>
          <p:cNvPr id="154" name="Google Shape;154;p22"/>
          <p:cNvSpPr/>
          <p:nvPr/>
        </p:nvSpPr>
        <p:spPr>
          <a:xfrm>
            <a:off x="54100" y="150325"/>
            <a:ext cx="4681800" cy="4833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 txBox="1"/>
          <p:nvPr/>
        </p:nvSpPr>
        <p:spPr>
          <a:xfrm>
            <a:off x="225900" y="150325"/>
            <a:ext cx="4431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8F9FA"/>
                </a:highlight>
              </a:rPr>
              <a:t>Menú de bebidas</a:t>
            </a:r>
            <a:r>
              <a:rPr lang="en" sz="2100">
                <a:solidFill>
                  <a:srgbClr val="222222"/>
                </a:solidFill>
                <a:highlight>
                  <a:srgbClr val="F8F9FA"/>
                </a:highlight>
              </a:rPr>
              <a:t> </a:t>
            </a: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Drinks menu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Zumo de naranja pequeño €0.56 grande €1.12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Orange Juice small £0.50 Large £1.00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Zumo de grosella negra pequeño €0.56 grande €1.12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Blackcurrant Juice small £0.50 Large £1.00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Jugo de manzana pequeño €0.56 grande €1.12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Apple Juice small £0.50 Large £1.00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Pepsi pequeño €0.84 grande €1.41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Pepsi small £0.75 Large £1.25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Limonada pequeño €0.84 grande €1.41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Lemonade small £0.75 Large £1.25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Appletiser pequeño €0.84 grande €1.41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Appletiser small £0.75 Large £1.25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Niños pequeño €0.84 grande €1.41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Fanta small £0.75 Large £1.25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-40005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 descr="Marble stone table top" title="Background photo D"/>
          <p:cNvPicPr preferRelativeResize="0"/>
          <p:nvPr/>
        </p:nvPicPr>
        <p:blipFill rotWithShape="1">
          <a:blip r:embed="rId3">
            <a:alphaModFix amt="93000"/>
          </a:blip>
          <a:srcRect t="7813" b="7813"/>
          <a:stretch/>
        </p:blipFill>
        <p:spPr>
          <a:xfrm>
            <a:off x="-644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3" descr="Blue checkered tablecloth on the top-left-hand corner." title="Tablecloth C"/>
          <p:cNvPicPr preferRelativeResize="0"/>
          <p:nvPr/>
        </p:nvPicPr>
        <p:blipFill rotWithShape="1">
          <a:blip r:embed="rId4">
            <a:alphaModFix/>
          </a:blip>
          <a:srcRect l="64973" t="-3398" r="-15965" b="26166"/>
          <a:stretch/>
        </p:blipFill>
        <p:spPr>
          <a:xfrm rot="5400000">
            <a:off x="949750" y="-949750"/>
            <a:ext cx="1428100" cy="33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41624">
            <a:off x="5704112" y="466962"/>
            <a:ext cx="2853825" cy="1899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550" y="1085475"/>
            <a:ext cx="3220475" cy="322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54400" y="2198675"/>
            <a:ext cx="1973124" cy="2611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flipH="1">
            <a:off x="6439325" y="2541750"/>
            <a:ext cx="1567950" cy="2103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4" descr="Blue checkered tablecloth" title="Background photo B"/>
          <p:cNvPicPr preferRelativeResize="0"/>
          <p:nvPr/>
        </p:nvPicPr>
        <p:blipFill rotWithShape="1">
          <a:blip r:embed="rId3">
            <a:alphaModFix/>
          </a:blip>
          <a:srcRect l="492" t="12169" r="1033" b="4822"/>
          <a:stretch/>
        </p:blipFill>
        <p:spPr>
          <a:xfrm>
            <a:off x="325" y="0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7610" y="3914721"/>
            <a:ext cx="212825" cy="21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/>
          <p:nvPr/>
        </p:nvSpPr>
        <p:spPr>
          <a:xfrm rot="10800000">
            <a:off x="4788225" y="702322"/>
            <a:ext cx="4037100" cy="3729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>
            <a:off x="140000" y="150325"/>
            <a:ext cx="4431900" cy="4833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4"/>
          <p:cNvSpPr txBox="1"/>
          <p:nvPr/>
        </p:nvSpPr>
        <p:spPr>
          <a:xfrm>
            <a:off x="140000" y="150325"/>
            <a:ext cx="44319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222222"/>
                </a:solidFill>
                <a:highlight>
                  <a:srgbClr val="F8F9FA"/>
                </a:highlight>
              </a:rPr>
              <a:t>Entrantes</a:t>
            </a:r>
            <a:r>
              <a:rPr lang="en" sz="2100">
                <a:solidFill>
                  <a:srgbClr val="222222"/>
                </a:solidFill>
                <a:highlight>
                  <a:srgbClr val="F8F9FA"/>
                </a:highlight>
              </a:rPr>
              <a:t> </a:t>
            </a: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Starters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Pan de ajo o pan de ajo con queso. €1.35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Garlic bread or cheesy garlic bread. £1.20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Sopa de tomate o sopa de calabaza. €2.81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Tomato soup or pumpkin soup. £2.50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Nachos. €4.49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Nachos. £3.99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Plato de queso. €5.61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Cheese platter. £4.99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Halloumi a la parrilla. €2.25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Grilled Halloumi. £2.00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Hummus y palitos de pan. €1.69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Hummus and breadsticks.£1.50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Panqueques salados, con tocino, salchichas o tomates. €5.20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Savoury pancakes, with bacon, sausage, or tomatoes. £4.59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  <p:pic>
        <p:nvPicPr>
          <p:cNvPr id="83" name="Google Shape;8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71637" y="1225050"/>
            <a:ext cx="3270276" cy="255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0C00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5" descr="Light wood table top" title="Background photo C"/>
          <p:cNvPicPr preferRelativeResize="0"/>
          <p:nvPr/>
        </p:nvPicPr>
        <p:blipFill rotWithShape="1">
          <a:blip r:embed="rId3">
            <a:alphaModFix amt="88000"/>
          </a:blip>
          <a:srcRect t="10554" b="2865"/>
          <a:stretch/>
        </p:blipFill>
        <p:spPr>
          <a:xfrm>
            <a:off x="0" y="125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5"/>
          <p:cNvSpPr/>
          <p:nvPr/>
        </p:nvSpPr>
        <p:spPr>
          <a:xfrm rot="-5981194">
            <a:off x="4880554" y="835045"/>
            <a:ext cx="3918973" cy="2832502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5"/>
          <p:cNvSpPr/>
          <p:nvPr/>
        </p:nvSpPr>
        <p:spPr>
          <a:xfrm rot="332363">
            <a:off x="447190" y="1124113"/>
            <a:ext cx="4006008" cy="2895274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   </a:t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5" descr="Blue checkered tablecloth on the bottom-right-hand corner" title="Tablecloth B"/>
          <p:cNvPicPr preferRelativeResize="0"/>
          <p:nvPr/>
        </p:nvPicPr>
        <p:blipFill rotWithShape="1">
          <a:blip r:embed="rId4">
            <a:alphaModFix/>
          </a:blip>
          <a:srcRect l="39249" t="-2010" r="-25286" b="35653"/>
          <a:stretch/>
        </p:blipFill>
        <p:spPr>
          <a:xfrm flipH="1">
            <a:off x="6734375" y="2284375"/>
            <a:ext cx="2409626" cy="2859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62403">
            <a:off x="778650" y="1318212"/>
            <a:ext cx="3343100" cy="25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33866">
            <a:off x="5833161" y="558613"/>
            <a:ext cx="2145633" cy="32249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/>
        </p:nvSpPr>
        <p:spPr>
          <a:xfrm>
            <a:off x="845250" y="51175"/>
            <a:ext cx="30000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8F9FA"/>
                </a:highlight>
              </a:rPr>
              <a:t>Comida principal</a:t>
            </a:r>
            <a:r>
              <a:rPr lang="en" sz="2100">
                <a:solidFill>
                  <a:srgbClr val="222222"/>
                </a:solidFill>
                <a:highlight>
                  <a:srgbClr val="F8F9FA"/>
                </a:highlight>
              </a:rPr>
              <a:t> </a:t>
            </a: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Main meal</a:t>
            </a:r>
            <a:endParaRPr/>
          </a:p>
        </p:txBody>
      </p:sp>
      <p:sp>
        <p:nvSpPr>
          <p:cNvPr id="99" name="Google Shape;99;p16"/>
          <p:cNvSpPr txBox="1">
            <a:spLocks noGrp="1"/>
          </p:cNvSpPr>
          <p:nvPr>
            <p:ph type="subTitle" idx="1"/>
          </p:nvPr>
        </p:nvSpPr>
        <p:spPr>
          <a:xfrm>
            <a:off x="118500" y="728575"/>
            <a:ext cx="4453500" cy="402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Cena de pavo asado con verduras de temporada. €8.53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Turkey roast dinner with seasonal vegetables. £7.59</a:t>
            </a: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Papa al horno con atún, queso o frijoles horneados. €5.28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Baked potato with tuna, cheese or baked beans. £4.70</a:t>
            </a: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Ensalada de hojas con queso tomate y cebolla. €3.37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Leafy salad with cheese tomatoes and onion. £3.00</a:t>
            </a: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Cinco hamburguesas con queso, tocino, tomate, lechuga y cebolla con mayonesa picante. €7.93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Five patty burgers with cheese, bacon, tomatoes, lettuce and onions with a spicy mayonnaise.£7.05</a:t>
            </a: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Pasta con papas nuevas, con salsa de pasta cremosa opcional. €3.24</a:t>
            </a:r>
            <a:endParaRPr sz="12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Pasta with new potatoes, with optional pouring creamy pasta sauce. £2.88</a:t>
            </a: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6"/>
          <p:cNvSpPr txBox="1"/>
          <p:nvPr/>
        </p:nvSpPr>
        <p:spPr>
          <a:xfrm>
            <a:off x="4746600" y="664125"/>
            <a:ext cx="4133700" cy="3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Hamburguesa de pollo con salsas caseras opcionales, queso, lechuga, tomate y cebolla. €5.20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Chicken burger with optional home sauces, cheese, lettuce, tomatoes and onions. £4.63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Hamburguesa vegana de lentejas con queso vegano, lechuga, tomate y cebolla. €5.92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Vegan lentil burger with vegan cheese, lettuce, tomatoes and onions. £5.27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Rollo de salchicha vegana. €2.33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Vegan sausage roll £2.07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Nuggets de pollo y papas fritas. €5.17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Chicken nuggets and chips. £4.60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Salchicha, puré de papas y salsa. €5.64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Sausage, mash potato and gravy. £5.02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17" descr="Marble stone table top" title="Background photo D"/>
          <p:cNvPicPr preferRelativeResize="0"/>
          <p:nvPr/>
        </p:nvPicPr>
        <p:blipFill rotWithShape="1">
          <a:blip r:embed="rId3">
            <a:alphaModFix amt="93000"/>
          </a:blip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7" descr="Blue checkered tablecloth on the top-left-hand corner." title="Tablecloth C"/>
          <p:cNvPicPr preferRelativeResize="0"/>
          <p:nvPr/>
        </p:nvPicPr>
        <p:blipFill rotWithShape="1">
          <a:blip r:embed="rId4">
            <a:alphaModFix/>
          </a:blip>
          <a:srcRect l="64973" t="-3398" r="-15965" b="26166"/>
          <a:stretch/>
        </p:blipFill>
        <p:spPr>
          <a:xfrm rot="5400000">
            <a:off x="949750" y="-949750"/>
            <a:ext cx="1428100" cy="33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22296">
            <a:off x="788982" y="2788336"/>
            <a:ext cx="2583639" cy="1722423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  <p:pic>
        <p:nvPicPr>
          <p:cNvPr id="108" name="Google Shape;108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96772">
            <a:off x="5604349" y="2327032"/>
            <a:ext cx="2579226" cy="1934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46274" y="469824"/>
            <a:ext cx="2525447" cy="1894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497307">
            <a:off x="445838" y="679956"/>
            <a:ext cx="2755375" cy="1837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3">
            <a:off x="3051487" y="2571749"/>
            <a:ext cx="2637174" cy="197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475682">
            <a:off x="5605648" y="510560"/>
            <a:ext cx="2416820" cy="1812623"/>
          </a:xfrm>
          <a:prstGeom prst="rect">
            <a:avLst/>
          </a:prstGeom>
          <a:noFill/>
          <a:ln>
            <a:noFill/>
          </a:ln>
          <a:effectLst>
            <a:outerShdw blurRad="228600" dist="50800" dir="5400000" algn="tl" rotWithShape="0">
              <a:srgbClr val="000000">
                <a:alpha val="549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ctrTitle" idx="4294967295"/>
          </p:nvPr>
        </p:nvSpPr>
        <p:spPr>
          <a:xfrm>
            <a:off x="5092643" y="465165"/>
            <a:ext cx="3575700" cy="16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Maíz en la mazorca. €0.56</a:t>
            </a:r>
            <a:endParaRPr sz="12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Corn on the cob.£0.50</a:t>
            </a: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Papas fritas. €1.12</a:t>
            </a:r>
            <a:endParaRPr sz="12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Fries. £0.99</a:t>
            </a: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Ensalada de col. €0.56</a:t>
            </a:r>
            <a:endParaRPr sz="12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Coleslaw. £0.50</a:t>
            </a: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Aros de cebolla fritos. €1.12</a:t>
            </a:r>
            <a:endParaRPr sz="12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Deep fried Onion rings. £1.00</a:t>
            </a: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Patatas dulces fritas. €1.12</a:t>
            </a:r>
            <a:endParaRPr sz="12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Sweet potato fries. £0.99</a:t>
            </a: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Panecillos con mantequilla. €0.34</a:t>
            </a:r>
            <a:endParaRPr sz="12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Buttered bread rolls.£0.30</a:t>
            </a: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Puré de patatas. €0.56</a:t>
            </a:r>
            <a:endParaRPr sz="12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Mashed potato. £0.50</a:t>
            </a: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Salsa. €0.11</a:t>
            </a:r>
            <a:endParaRPr sz="12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0">
                <a:solidFill>
                  <a:srgbClr val="222222"/>
                </a:solidFill>
                <a:highlight>
                  <a:srgbClr val="F8F9FA"/>
                </a:highlight>
                <a:latin typeface="Arial"/>
                <a:ea typeface="Arial"/>
                <a:cs typeface="Arial"/>
                <a:sym typeface="Arial"/>
              </a:rPr>
              <a:t>Gravy. £0.10</a:t>
            </a:r>
            <a:endParaRPr sz="900" b="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chemeClr val="dk2"/>
              </a:solidFill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5451550" y="0"/>
            <a:ext cx="3000000" cy="7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8F9FA"/>
                </a:highlight>
              </a:rPr>
              <a:t>Guarniciones</a:t>
            </a:r>
            <a:r>
              <a:rPr lang="en" sz="2100">
                <a:solidFill>
                  <a:srgbClr val="222222"/>
                </a:solidFill>
                <a:highlight>
                  <a:srgbClr val="F8F9FA"/>
                </a:highlight>
              </a:rPr>
              <a:t> </a:t>
            </a: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Side dishes</a:t>
            </a:r>
            <a:endParaRPr/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475" y="1075900"/>
            <a:ext cx="4787843" cy="3193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 descr="Marble stone table top" title="Background photo D"/>
          <p:cNvPicPr preferRelativeResize="0"/>
          <p:nvPr/>
        </p:nvPicPr>
        <p:blipFill rotWithShape="1">
          <a:blip r:embed="rId3">
            <a:alphaModFix amt="93000"/>
          </a:blip>
          <a:srcRect t="7813" b="78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 descr="Blue checkered tablecloth on the top-left-hand corner." title="Tablecloth C"/>
          <p:cNvPicPr preferRelativeResize="0"/>
          <p:nvPr/>
        </p:nvPicPr>
        <p:blipFill rotWithShape="1">
          <a:blip r:embed="rId4">
            <a:alphaModFix/>
          </a:blip>
          <a:srcRect l="64973" t="-3398" r="-15965" b="26166"/>
          <a:stretch/>
        </p:blipFill>
        <p:spPr>
          <a:xfrm rot="5400000">
            <a:off x="949750" y="-949750"/>
            <a:ext cx="1428100" cy="33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1972" y="1270926"/>
            <a:ext cx="1656525" cy="274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9631">
            <a:off x="5756824" y="175669"/>
            <a:ext cx="3055499" cy="2286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94522">
            <a:off x="196724" y="3018301"/>
            <a:ext cx="3560552" cy="212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434204">
            <a:off x="445008" y="239699"/>
            <a:ext cx="3235599" cy="215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71141">
            <a:off x="5839249" y="3013586"/>
            <a:ext cx="2899901" cy="1919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B8AF"/>
        </a:solidFill>
        <a:effectLst/>
      </p:bgPr>
    </p:bg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0"/>
          <p:cNvSpPr txBox="1"/>
          <p:nvPr/>
        </p:nvSpPr>
        <p:spPr>
          <a:xfrm>
            <a:off x="64825" y="53700"/>
            <a:ext cx="43596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222222"/>
                </a:solidFill>
                <a:highlight>
                  <a:srgbClr val="F8F9FA"/>
                </a:highlight>
              </a:rPr>
              <a:t>Postres</a:t>
            </a:r>
            <a:r>
              <a:rPr lang="en" sz="2100">
                <a:solidFill>
                  <a:srgbClr val="222222"/>
                </a:solidFill>
                <a:highlight>
                  <a:srgbClr val="F8F9FA"/>
                </a:highlight>
              </a:rPr>
              <a:t> </a:t>
            </a: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Desserts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Brownie de chocolate caliente con helado de vainilla. €2.81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Warm fudge brownie with vanilla ice cream. £2.50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De 1 a 15 bolas de helado, consulte al camarero para conocer las opciones de helado. €0.56</a:t>
            </a:r>
            <a:r>
              <a:rPr lang="en" sz="2100">
                <a:solidFill>
                  <a:srgbClr val="222222"/>
                </a:solidFill>
                <a:highlight>
                  <a:srgbClr val="F8F9FA"/>
                </a:highlight>
              </a:rPr>
              <a:t> </a:t>
            </a: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por cucharada.</a:t>
            </a: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1 to 15 scoops of ice cream, please see the waiter for ice cream options. £0.50 per scoop.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Bizcocho de vainilla con crema fresca y fresas. €1.12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Vanilla sponge cake with fresh cream and strawberries. £1.00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Panqueques dulces con salsa de chocolate, mantequilla de maní y helado. €1.69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Sweet pancakes with chocolate sauce, peanut butter and ice cream. £1.50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Brochetas de frutas de temporada, con un trío de salsas. €0.56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Seasonal fruit kebabs, with a trio of dipping sauces. £0.50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l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  <p:sp>
        <p:nvSpPr>
          <p:cNvPr id="136" name="Google Shape;136;p20"/>
          <p:cNvSpPr txBox="1"/>
          <p:nvPr/>
        </p:nvSpPr>
        <p:spPr>
          <a:xfrm>
            <a:off x="4521075" y="515425"/>
            <a:ext cx="4359600" cy="20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Pizza de chocolate con malvaviscos, chocolate con leche y gotas de chocolate blanco. €3.93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Chocolate pizza with marshmallows, milk chocolate and white chocolate drops.£3.50</a:t>
            </a: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22222"/>
                </a:solidFill>
                <a:highlight>
                  <a:srgbClr val="F8F9FA"/>
                </a:highlight>
              </a:rPr>
              <a:t>Tazón de acai, relleno con puré de bayas de acai y coberturas de frutas. €1.68</a:t>
            </a:r>
            <a:endParaRPr sz="12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marL="0" lvl="0" indent="0" algn="ctr" rtl="0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22222"/>
                </a:solidFill>
                <a:highlight>
                  <a:srgbClr val="F8F9FA"/>
                </a:highlight>
              </a:rPr>
              <a:t>Acai bowl, filled with acai berry puree, and fruit toppings.  £1.50</a:t>
            </a: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7276" y="2698451"/>
            <a:ext cx="3013174" cy="200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7B7B7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1" descr="Marble stone table top" title="Background photo D"/>
          <p:cNvPicPr preferRelativeResize="0"/>
          <p:nvPr/>
        </p:nvPicPr>
        <p:blipFill rotWithShape="1">
          <a:blip r:embed="rId3">
            <a:alphaModFix amt="93000"/>
          </a:blip>
          <a:srcRect t="7813" b="7813"/>
          <a:stretch/>
        </p:blipFill>
        <p:spPr>
          <a:xfrm>
            <a:off x="0" y="46825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1" descr="Blue checkered tablecloth on the top-left-hand corner." title="Tablecloth C"/>
          <p:cNvPicPr preferRelativeResize="0"/>
          <p:nvPr/>
        </p:nvPicPr>
        <p:blipFill rotWithShape="1">
          <a:blip r:embed="rId4">
            <a:alphaModFix/>
          </a:blip>
          <a:srcRect l="64973" t="-3398" r="-15965" b="26166"/>
          <a:stretch/>
        </p:blipFill>
        <p:spPr>
          <a:xfrm rot="5400000">
            <a:off x="949750" y="-949750"/>
            <a:ext cx="1428100" cy="33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468099">
            <a:off x="550247" y="839475"/>
            <a:ext cx="2430722" cy="324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52872">
            <a:off x="5899050" y="2094825"/>
            <a:ext cx="2952024" cy="295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579193">
            <a:off x="3574350" y="238725"/>
            <a:ext cx="321945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27025" y="2739387"/>
            <a:ext cx="2491226" cy="166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ue &amp; Gold">
  <a:themeElements>
    <a:clrScheme name="Blue &amp; Gold">
      <a:dk1>
        <a:srgbClr val="FFFFFF"/>
      </a:dk1>
      <a:lt1>
        <a:srgbClr val="01AFD1"/>
      </a:lt1>
      <a:dk2>
        <a:srgbClr val="1E2D31"/>
      </a:dk2>
      <a:lt2>
        <a:srgbClr val="BFC7CA"/>
      </a:lt2>
      <a:accent1>
        <a:srgbClr val="006F85"/>
      </a:accent1>
      <a:accent2>
        <a:srgbClr val="AF4345"/>
      </a:accent2>
      <a:accent3>
        <a:srgbClr val="47D06A"/>
      </a:accent3>
      <a:accent4>
        <a:srgbClr val="F58F8F"/>
      </a:accent4>
      <a:accent5>
        <a:srgbClr val="F6CD4C"/>
      </a:accent5>
      <a:accent6>
        <a:srgbClr val="F8E71C"/>
      </a:accent6>
      <a:hlink>
        <a:srgbClr val="F6CD4C"/>
      </a:hlink>
      <a:folHlink>
        <a:srgbClr val="F6CD4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828</Words>
  <Application>Microsoft Office PowerPoint</Application>
  <PresentationFormat>On-screen Show (16:9)</PresentationFormat>
  <Paragraphs>131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Lato</vt:lpstr>
      <vt:lpstr>Playfair Display</vt:lpstr>
      <vt:lpstr>Calibri</vt:lpstr>
      <vt:lpstr>Blue &amp; Gold</vt:lpstr>
      <vt:lpstr>Los platos gourmet de Bella Bella’s gourmet dishes</vt:lpstr>
      <vt:lpstr>PowerPoint Presentation</vt:lpstr>
      <vt:lpstr>PowerPoint Presentation</vt:lpstr>
      <vt:lpstr>PowerPoint Presentation</vt:lpstr>
      <vt:lpstr>PowerPoint Presentation</vt:lpstr>
      <vt:lpstr>Maíz en la mazorca. €0.56 Corn on the cob.£0.50  Papas fritas. €1.12 Fries. £0.99  Ensalada de col. €0.56 Coleslaw. £0.50  Aros de cebolla fritos. €1.12 Deep fried Onion rings. £1.00  Patatas dulces fritas. €1.12 Sweet potato fries. £0.99  Panecillos con mantequilla. €0.34 Buttered bread rolls.£0.30  Puré de patatas. €0.56 Mashed potato. £0.50  Salsa. €0.11 Gravy. £0.10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 platos gourmet de Bella Bella’s gourmet dishes</dc:title>
  <dc:creator>Haywards</dc:creator>
  <cp:lastModifiedBy>Haywards</cp:lastModifiedBy>
  <cp:revision>1</cp:revision>
  <dcterms:modified xsi:type="dcterms:W3CDTF">2020-06-10T10:55:15Z</dcterms:modified>
</cp:coreProperties>
</file>