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Oswald" panose="020B0604020202020204" charset="0"/>
      <p:regular r:id="rId14"/>
      <p:bold r:id="rId15"/>
    </p:embeddedFont>
    <p:embeddedFont>
      <p:font typeface="Source Code Pro" panose="020B0604020202020204" charset="0"/>
      <p:regular r:id="rId16"/>
      <p:bold r:id="rId17"/>
      <p:italic r:id="rId18"/>
      <p:boldItalic r:id="rId19"/>
    </p:embeddedFont>
    <p:embeddedFont>
      <p:font typeface="Pacifico" panose="020B0604020202020204" charset="0"/>
      <p:regular r:id="rId20"/>
    </p:embeddedFont>
    <p:embeddedFont>
      <p:font typeface="Caveat"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4" d="100"/>
          <a:sy n="84" d="100"/>
        </p:scale>
        <p:origin x="-96" y="-21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898749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8062f485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88062f485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0b1e23f2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0b1e23f2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88062f4859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88062f4859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88062f485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88062f485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8062f485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88062f485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8062f4859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88062f4859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8062f485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8062f485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8062f4859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8062f4859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8062f4859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8062f4859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8062f4859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8062f485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1864350" y="286050"/>
            <a:ext cx="8282400" cy="2109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Royal family</a:t>
            </a:r>
            <a:endParaRPr/>
          </a:p>
        </p:txBody>
      </p:sp>
      <p:pic>
        <p:nvPicPr>
          <p:cNvPr id="63" name="Google Shape;63;p13"/>
          <p:cNvPicPr preferRelativeResize="0"/>
          <p:nvPr/>
        </p:nvPicPr>
        <p:blipFill>
          <a:blip r:embed="rId3">
            <a:alphaModFix/>
          </a:blip>
          <a:stretch>
            <a:fillRect/>
          </a:stretch>
        </p:blipFill>
        <p:spPr>
          <a:xfrm>
            <a:off x="2283725" y="2772125"/>
            <a:ext cx="4373779" cy="2325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000"/>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136"/>
        <p:cNvGrpSpPr/>
        <p:nvPr/>
      </p:nvGrpSpPr>
      <p:grpSpPr>
        <a:xfrm>
          <a:off x="0" y="0"/>
          <a:ext cx="0" cy="0"/>
          <a:chOff x="0" y="0"/>
          <a:chExt cx="0" cy="0"/>
        </a:xfrm>
      </p:grpSpPr>
      <p:sp>
        <p:nvSpPr>
          <p:cNvPr id="137" name="Google Shape;137;p22"/>
          <p:cNvSpPr txBox="1"/>
          <p:nvPr/>
        </p:nvSpPr>
        <p:spPr>
          <a:xfrm>
            <a:off x="1930350" y="1912325"/>
            <a:ext cx="5283300" cy="28779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acifico"/>
                <a:ea typeface="Pacifico"/>
                <a:cs typeface="Pacifico"/>
                <a:sym typeface="Pacifico"/>
              </a:rPr>
              <a:t>Starter</a:t>
            </a:r>
            <a:endParaRPr>
              <a:latin typeface="Pacifico"/>
              <a:ea typeface="Pacifico"/>
              <a:cs typeface="Pacifico"/>
              <a:sym typeface="Pacifico"/>
            </a:endParaRPr>
          </a:p>
          <a:p>
            <a:pPr marL="0" lvl="0" indent="0" algn="ctr" rtl="0">
              <a:spcBef>
                <a:spcPts val="0"/>
              </a:spcBef>
              <a:spcAft>
                <a:spcPts val="0"/>
              </a:spcAft>
              <a:buNone/>
            </a:pPr>
            <a:r>
              <a:rPr lang="en">
                <a:latin typeface="Pacifico"/>
                <a:ea typeface="Pacifico"/>
                <a:cs typeface="Pacifico"/>
                <a:sym typeface="Pacifico"/>
              </a:rPr>
              <a:t>Carrot or tomato soup with a selection of breads.</a:t>
            </a:r>
            <a:endParaRPr>
              <a:latin typeface="Pacifico"/>
              <a:ea typeface="Pacifico"/>
              <a:cs typeface="Pacifico"/>
              <a:sym typeface="Pacifico"/>
            </a:endParaRPr>
          </a:p>
          <a:p>
            <a:pPr marL="0" lvl="0" indent="0" algn="ctr" rtl="0">
              <a:spcBef>
                <a:spcPts val="0"/>
              </a:spcBef>
              <a:spcAft>
                <a:spcPts val="0"/>
              </a:spcAft>
              <a:buNone/>
            </a:pPr>
            <a:endParaRPr>
              <a:latin typeface="Source Code Pro"/>
              <a:ea typeface="Source Code Pro"/>
              <a:cs typeface="Source Code Pro"/>
              <a:sym typeface="Source Code Pro"/>
            </a:endParaRPr>
          </a:p>
          <a:p>
            <a:pPr marL="0" lvl="0" indent="0" algn="ctr" rtl="0">
              <a:spcBef>
                <a:spcPts val="0"/>
              </a:spcBef>
              <a:spcAft>
                <a:spcPts val="0"/>
              </a:spcAft>
              <a:buNone/>
            </a:pPr>
            <a:r>
              <a:rPr lang="en">
                <a:latin typeface="Pacifico"/>
                <a:ea typeface="Pacifico"/>
                <a:cs typeface="Pacifico"/>
                <a:sym typeface="Pacifico"/>
              </a:rPr>
              <a:t>Main </a:t>
            </a:r>
            <a:endParaRPr>
              <a:latin typeface="Pacifico"/>
              <a:ea typeface="Pacifico"/>
              <a:cs typeface="Pacifico"/>
              <a:sym typeface="Pacifico"/>
            </a:endParaRPr>
          </a:p>
          <a:p>
            <a:pPr marL="0" lvl="0" indent="0" algn="ctr" rtl="0">
              <a:spcBef>
                <a:spcPts val="0"/>
              </a:spcBef>
              <a:spcAft>
                <a:spcPts val="0"/>
              </a:spcAft>
              <a:buNone/>
            </a:pPr>
            <a:r>
              <a:rPr lang="en">
                <a:latin typeface="Pacifico"/>
                <a:ea typeface="Pacifico"/>
                <a:cs typeface="Pacifico"/>
                <a:sym typeface="Pacifico"/>
              </a:rPr>
              <a:t>Steak with seasonal vegetables, with a choice of sauce, yorkshire puddings and roast potatoes, sprinkled with the finest gold flakes.</a:t>
            </a:r>
            <a:endParaRPr>
              <a:latin typeface="Pacifico"/>
              <a:ea typeface="Pacifico"/>
              <a:cs typeface="Pacifico"/>
              <a:sym typeface="Pacifico"/>
            </a:endParaRPr>
          </a:p>
          <a:p>
            <a:pPr marL="0" lvl="0" indent="0" algn="ctr" rtl="0">
              <a:spcBef>
                <a:spcPts val="0"/>
              </a:spcBef>
              <a:spcAft>
                <a:spcPts val="0"/>
              </a:spcAft>
              <a:buNone/>
            </a:pPr>
            <a:endParaRPr>
              <a:latin typeface="Pacifico"/>
              <a:ea typeface="Pacifico"/>
              <a:cs typeface="Pacifico"/>
              <a:sym typeface="Pacifico"/>
            </a:endParaRPr>
          </a:p>
          <a:p>
            <a:pPr marL="0" lvl="0" indent="0" algn="ctr" rtl="0">
              <a:spcBef>
                <a:spcPts val="0"/>
              </a:spcBef>
              <a:spcAft>
                <a:spcPts val="0"/>
              </a:spcAft>
              <a:buNone/>
            </a:pPr>
            <a:r>
              <a:rPr lang="en">
                <a:latin typeface="Pacifico"/>
                <a:ea typeface="Pacifico"/>
                <a:cs typeface="Pacifico"/>
                <a:sym typeface="Pacifico"/>
              </a:rPr>
              <a:t>Desert</a:t>
            </a:r>
            <a:endParaRPr>
              <a:latin typeface="Pacifico"/>
              <a:ea typeface="Pacifico"/>
              <a:cs typeface="Pacifico"/>
              <a:sym typeface="Pacifico"/>
            </a:endParaRPr>
          </a:p>
          <a:p>
            <a:pPr marL="0" lvl="0" indent="0" algn="ctr" rtl="0">
              <a:spcBef>
                <a:spcPts val="0"/>
              </a:spcBef>
              <a:spcAft>
                <a:spcPts val="0"/>
              </a:spcAft>
              <a:buNone/>
            </a:pPr>
            <a:r>
              <a:rPr lang="en">
                <a:latin typeface="Pacifico"/>
                <a:ea typeface="Pacifico"/>
                <a:cs typeface="Pacifico"/>
                <a:sym typeface="Pacifico"/>
              </a:rPr>
              <a:t>Chocolate pudding topped with a ferrero rocher and a biscuit coating.</a:t>
            </a:r>
            <a:endParaRPr>
              <a:latin typeface="Pacifico"/>
              <a:ea typeface="Pacifico"/>
              <a:cs typeface="Pacifico"/>
              <a:sym typeface="Pacifico"/>
            </a:endParaRPr>
          </a:p>
          <a:p>
            <a:pPr marL="0" lvl="0" indent="0" algn="ctr" rtl="0">
              <a:spcBef>
                <a:spcPts val="0"/>
              </a:spcBef>
              <a:spcAft>
                <a:spcPts val="0"/>
              </a:spcAft>
              <a:buNone/>
            </a:pPr>
            <a:endParaRPr>
              <a:latin typeface="Pacifico"/>
              <a:ea typeface="Pacifico"/>
              <a:cs typeface="Pacifico"/>
              <a:sym typeface="Pacifico"/>
            </a:endParaRPr>
          </a:p>
          <a:p>
            <a:pPr marL="0" lvl="0" indent="0" algn="ctr" rtl="0">
              <a:spcBef>
                <a:spcPts val="0"/>
              </a:spcBef>
              <a:spcAft>
                <a:spcPts val="0"/>
              </a:spcAft>
              <a:buNone/>
            </a:pPr>
            <a:r>
              <a:rPr lang="en">
                <a:latin typeface="Pacifico"/>
                <a:ea typeface="Pacifico"/>
                <a:cs typeface="Pacifico"/>
                <a:sym typeface="Pacifico"/>
              </a:rPr>
              <a:t>Warm Chocolate cake with buttercream frosting and a warm caramel pouring sauce. </a:t>
            </a:r>
            <a:endParaRPr>
              <a:latin typeface="Pacifico"/>
              <a:ea typeface="Pacifico"/>
              <a:cs typeface="Pacifico"/>
              <a:sym typeface="Pacifico"/>
            </a:endParaRPr>
          </a:p>
          <a:p>
            <a:pPr marL="0" lvl="0" indent="0" algn="l" rtl="0">
              <a:spcBef>
                <a:spcPts val="0"/>
              </a:spcBef>
              <a:spcAft>
                <a:spcPts val="0"/>
              </a:spcAft>
              <a:buNone/>
            </a:pPr>
            <a:endParaRPr>
              <a:latin typeface="Pacifico"/>
              <a:ea typeface="Pacifico"/>
              <a:cs typeface="Pacifico"/>
              <a:sym typeface="Pacifico"/>
            </a:endParaRPr>
          </a:p>
          <a:p>
            <a:pPr marL="0" lvl="0" indent="0" algn="l" rtl="0">
              <a:spcBef>
                <a:spcPts val="0"/>
              </a:spcBef>
              <a:spcAft>
                <a:spcPts val="0"/>
              </a:spcAft>
              <a:buNone/>
            </a:pPr>
            <a:endParaRPr>
              <a:latin typeface="Pacifico"/>
              <a:ea typeface="Pacifico"/>
              <a:cs typeface="Pacifico"/>
              <a:sym typeface="Pacifico"/>
            </a:endParaRPr>
          </a:p>
          <a:p>
            <a:pPr marL="0" lvl="0" indent="0" algn="l" rtl="0">
              <a:spcBef>
                <a:spcPts val="0"/>
              </a:spcBef>
              <a:spcAft>
                <a:spcPts val="0"/>
              </a:spcAft>
              <a:buNone/>
            </a:pPr>
            <a:r>
              <a:rPr lang="en">
                <a:latin typeface="Pacifico"/>
                <a:ea typeface="Pacifico"/>
                <a:cs typeface="Pacifico"/>
                <a:sym typeface="Pacifico"/>
              </a:rPr>
              <a:t> </a:t>
            </a:r>
            <a:endParaRPr>
              <a:latin typeface="Pacifico"/>
              <a:ea typeface="Pacifico"/>
              <a:cs typeface="Pacifico"/>
              <a:sym typeface="Pacifico"/>
            </a:endParaRPr>
          </a:p>
        </p:txBody>
      </p:sp>
      <p:sp>
        <p:nvSpPr>
          <p:cNvPr id="138" name="Google Shape;138;p22"/>
          <p:cNvSpPr txBox="1"/>
          <p:nvPr/>
        </p:nvSpPr>
        <p:spPr>
          <a:xfrm>
            <a:off x="2534550" y="462650"/>
            <a:ext cx="7559400" cy="62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700">
                <a:latin typeface="Caveat"/>
                <a:ea typeface="Caveat"/>
                <a:cs typeface="Caveat"/>
                <a:sym typeface="Caveat"/>
              </a:rPr>
              <a:t>My Royal menu</a:t>
            </a:r>
            <a:endParaRPr sz="4700">
              <a:latin typeface="Caveat"/>
              <a:ea typeface="Caveat"/>
              <a:cs typeface="Caveat"/>
              <a:sym typeface="Cave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142"/>
        <p:cNvGrpSpPr/>
        <p:nvPr/>
      </p:nvGrpSpPr>
      <p:grpSpPr>
        <a:xfrm>
          <a:off x="0" y="0"/>
          <a:ext cx="0" cy="0"/>
          <a:chOff x="0" y="0"/>
          <a:chExt cx="0" cy="0"/>
        </a:xfrm>
      </p:grpSpPr>
      <p:pic>
        <p:nvPicPr>
          <p:cNvPr id="143" name="Google Shape;143;p23"/>
          <p:cNvPicPr preferRelativeResize="0"/>
          <p:nvPr/>
        </p:nvPicPr>
        <p:blipFill>
          <a:blip r:embed="rId3">
            <a:alphaModFix/>
          </a:blip>
          <a:stretch>
            <a:fillRect/>
          </a:stretch>
        </p:blipFill>
        <p:spPr>
          <a:xfrm>
            <a:off x="0" y="0"/>
            <a:ext cx="2390775" cy="1914525"/>
          </a:xfrm>
          <a:prstGeom prst="rect">
            <a:avLst/>
          </a:prstGeom>
          <a:noFill/>
          <a:ln>
            <a:noFill/>
          </a:ln>
        </p:spPr>
      </p:pic>
      <p:pic>
        <p:nvPicPr>
          <p:cNvPr id="144" name="Google Shape;144;p23"/>
          <p:cNvPicPr preferRelativeResize="0"/>
          <p:nvPr/>
        </p:nvPicPr>
        <p:blipFill>
          <a:blip r:embed="rId4">
            <a:alphaModFix/>
          </a:blip>
          <a:stretch>
            <a:fillRect/>
          </a:stretch>
        </p:blipFill>
        <p:spPr>
          <a:xfrm>
            <a:off x="2390775" y="0"/>
            <a:ext cx="3083951" cy="1778425"/>
          </a:xfrm>
          <a:prstGeom prst="rect">
            <a:avLst/>
          </a:prstGeom>
          <a:noFill/>
          <a:ln>
            <a:noFill/>
          </a:ln>
        </p:spPr>
      </p:pic>
      <p:pic>
        <p:nvPicPr>
          <p:cNvPr id="145" name="Google Shape;145;p23"/>
          <p:cNvPicPr preferRelativeResize="0"/>
          <p:nvPr/>
        </p:nvPicPr>
        <p:blipFill>
          <a:blip r:embed="rId5">
            <a:alphaModFix/>
          </a:blip>
          <a:stretch>
            <a:fillRect/>
          </a:stretch>
        </p:blipFill>
        <p:spPr>
          <a:xfrm>
            <a:off x="5474725" y="-6475"/>
            <a:ext cx="3669274" cy="1927476"/>
          </a:xfrm>
          <a:prstGeom prst="rect">
            <a:avLst/>
          </a:prstGeom>
          <a:noFill/>
          <a:ln>
            <a:noFill/>
          </a:ln>
        </p:spPr>
      </p:pic>
      <p:pic>
        <p:nvPicPr>
          <p:cNvPr id="146" name="Google Shape;146;p23"/>
          <p:cNvPicPr preferRelativeResize="0"/>
          <p:nvPr/>
        </p:nvPicPr>
        <p:blipFill>
          <a:blip r:embed="rId6">
            <a:alphaModFix/>
          </a:blip>
          <a:stretch>
            <a:fillRect/>
          </a:stretch>
        </p:blipFill>
        <p:spPr>
          <a:xfrm>
            <a:off x="0" y="1914526"/>
            <a:ext cx="2619375" cy="1743075"/>
          </a:xfrm>
          <a:prstGeom prst="rect">
            <a:avLst/>
          </a:prstGeom>
          <a:noFill/>
          <a:ln>
            <a:noFill/>
          </a:ln>
        </p:spPr>
      </p:pic>
      <p:pic>
        <p:nvPicPr>
          <p:cNvPr id="147" name="Google Shape;147;p23"/>
          <p:cNvPicPr preferRelativeResize="0"/>
          <p:nvPr/>
        </p:nvPicPr>
        <p:blipFill>
          <a:blip r:embed="rId7">
            <a:alphaModFix/>
          </a:blip>
          <a:stretch>
            <a:fillRect/>
          </a:stretch>
        </p:blipFill>
        <p:spPr>
          <a:xfrm>
            <a:off x="2619375" y="1814514"/>
            <a:ext cx="3028950" cy="1514475"/>
          </a:xfrm>
          <a:prstGeom prst="rect">
            <a:avLst/>
          </a:prstGeom>
          <a:noFill/>
          <a:ln>
            <a:noFill/>
          </a:ln>
        </p:spPr>
      </p:pic>
      <p:pic>
        <p:nvPicPr>
          <p:cNvPr id="148" name="Google Shape;148;p23"/>
          <p:cNvPicPr preferRelativeResize="0"/>
          <p:nvPr/>
        </p:nvPicPr>
        <p:blipFill>
          <a:blip r:embed="rId8">
            <a:alphaModFix/>
          </a:blip>
          <a:stretch>
            <a:fillRect/>
          </a:stretch>
        </p:blipFill>
        <p:spPr>
          <a:xfrm>
            <a:off x="5648325" y="1814525"/>
            <a:ext cx="3495675" cy="1682900"/>
          </a:xfrm>
          <a:prstGeom prst="rect">
            <a:avLst/>
          </a:prstGeom>
          <a:noFill/>
          <a:ln>
            <a:noFill/>
          </a:ln>
        </p:spPr>
      </p:pic>
      <p:pic>
        <p:nvPicPr>
          <p:cNvPr id="149" name="Google Shape;149;p23"/>
          <p:cNvPicPr preferRelativeResize="0"/>
          <p:nvPr/>
        </p:nvPicPr>
        <p:blipFill>
          <a:blip r:embed="rId9">
            <a:alphaModFix/>
          </a:blip>
          <a:stretch>
            <a:fillRect/>
          </a:stretch>
        </p:blipFill>
        <p:spPr>
          <a:xfrm>
            <a:off x="2674175" y="3329000"/>
            <a:ext cx="2974150" cy="1814500"/>
          </a:xfrm>
          <a:prstGeom prst="rect">
            <a:avLst/>
          </a:prstGeom>
          <a:noFill/>
          <a:ln>
            <a:noFill/>
          </a:ln>
        </p:spPr>
      </p:pic>
      <p:pic>
        <p:nvPicPr>
          <p:cNvPr id="150" name="Google Shape;150;p23"/>
          <p:cNvPicPr preferRelativeResize="0"/>
          <p:nvPr/>
        </p:nvPicPr>
        <p:blipFill>
          <a:blip r:embed="rId10">
            <a:alphaModFix/>
          </a:blip>
          <a:stretch>
            <a:fillRect/>
          </a:stretch>
        </p:blipFill>
        <p:spPr>
          <a:xfrm>
            <a:off x="5518125" y="3400800"/>
            <a:ext cx="3582474" cy="1743075"/>
          </a:xfrm>
          <a:prstGeom prst="rect">
            <a:avLst/>
          </a:prstGeom>
          <a:noFill/>
          <a:ln>
            <a:noFill/>
          </a:ln>
        </p:spPr>
      </p:pic>
      <p:pic>
        <p:nvPicPr>
          <p:cNvPr id="151" name="Google Shape;151;p23"/>
          <p:cNvPicPr preferRelativeResize="0"/>
          <p:nvPr/>
        </p:nvPicPr>
        <p:blipFill>
          <a:blip r:embed="rId11">
            <a:alphaModFix/>
          </a:blip>
          <a:stretch>
            <a:fillRect/>
          </a:stretch>
        </p:blipFill>
        <p:spPr>
          <a:xfrm>
            <a:off x="0" y="3657600"/>
            <a:ext cx="2674176" cy="1514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4"/>
          <p:cNvPicPr preferRelativeResize="0"/>
          <p:nvPr/>
        </p:nvPicPr>
        <p:blipFill>
          <a:blip r:embed="rId3">
            <a:alphaModFix/>
          </a:blip>
          <a:stretch>
            <a:fillRect/>
          </a:stretch>
        </p:blipFill>
        <p:spPr>
          <a:xfrm>
            <a:off x="366325" y="1579225"/>
            <a:ext cx="4617775" cy="2877975"/>
          </a:xfrm>
          <a:prstGeom prst="rect">
            <a:avLst/>
          </a:prstGeom>
          <a:noFill/>
          <a:ln>
            <a:noFill/>
          </a:ln>
        </p:spPr>
      </p:pic>
      <p:sp>
        <p:nvSpPr>
          <p:cNvPr id="69" name="Google Shape;69;p14"/>
          <p:cNvSpPr txBox="1"/>
          <p:nvPr/>
        </p:nvSpPr>
        <p:spPr>
          <a:xfrm>
            <a:off x="471900" y="183550"/>
            <a:ext cx="8412600" cy="7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latin typeface="Source Code Pro"/>
                <a:ea typeface="Source Code Pro"/>
                <a:cs typeface="Source Code Pro"/>
                <a:sym typeface="Source Code Pro"/>
              </a:rPr>
              <a:t>A day in the life of the Queen </a:t>
            </a:r>
            <a:endParaRPr sz="3800">
              <a:latin typeface="Source Code Pro"/>
              <a:ea typeface="Source Code Pro"/>
              <a:cs typeface="Source Code Pro"/>
              <a:sym typeface="Source Code Pro"/>
            </a:endParaRPr>
          </a:p>
        </p:txBody>
      </p:sp>
      <p:sp>
        <p:nvSpPr>
          <p:cNvPr id="70" name="Google Shape;70;p14"/>
          <p:cNvSpPr txBox="1"/>
          <p:nvPr/>
        </p:nvSpPr>
        <p:spPr>
          <a:xfrm>
            <a:off x="5756400" y="1352075"/>
            <a:ext cx="3128100" cy="36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Code Pro"/>
                <a:ea typeface="Source Code Pro"/>
                <a:cs typeface="Source Code Pro"/>
                <a:sym typeface="Source Code Pro"/>
              </a:rPr>
              <a:t>This is the Queen and my </a:t>
            </a: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Great uncle Terry who is the queens head groomsman.</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The Queen likes to go horse</a:t>
            </a: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Riding in her spare time.</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74"/>
        <p:cNvGrpSpPr/>
        <p:nvPr/>
      </p:nvGrpSpPr>
      <p:grpSpPr>
        <a:xfrm>
          <a:off x="0" y="0"/>
          <a:ext cx="0" cy="0"/>
          <a:chOff x="0" y="0"/>
          <a:chExt cx="0" cy="0"/>
        </a:xfrm>
      </p:grpSpPr>
      <p:sp>
        <p:nvSpPr>
          <p:cNvPr id="75" name="Google Shape;75;p15"/>
          <p:cNvSpPr txBox="1"/>
          <p:nvPr/>
        </p:nvSpPr>
        <p:spPr>
          <a:xfrm>
            <a:off x="2545325" y="258625"/>
            <a:ext cx="3583800" cy="6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Source Code Pro"/>
                <a:ea typeface="Source Code Pro"/>
                <a:cs typeface="Source Code Pro"/>
                <a:sym typeface="Source Code Pro"/>
              </a:rPr>
              <a:t>DID YOU KNOW</a:t>
            </a:r>
            <a:endParaRPr sz="3000">
              <a:latin typeface="Source Code Pro"/>
              <a:ea typeface="Source Code Pro"/>
              <a:cs typeface="Source Code Pro"/>
              <a:sym typeface="Source Code Pro"/>
            </a:endParaRPr>
          </a:p>
        </p:txBody>
      </p:sp>
      <p:sp>
        <p:nvSpPr>
          <p:cNvPr id="76" name="Google Shape;76;p15"/>
          <p:cNvSpPr txBox="1"/>
          <p:nvPr/>
        </p:nvSpPr>
        <p:spPr>
          <a:xfrm>
            <a:off x="569500" y="1364675"/>
            <a:ext cx="5025300" cy="35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Code Pro"/>
                <a:ea typeface="Source Code Pro"/>
                <a:cs typeface="Source Code Pro"/>
                <a:sym typeface="Source Code Pro"/>
              </a:rPr>
              <a:t>The Queen personally writes to people on their 100th birthday and some special occasions such as anniversaries. The Queen also writes thank you letters to the people that have given her generous gifts. Some gifts have included wild exoctic animals which she donates to London Zoo.</a:t>
            </a:r>
            <a:endParaRPr>
              <a:latin typeface="Source Code Pro"/>
              <a:ea typeface="Source Code Pro"/>
              <a:cs typeface="Source Code Pro"/>
              <a:sym typeface="Source Code Pro"/>
            </a:endParaRPr>
          </a:p>
        </p:txBody>
      </p:sp>
      <p:pic>
        <p:nvPicPr>
          <p:cNvPr id="77" name="Google Shape;77;p15"/>
          <p:cNvPicPr preferRelativeResize="0"/>
          <p:nvPr/>
        </p:nvPicPr>
        <p:blipFill>
          <a:blip r:embed="rId3">
            <a:alphaModFix/>
          </a:blip>
          <a:stretch>
            <a:fillRect/>
          </a:stretch>
        </p:blipFill>
        <p:spPr>
          <a:xfrm>
            <a:off x="6034550" y="678550"/>
            <a:ext cx="2710076" cy="3911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81"/>
        <p:cNvGrpSpPr/>
        <p:nvPr/>
      </p:nvGrpSpPr>
      <p:grpSpPr>
        <a:xfrm>
          <a:off x="0" y="0"/>
          <a:ext cx="0" cy="0"/>
          <a:chOff x="0" y="0"/>
          <a:chExt cx="0" cy="0"/>
        </a:xfrm>
      </p:grpSpPr>
      <p:pic>
        <p:nvPicPr>
          <p:cNvPr id="82" name="Google Shape;82;p16"/>
          <p:cNvPicPr preferRelativeResize="0"/>
          <p:nvPr/>
        </p:nvPicPr>
        <p:blipFill>
          <a:blip r:embed="rId3">
            <a:alphaModFix/>
          </a:blip>
          <a:stretch>
            <a:fillRect/>
          </a:stretch>
        </p:blipFill>
        <p:spPr>
          <a:xfrm>
            <a:off x="152400" y="152400"/>
            <a:ext cx="4301066" cy="4838699"/>
          </a:xfrm>
          <a:prstGeom prst="rect">
            <a:avLst/>
          </a:prstGeom>
          <a:noFill/>
          <a:ln>
            <a:noFill/>
          </a:ln>
        </p:spPr>
      </p:pic>
      <p:sp>
        <p:nvSpPr>
          <p:cNvPr id="83" name="Google Shape;83;p16"/>
          <p:cNvSpPr txBox="1"/>
          <p:nvPr/>
        </p:nvSpPr>
        <p:spPr>
          <a:xfrm>
            <a:off x="4993575" y="978100"/>
            <a:ext cx="2823000" cy="31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Code Pro"/>
                <a:ea typeface="Source Code Pro"/>
                <a:cs typeface="Source Code Pro"/>
                <a:sym typeface="Source Code Pro"/>
              </a:rPr>
              <a:t>The royal family dates</a:t>
            </a: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Back hundreds of years.</a:t>
            </a: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This is todays royal</a:t>
            </a: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family</a:t>
            </a:r>
            <a:endParaRPr>
              <a:latin typeface="Source Code Pro"/>
              <a:ea typeface="Source Code Pro"/>
              <a:cs typeface="Source Code Pro"/>
              <a:sym typeface="Source Code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87"/>
        <p:cNvGrpSpPr/>
        <p:nvPr/>
      </p:nvGrpSpPr>
      <p:grpSpPr>
        <a:xfrm>
          <a:off x="0" y="0"/>
          <a:ext cx="0" cy="0"/>
          <a:chOff x="0" y="0"/>
          <a:chExt cx="0" cy="0"/>
        </a:xfrm>
      </p:grpSpPr>
      <p:sp>
        <p:nvSpPr>
          <p:cNvPr id="88" name="Google Shape;88;p17"/>
          <p:cNvSpPr txBox="1"/>
          <p:nvPr/>
        </p:nvSpPr>
        <p:spPr>
          <a:xfrm>
            <a:off x="-245175" y="0"/>
            <a:ext cx="8998500" cy="507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Source Code Pro"/>
                <a:ea typeface="Source Code Pro"/>
                <a:cs typeface="Source Code Pro"/>
                <a:sym typeface="Source Code Pro"/>
              </a:rPr>
              <a:t>Queen Elizabeth the second</a:t>
            </a:r>
            <a:endParaRPr sz="2500">
              <a:latin typeface="Source Code Pro"/>
              <a:ea typeface="Source Code Pro"/>
              <a:cs typeface="Source Code Pro"/>
              <a:sym typeface="Source Code Pro"/>
            </a:endParaRPr>
          </a:p>
          <a:p>
            <a:pPr marL="0" lvl="0" indent="0" algn="ctr" rtl="0">
              <a:spcBef>
                <a:spcPts val="0"/>
              </a:spcBef>
              <a:spcAft>
                <a:spcPts val="0"/>
              </a:spcAft>
              <a:buNone/>
            </a:pPr>
            <a:r>
              <a:rPr lang="en" sz="2500">
                <a:latin typeface="Source Code Pro"/>
                <a:ea typeface="Source Code Pro"/>
                <a:cs typeface="Source Code Pro"/>
                <a:sym typeface="Source Code Pro"/>
              </a:rPr>
              <a:t>Is the longest reigning monarch</a:t>
            </a:r>
            <a:endParaRPr sz="2500">
              <a:latin typeface="Source Code Pro"/>
              <a:ea typeface="Source Code Pro"/>
              <a:cs typeface="Source Code Pro"/>
              <a:sym typeface="Source Code Pro"/>
            </a:endParaRPr>
          </a:p>
          <a:p>
            <a:pPr marL="0" lvl="0" indent="0" algn="ctr" rtl="0">
              <a:spcBef>
                <a:spcPts val="0"/>
              </a:spcBef>
              <a:spcAft>
                <a:spcPts val="0"/>
              </a:spcAft>
              <a:buNone/>
            </a:pPr>
            <a:endParaRPr sz="2500">
              <a:latin typeface="Source Code Pro"/>
              <a:ea typeface="Source Code Pro"/>
              <a:cs typeface="Source Code Pro"/>
              <a:sym typeface="Source Code Pro"/>
            </a:endParaRPr>
          </a:p>
        </p:txBody>
      </p:sp>
      <p:pic>
        <p:nvPicPr>
          <p:cNvPr id="89" name="Google Shape;89;p17"/>
          <p:cNvPicPr preferRelativeResize="0"/>
          <p:nvPr/>
        </p:nvPicPr>
        <p:blipFill>
          <a:blip r:embed="rId3">
            <a:alphaModFix/>
          </a:blip>
          <a:stretch>
            <a:fillRect/>
          </a:stretch>
        </p:blipFill>
        <p:spPr>
          <a:xfrm>
            <a:off x="4016162" y="827750"/>
            <a:ext cx="1111687" cy="1389598"/>
          </a:xfrm>
          <a:prstGeom prst="rect">
            <a:avLst/>
          </a:prstGeom>
          <a:noFill/>
          <a:ln>
            <a:noFill/>
          </a:ln>
        </p:spPr>
      </p:pic>
      <p:sp>
        <p:nvSpPr>
          <p:cNvPr id="90" name="Google Shape;90;p17"/>
          <p:cNvSpPr txBox="1"/>
          <p:nvPr/>
        </p:nvSpPr>
        <p:spPr>
          <a:xfrm>
            <a:off x="1139950" y="2077950"/>
            <a:ext cx="7506000" cy="49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Source Code Pro"/>
                <a:ea typeface="Source Code Pro"/>
                <a:cs typeface="Source Code Pro"/>
                <a:sym typeface="Source Code Pro"/>
              </a:rPr>
              <a:t>One day we will have a king, who will it be   </a:t>
            </a:r>
            <a:endParaRPr sz="2000">
              <a:latin typeface="Source Code Pro"/>
              <a:ea typeface="Source Code Pro"/>
              <a:cs typeface="Source Code Pro"/>
              <a:sym typeface="Source Code Pro"/>
            </a:endParaRPr>
          </a:p>
        </p:txBody>
      </p:sp>
      <p:pic>
        <p:nvPicPr>
          <p:cNvPr id="91" name="Google Shape;91;p17"/>
          <p:cNvPicPr preferRelativeResize="0"/>
          <p:nvPr/>
        </p:nvPicPr>
        <p:blipFill>
          <a:blip r:embed="rId4">
            <a:alphaModFix/>
          </a:blip>
          <a:stretch>
            <a:fillRect/>
          </a:stretch>
        </p:blipFill>
        <p:spPr>
          <a:xfrm>
            <a:off x="8259525" y="2077950"/>
            <a:ext cx="493800" cy="493800"/>
          </a:xfrm>
          <a:prstGeom prst="rect">
            <a:avLst/>
          </a:prstGeom>
          <a:noFill/>
          <a:ln>
            <a:noFill/>
          </a:ln>
        </p:spPr>
      </p:pic>
      <p:pic>
        <p:nvPicPr>
          <p:cNvPr id="92" name="Google Shape;92;p17"/>
          <p:cNvPicPr preferRelativeResize="0"/>
          <p:nvPr/>
        </p:nvPicPr>
        <p:blipFill>
          <a:blip r:embed="rId5">
            <a:alphaModFix/>
          </a:blip>
          <a:stretch>
            <a:fillRect/>
          </a:stretch>
        </p:blipFill>
        <p:spPr>
          <a:xfrm>
            <a:off x="559775" y="2498475"/>
            <a:ext cx="2629525" cy="2516176"/>
          </a:xfrm>
          <a:prstGeom prst="rect">
            <a:avLst/>
          </a:prstGeom>
          <a:noFill/>
          <a:ln>
            <a:noFill/>
          </a:ln>
        </p:spPr>
      </p:pic>
      <p:pic>
        <p:nvPicPr>
          <p:cNvPr id="93" name="Google Shape;93;p17"/>
          <p:cNvPicPr preferRelativeResize="0"/>
          <p:nvPr/>
        </p:nvPicPr>
        <p:blipFill>
          <a:blip r:embed="rId6">
            <a:alphaModFix/>
          </a:blip>
          <a:stretch>
            <a:fillRect/>
          </a:stretch>
        </p:blipFill>
        <p:spPr>
          <a:xfrm>
            <a:off x="3560825" y="2620900"/>
            <a:ext cx="1915000" cy="2393750"/>
          </a:xfrm>
          <a:prstGeom prst="rect">
            <a:avLst/>
          </a:prstGeom>
          <a:noFill/>
          <a:ln>
            <a:noFill/>
          </a:ln>
        </p:spPr>
      </p:pic>
      <p:pic>
        <p:nvPicPr>
          <p:cNvPr id="94" name="Google Shape;94;p17"/>
          <p:cNvPicPr preferRelativeResize="0"/>
          <p:nvPr/>
        </p:nvPicPr>
        <p:blipFill>
          <a:blip r:embed="rId7">
            <a:alphaModFix/>
          </a:blip>
          <a:stretch>
            <a:fillRect/>
          </a:stretch>
        </p:blipFill>
        <p:spPr>
          <a:xfrm>
            <a:off x="6116388" y="2746200"/>
            <a:ext cx="2143125" cy="2143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98"/>
        <p:cNvGrpSpPr/>
        <p:nvPr/>
      </p:nvGrpSpPr>
      <p:grpSpPr>
        <a:xfrm>
          <a:off x="0" y="0"/>
          <a:ext cx="0" cy="0"/>
          <a:chOff x="0" y="0"/>
          <a:chExt cx="0" cy="0"/>
        </a:xfrm>
      </p:grpSpPr>
      <p:sp>
        <p:nvSpPr>
          <p:cNvPr id="99" name="Google Shape;99;p18"/>
          <p:cNvSpPr txBox="1"/>
          <p:nvPr/>
        </p:nvSpPr>
        <p:spPr>
          <a:xfrm>
            <a:off x="816500" y="150325"/>
            <a:ext cx="7237500" cy="999600"/>
          </a:xfrm>
          <a:prstGeom prst="rect">
            <a:avLst/>
          </a:prstGeom>
          <a:noFill/>
          <a:ln>
            <a:noFill/>
          </a:ln>
        </p:spPr>
        <p:txBody>
          <a:bodyPr spcFirstLastPara="1" wrap="square" lIns="91425" tIns="91425" rIns="91425" bIns="91425" anchor="t" anchorCtr="0">
            <a:noAutofit/>
          </a:bodyPr>
          <a:lstStyle/>
          <a:p>
            <a:pPr marL="0" lvl="0" indent="0" algn="l" rtl="0">
              <a:lnSpc>
                <a:spcPct val="101886"/>
              </a:lnSpc>
              <a:spcBef>
                <a:spcPts val="0"/>
              </a:spcBef>
              <a:spcAft>
                <a:spcPts val="1200"/>
              </a:spcAft>
              <a:buNone/>
            </a:pPr>
            <a:r>
              <a:rPr lang="en" sz="2650" b="1">
                <a:solidFill>
                  <a:srgbClr val="111111"/>
                </a:solidFill>
              </a:rPr>
              <a:t>Here are some of the royal dress code rules</a:t>
            </a:r>
            <a:endParaRPr sz="2650" b="1">
              <a:solidFill>
                <a:srgbClr val="111111"/>
              </a:solidFill>
            </a:endParaRPr>
          </a:p>
        </p:txBody>
      </p:sp>
      <p:sp>
        <p:nvSpPr>
          <p:cNvPr id="100" name="Google Shape;100;p18"/>
          <p:cNvSpPr txBox="1"/>
          <p:nvPr/>
        </p:nvSpPr>
        <p:spPr>
          <a:xfrm>
            <a:off x="666175" y="1225200"/>
            <a:ext cx="4681800" cy="2383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Bright colours are necessary for the Queen</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Hats for women are a must</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Women can only wear tiaras when they are married</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Young princes have to wear shorts</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Nails are to be kept plain</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Always have black clothes ready</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Coats must stay on</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Wear gloves for protection</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Ladies must wear tights</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Denim is not preferred but not forbidden </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Men wear military clothes to get married</a:t>
            </a:r>
            <a:endParaRPr>
              <a:latin typeface="Source Code Pro"/>
              <a:ea typeface="Source Code Pro"/>
              <a:cs typeface="Source Code Pro"/>
              <a:sym typeface="Source Code Pro"/>
            </a:endParaRPr>
          </a:p>
        </p:txBody>
      </p:sp>
      <p:pic>
        <p:nvPicPr>
          <p:cNvPr id="101" name="Google Shape;101;p18"/>
          <p:cNvPicPr preferRelativeResize="0"/>
          <p:nvPr/>
        </p:nvPicPr>
        <p:blipFill>
          <a:blip r:embed="rId3">
            <a:alphaModFix/>
          </a:blip>
          <a:stretch>
            <a:fillRect/>
          </a:stretch>
        </p:blipFill>
        <p:spPr>
          <a:xfrm>
            <a:off x="5972850" y="711725"/>
            <a:ext cx="2266830" cy="1269425"/>
          </a:xfrm>
          <a:prstGeom prst="rect">
            <a:avLst/>
          </a:prstGeom>
          <a:noFill/>
          <a:ln>
            <a:noFill/>
          </a:ln>
        </p:spPr>
      </p:pic>
      <p:pic>
        <p:nvPicPr>
          <p:cNvPr id="102" name="Google Shape;102;p18"/>
          <p:cNvPicPr preferRelativeResize="0"/>
          <p:nvPr/>
        </p:nvPicPr>
        <p:blipFill>
          <a:blip r:embed="rId4">
            <a:alphaModFix/>
          </a:blip>
          <a:stretch>
            <a:fillRect/>
          </a:stretch>
        </p:blipFill>
        <p:spPr>
          <a:xfrm>
            <a:off x="5920929" y="3540250"/>
            <a:ext cx="2370675" cy="1577561"/>
          </a:xfrm>
          <a:prstGeom prst="rect">
            <a:avLst/>
          </a:prstGeom>
          <a:noFill/>
          <a:ln>
            <a:noFill/>
          </a:ln>
        </p:spPr>
      </p:pic>
      <p:pic>
        <p:nvPicPr>
          <p:cNvPr id="103" name="Google Shape;103;p18"/>
          <p:cNvPicPr preferRelativeResize="0"/>
          <p:nvPr/>
        </p:nvPicPr>
        <p:blipFill>
          <a:blip r:embed="rId5">
            <a:alphaModFix/>
          </a:blip>
          <a:stretch>
            <a:fillRect/>
          </a:stretch>
        </p:blipFill>
        <p:spPr>
          <a:xfrm>
            <a:off x="5920923" y="2049500"/>
            <a:ext cx="2370667" cy="142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107"/>
        <p:cNvGrpSpPr/>
        <p:nvPr/>
      </p:nvGrpSpPr>
      <p:grpSpPr>
        <a:xfrm>
          <a:off x="0" y="0"/>
          <a:ext cx="0" cy="0"/>
          <a:chOff x="0" y="0"/>
          <a:chExt cx="0" cy="0"/>
        </a:xfrm>
      </p:grpSpPr>
      <p:sp>
        <p:nvSpPr>
          <p:cNvPr id="108" name="Google Shape;108;p19"/>
          <p:cNvSpPr txBox="1"/>
          <p:nvPr/>
        </p:nvSpPr>
        <p:spPr>
          <a:xfrm>
            <a:off x="1836600" y="344550"/>
            <a:ext cx="7398600" cy="10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rgbClr val="FFFFFF"/>
                </a:solidFill>
                <a:latin typeface="Source Code Pro"/>
                <a:ea typeface="Source Code Pro"/>
                <a:cs typeface="Source Code Pro"/>
                <a:sym typeface="Source Code Pro"/>
              </a:rPr>
              <a:t>Crown jewels of UK</a:t>
            </a:r>
            <a:endParaRPr sz="3300">
              <a:solidFill>
                <a:srgbClr val="FFFFFF"/>
              </a:solidFill>
              <a:latin typeface="Source Code Pro"/>
              <a:ea typeface="Source Code Pro"/>
              <a:cs typeface="Source Code Pro"/>
              <a:sym typeface="Source Code Pro"/>
            </a:endParaRPr>
          </a:p>
        </p:txBody>
      </p:sp>
      <p:sp>
        <p:nvSpPr>
          <p:cNvPr id="109" name="Google Shape;109;p19"/>
          <p:cNvSpPr txBox="1"/>
          <p:nvPr/>
        </p:nvSpPr>
        <p:spPr>
          <a:xfrm>
            <a:off x="140000" y="1117675"/>
            <a:ext cx="2684400" cy="35004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35 pieces of secular plate</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31 pieces of altar plate</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16 trumpets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13 maces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7 sovereign crowns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6 swords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6 sceptres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3 robes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3 rings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3 pieces of baptismal plate</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3 prince of wales coronets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2 orbs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2 pairs of armills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1 pair of spurs</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1 ampulla</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1 spoon</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1 walking stick</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1 armlet</a:t>
            </a:r>
            <a:endParaRPr sz="1100">
              <a:solidFill>
                <a:srgbClr val="FFFFFF"/>
              </a:solidFill>
              <a:latin typeface="Source Code Pro"/>
              <a:ea typeface="Source Code Pro"/>
              <a:cs typeface="Source Code Pro"/>
              <a:sym typeface="Source Code Pro"/>
            </a:endParaRPr>
          </a:p>
          <a:p>
            <a:pPr marL="457200" lvl="0" indent="-298450" algn="l" rtl="0">
              <a:spcBef>
                <a:spcPts val="0"/>
              </a:spcBef>
              <a:spcAft>
                <a:spcPts val="0"/>
              </a:spcAft>
              <a:buClr>
                <a:srgbClr val="FFFFFF"/>
              </a:buClr>
              <a:buSzPts val="1100"/>
              <a:buFont typeface="Source Code Pro"/>
              <a:buChar char="●"/>
            </a:pPr>
            <a:r>
              <a:rPr lang="en" sz="1100">
                <a:solidFill>
                  <a:srgbClr val="FFFFFF"/>
                </a:solidFill>
                <a:latin typeface="Source Code Pro"/>
                <a:ea typeface="Source Code Pro"/>
                <a:cs typeface="Source Code Pro"/>
                <a:sym typeface="Source Code Pro"/>
              </a:rPr>
              <a:t>1 monde</a:t>
            </a:r>
            <a:endParaRPr sz="1100">
              <a:solidFill>
                <a:srgbClr val="FFFFFF"/>
              </a:solidFill>
              <a:latin typeface="Source Code Pro"/>
              <a:ea typeface="Source Code Pro"/>
              <a:cs typeface="Source Code Pro"/>
              <a:sym typeface="Source Code Pro"/>
            </a:endParaRPr>
          </a:p>
        </p:txBody>
      </p:sp>
      <p:sp>
        <p:nvSpPr>
          <p:cNvPr id="110" name="Google Shape;110;p19"/>
          <p:cNvSpPr txBox="1"/>
          <p:nvPr/>
        </p:nvSpPr>
        <p:spPr>
          <a:xfrm>
            <a:off x="3866100" y="1322900"/>
            <a:ext cx="4338300" cy="32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Code Pro"/>
                <a:ea typeface="Source Code Pro"/>
                <a:cs typeface="Source Code Pro"/>
                <a:sym typeface="Source Code Pro"/>
              </a:rPr>
              <a:t>There are 142 objects of the crown </a:t>
            </a: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Jewels in the tower of london.   </a:t>
            </a:r>
            <a:endParaRPr>
              <a:latin typeface="Source Code Pro"/>
              <a:ea typeface="Source Code Pro"/>
              <a:cs typeface="Source Code Pro"/>
              <a:sym typeface="Source Code Pro"/>
            </a:endParaRPr>
          </a:p>
        </p:txBody>
      </p:sp>
      <p:pic>
        <p:nvPicPr>
          <p:cNvPr id="111" name="Google Shape;111;p19"/>
          <p:cNvPicPr preferRelativeResize="0"/>
          <p:nvPr/>
        </p:nvPicPr>
        <p:blipFill>
          <a:blip r:embed="rId3">
            <a:alphaModFix/>
          </a:blip>
          <a:stretch>
            <a:fillRect/>
          </a:stretch>
        </p:blipFill>
        <p:spPr>
          <a:xfrm>
            <a:off x="6130905" y="2997113"/>
            <a:ext cx="2739574" cy="1825676"/>
          </a:xfrm>
          <a:prstGeom prst="rect">
            <a:avLst/>
          </a:prstGeom>
          <a:noFill/>
          <a:ln>
            <a:noFill/>
          </a:ln>
        </p:spPr>
      </p:pic>
      <p:pic>
        <p:nvPicPr>
          <p:cNvPr id="112" name="Google Shape;112;p19"/>
          <p:cNvPicPr preferRelativeResize="0"/>
          <p:nvPr/>
        </p:nvPicPr>
        <p:blipFill>
          <a:blip r:embed="rId4">
            <a:alphaModFix/>
          </a:blip>
          <a:stretch>
            <a:fillRect/>
          </a:stretch>
        </p:blipFill>
        <p:spPr>
          <a:xfrm>
            <a:off x="3941350" y="2997125"/>
            <a:ext cx="2114300" cy="1990876"/>
          </a:xfrm>
          <a:prstGeom prst="rect">
            <a:avLst/>
          </a:prstGeom>
          <a:noFill/>
          <a:ln>
            <a:noFill/>
          </a:ln>
        </p:spPr>
      </p:pic>
      <p:pic>
        <p:nvPicPr>
          <p:cNvPr id="113" name="Google Shape;113;p19"/>
          <p:cNvPicPr preferRelativeResize="0"/>
          <p:nvPr/>
        </p:nvPicPr>
        <p:blipFill>
          <a:blip r:embed="rId5">
            <a:alphaModFix/>
          </a:blip>
          <a:stretch>
            <a:fillRect/>
          </a:stretch>
        </p:blipFill>
        <p:spPr>
          <a:xfrm>
            <a:off x="2638575" y="2878194"/>
            <a:ext cx="1227525" cy="22287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117"/>
        <p:cNvGrpSpPr/>
        <p:nvPr/>
      </p:nvGrpSpPr>
      <p:grpSpPr>
        <a:xfrm>
          <a:off x="0" y="0"/>
          <a:ext cx="0" cy="0"/>
          <a:chOff x="0" y="0"/>
          <a:chExt cx="0" cy="0"/>
        </a:xfrm>
      </p:grpSpPr>
      <p:sp>
        <p:nvSpPr>
          <p:cNvPr id="118" name="Google Shape;118;p20"/>
          <p:cNvSpPr txBox="1"/>
          <p:nvPr/>
        </p:nvSpPr>
        <p:spPr>
          <a:xfrm>
            <a:off x="1901025" y="269400"/>
            <a:ext cx="6249600" cy="6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a:latin typeface="Source Code Pro"/>
                <a:ea typeface="Source Code Pro"/>
                <a:cs typeface="Source Code Pro"/>
                <a:sym typeface="Source Code Pro"/>
              </a:rPr>
              <a:t>Royal family homes</a:t>
            </a:r>
            <a:endParaRPr sz="3600">
              <a:latin typeface="Source Code Pro"/>
              <a:ea typeface="Source Code Pro"/>
              <a:cs typeface="Source Code Pro"/>
              <a:sym typeface="Source Code Pro"/>
            </a:endParaRPr>
          </a:p>
        </p:txBody>
      </p:sp>
      <p:sp>
        <p:nvSpPr>
          <p:cNvPr id="119" name="Google Shape;119;p20"/>
          <p:cNvSpPr txBox="1"/>
          <p:nvPr/>
        </p:nvSpPr>
        <p:spPr>
          <a:xfrm>
            <a:off x="644700" y="1021050"/>
            <a:ext cx="3092400" cy="21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Code Pro"/>
                <a:ea typeface="Source Code Pro"/>
                <a:cs typeface="Source Code Pro"/>
                <a:sym typeface="Source Code Pro"/>
              </a:rPr>
              <a:t>There are many royal family homes in the UK, most are still lived in. The Queen lives in Buckingham palace and Windsor castle. You can tell when the Queen is home as the Union Jack is flying high. </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r>
              <a:rPr lang="en">
                <a:latin typeface="Source Code Pro"/>
                <a:ea typeface="Source Code Pro"/>
                <a:cs typeface="Source Code Pro"/>
                <a:sym typeface="Source Code Pro"/>
              </a:rPr>
              <a:t>Other royal homes are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Balmoral castle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Sandringham house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Clarence house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St James palace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Kensington palace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Osbourne house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Frogmore house</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Palace of holyroodhouse</a:t>
            </a:r>
            <a:endParaRPr>
              <a:latin typeface="Source Code Pro"/>
              <a:ea typeface="Source Code Pro"/>
              <a:cs typeface="Source Code Pro"/>
              <a:sym typeface="Source Code Pro"/>
            </a:endParaRPr>
          </a:p>
          <a:p>
            <a:pPr marL="457200" lvl="0" indent="0" algn="l" rtl="0">
              <a:spcBef>
                <a:spcPts val="0"/>
              </a:spcBef>
              <a:spcAft>
                <a:spcPts val="0"/>
              </a:spcAft>
              <a:buNone/>
            </a:pPr>
            <a:endParaRPr>
              <a:latin typeface="Source Code Pro"/>
              <a:ea typeface="Source Code Pro"/>
              <a:cs typeface="Source Code Pro"/>
              <a:sym typeface="Source Code Pro"/>
            </a:endParaRPr>
          </a:p>
        </p:txBody>
      </p:sp>
      <p:pic>
        <p:nvPicPr>
          <p:cNvPr id="120" name="Google Shape;120;p20"/>
          <p:cNvPicPr preferRelativeResize="0"/>
          <p:nvPr/>
        </p:nvPicPr>
        <p:blipFill>
          <a:blip r:embed="rId3">
            <a:alphaModFix/>
          </a:blip>
          <a:stretch>
            <a:fillRect/>
          </a:stretch>
        </p:blipFill>
        <p:spPr>
          <a:xfrm>
            <a:off x="3967875" y="1021050"/>
            <a:ext cx="2915599" cy="1836525"/>
          </a:xfrm>
          <a:prstGeom prst="rect">
            <a:avLst/>
          </a:prstGeom>
          <a:noFill/>
          <a:ln>
            <a:noFill/>
          </a:ln>
        </p:spPr>
      </p:pic>
      <p:pic>
        <p:nvPicPr>
          <p:cNvPr id="121" name="Google Shape;121;p20"/>
          <p:cNvPicPr preferRelativeResize="0"/>
          <p:nvPr/>
        </p:nvPicPr>
        <p:blipFill>
          <a:blip r:embed="rId4">
            <a:alphaModFix/>
          </a:blip>
          <a:stretch>
            <a:fillRect/>
          </a:stretch>
        </p:blipFill>
        <p:spPr>
          <a:xfrm>
            <a:off x="3889500" y="3009975"/>
            <a:ext cx="3018395" cy="19811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125"/>
        <p:cNvGrpSpPr/>
        <p:nvPr/>
      </p:nvGrpSpPr>
      <p:grpSpPr>
        <a:xfrm>
          <a:off x="0" y="0"/>
          <a:ext cx="0" cy="0"/>
          <a:chOff x="0" y="0"/>
          <a:chExt cx="0" cy="0"/>
        </a:xfrm>
      </p:grpSpPr>
      <p:pic>
        <p:nvPicPr>
          <p:cNvPr id="126" name="Google Shape;126;p21"/>
          <p:cNvPicPr preferRelativeResize="0"/>
          <p:nvPr/>
        </p:nvPicPr>
        <p:blipFill>
          <a:blip r:embed="rId3">
            <a:alphaModFix/>
          </a:blip>
          <a:stretch>
            <a:fillRect/>
          </a:stretch>
        </p:blipFill>
        <p:spPr>
          <a:xfrm>
            <a:off x="102900" y="1516125"/>
            <a:ext cx="2781300" cy="1647825"/>
          </a:xfrm>
          <a:prstGeom prst="rect">
            <a:avLst/>
          </a:prstGeom>
          <a:noFill/>
          <a:ln>
            <a:noFill/>
          </a:ln>
        </p:spPr>
      </p:pic>
      <p:pic>
        <p:nvPicPr>
          <p:cNvPr id="127" name="Google Shape;127;p21"/>
          <p:cNvPicPr preferRelativeResize="0"/>
          <p:nvPr/>
        </p:nvPicPr>
        <p:blipFill>
          <a:blip r:embed="rId4">
            <a:alphaModFix/>
          </a:blip>
          <a:stretch>
            <a:fillRect/>
          </a:stretch>
        </p:blipFill>
        <p:spPr>
          <a:xfrm>
            <a:off x="4398675" y="1647825"/>
            <a:ext cx="2466975" cy="1847850"/>
          </a:xfrm>
          <a:prstGeom prst="rect">
            <a:avLst/>
          </a:prstGeom>
          <a:noFill/>
          <a:ln>
            <a:noFill/>
          </a:ln>
        </p:spPr>
      </p:pic>
      <p:pic>
        <p:nvPicPr>
          <p:cNvPr id="128" name="Google Shape;128;p21"/>
          <p:cNvPicPr preferRelativeResize="0"/>
          <p:nvPr/>
        </p:nvPicPr>
        <p:blipFill>
          <a:blip r:embed="rId5">
            <a:alphaModFix/>
          </a:blip>
          <a:stretch>
            <a:fillRect/>
          </a:stretch>
        </p:blipFill>
        <p:spPr>
          <a:xfrm>
            <a:off x="4323525" y="3488150"/>
            <a:ext cx="2857500" cy="1600200"/>
          </a:xfrm>
          <a:prstGeom prst="rect">
            <a:avLst/>
          </a:prstGeom>
          <a:noFill/>
          <a:ln>
            <a:noFill/>
          </a:ln>
        </p:spPr>
      </p:pic>
      <p:pic>
        <p:nvPicPr>
          <p:cNvPr id="129" name="Google Shape;129;p21"/>
          <p:cNvPicPr preferRelativeResize="0"/>
          <p:nvPr/>
        </p:nvPicPr>
        <p:blipFill>
          <a:blip r:embed="rId6">
            <a:alphaModFix/>
          </a:blip>
          <a:stretch>
            <a:fillRect/>
          </a:stretch>
        </p:blipFill>
        <p:spPr>
          <a:xfrm>
            <a:off x="7077075" y="2878550"/>
            <a:ext cx="2066925" cy="2209800"/>
          </a:xfrm>
          <a:prstGeom prst="rect">
            <a:avLst/>
          </a:prstGeom>
          <a:noFill/>
          <a:ln>
            <a:noFill/>
          </a:ln>
        </p:spPr>
      </p:pic>
      <p:pic>
        <p:nvPicPr>
          <p:cNvPr id="130" name="Google Shape;130;p21"/>
          <p:cNvPicPr preferRelativeResize="0"/>
          <p:nvPr/>
        </p:nvPicPr>
        <p:blipFill>
          <a:blip r:embed="rId7">
            <a:alphaModFix/>
          </a:blip>
          <a:stretch>
            <a:fillRect/>
          </a:stretch>
        </p:blipFill>
        <p:spPr>
          <a:xfrm>
            <a:off x="0" y="3241825"/>
            <a:ext cx="1838325" cy="1846532"/>
          </a:xfrm>
          <a:prstGeom prst="rect">
            <a:avLst/>
          </a:prstGeom>
          <a:noFill/>
          <a:ln>
            <a:noFill/>
          </a:ln>
        </p:spPr>
      </p:pic>
      <p:pic>
        <p:nvPicPr>
          <p:cNvPr id="131" name="Google Shape;131;p21"/>
          <p:cNvPicPr preferRelativeResize="0"/>
          <p:nvPr/>
        </p:nvPicPr>
        <p:blipFill>
          <a:blip r:embed="rId8">
            <a:alphaModFix/>
          </a:blip>
          <a:stretch>
            <a:fillRect/>
          </a:stretch>
        </p:blipFill>
        <p:spPr>
          <a:xfrm>
            <a:off x="1956450" y="3116663"/>
            <a:ext cx="2324100" cy="1971675"/>
          </a:xfrm>
          <a:prstGeom prst="rect">
            <a:avLst/>
          </a:prstGeom>
          <a:noFill/>
          <a:ln>
            <a:noFill/>
          </a:ln>
        </p:spPr>
      </p:pic>
      <p:sp>
        <p:nvSpPr>
          <p:cNvPr id="132" name="Google Shape;132;p21"/>
          <p:cNvSpPr txBox="1"/>
          <p:nvPr/>
        </p:nvSpPr>
        <p:spPr>
          <a:xfrm>
            <a:off x="1956450" y="65350"/>
            <a:ext cx="6066900" cy="11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a:latin typeface="Source Code Pro"/>
                <a:ea typeface="Source Code Pro"/>
                <a:cs typeface="Source Code Pro"/>
                <a:sym typeface="Source Code Pro"/>
              </a:rPr>
              <a:t>Royal weddings</a:t>
            </a:r>
            <a:r>
              <a:rPr lang="en">
                <a:latin typeface="Source Code Pro"/>
                <a:ea typeface="Source Code Pro"/>
                <a:cs typeface="Source Code Pro"/>
                <a:sym typeface="Source Code Pro"/>
              </a:rPr>
              <a:t>  </a:t>
            </a:r>
            <a:endParaRPr sz="2900">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409</Words>
  <Application>Microsoft Office PowerPoint</Application>
  <PresentationFormat>On-screen Show (16:9)</PresentationFormat>
  <Paragraphs>77</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Oswald</vt:lpstr>
      <vt:lpstr>Source Code Pro</vt:lpstr>
      <vt:lpstr>Pacifico</vt:lpstr>
      <vt:lpstr>Caveat</vt:lpstr>
      <vt:lpstr>Modern Writer</vt:lpstr>
      <vt:lpstr>The  Royal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Royal family</dc:title>
  <dc:creator>Haywards</dc:creator>
  <cp:lastModifiedBy>Haywards</cp:lastModifiedBy>
  <cp:revision>1</cp:revision>
  <dcterms:modified xsi:type="dcterms:W3CDTF">2020-06-05T11:55:54Z</dcterms:modified>
</cp:coreProperties>
</file>