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AAD00-7981-43F5-A494-8A866F3CC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DA942-8DEA-4977-9FA4-F7045F5954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47D4B-C62C-4124-96DD-AFB7ED8B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01151-6777-45DA-8DF6-F76C968AE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C0C1B-70D3-4A14-8B0A-B9CE9D61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88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646EC-AFDB-4B8D-BB4A-CE1C3EC0D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534AB-73E6-45E5-9881-2BAFEC39C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23E05-D266-4731-8A50-E866CAEF5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3A9EF-76F0-453E-ADC2-08ECC0F0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BAD6A-CF59-4571-87FC-4D2704EF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404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E4430-042B-4E29-B57E-7AE5B43C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4E130-388E-4E02-843D-F5FB4254E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4C338-C3AD-46B5-B5EC-770457D2A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39B26-B752-48F0-B4B3-954603CFD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CCBEE-B13D-4CE8-AB0E-0BCD33943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70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F8723-62C9-41B2-81F0-BCA2F62F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0FC33-3CD6-4E31-B741-0EC220348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44CEC-D2F1-40EE-8736-E9EDB28FB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FC30E-0D3E-4B57-9D65-E433393B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B1917-6B41-41BF-9F44-2200D270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164D69-E51C-44E0-95AE-F46466393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24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5944A-75A8-4F9B-BFD3-0FE22C5C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783BF-839D-4D8A-8A52-8865F9AA7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6A73B-E79F-4220-A0FE-5C42A62C7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B61963-879E-4417-BB34-688C6C317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AC4586-1BA1-4870-9B50-D9B76B2A7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F30C4A-87B1-43DE-AD1B-FCE85552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158F6D-E680-4A7C-B435-641096CDB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75F2A2-B148-4070-9531-68E98285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60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FBE7D-0299-4EA1-B801-0FEE9F71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0512F-AD25-4B4A-833D-C3F16FBC1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90139-D25F-4549-A05A-A9423A305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45C7C1-276D-43C6-89D4-4EB8C5A89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90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EADDA1-2483-4ED6-97F6-63D6F83C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BF4D1-B484-424D-87CC-7C248CD65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BC710-EBC3-44EA-9E78-AACDF8A94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072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19AAC-E1F3-4046-9669-CFAF34B01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C47B6-B64A-48C9-9E3F-F2E8799DF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3C644-B68A-46D5-BD1F-6B3F0E700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F8A51-48D6-4A3B-944C-68A63DE42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781912-61AE-40D2-A6C2-AB32DC6F7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80208-F492-420C-A71B-98AD17A7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05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5918-E4B5-45C1-95E7-924560D67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C6A30-9659-4E35-9433-CD3CEEA406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48040-68E0-4446-BF6B-421496FD0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1E1B5-928D-4894-BD39-C38CDC5FC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F0E5E-1934-4E2B-B878-CDA162F64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BE40-4D9B-46F1-837C-B6CF43A8F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56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C8172-6943-4BEA-A24D-15F14F8ED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75F599-3BBA-421D-B792-442B657C2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295F5-B978-4C4C-A580-DF2D304C9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D3A66-08A1-4F87-99FF-3139F6A67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15D73-4998-47CF-A385-73AEA6A3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92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7C73CD-DFD0-4D28-9633-866363788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03CDE-165D-4682-A8CA-63A03E9B4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06AE2-7D8A-409B-B816-9776CAB9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69F85-9989-4A18-BA27-5C0AB72F4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ADF16-25C6-4556-8A84-95410B7A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12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ixabay.com/en/school-board-empty-slate-3258934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C0CE98-8413-4288-96B6-2A3CF510F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70A88-E229-4709-BEC9-3EF0BC08A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51AB7-E2D2-43B7-94C1-A958D45362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1601-5CFA-477F-AFDD-0B8EBC57C1AE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902C5-BD47-4CFA-90EF-0D3F84A81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B96BF-FA5B-4A33-85BF-BACA5195C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73238-EAAB-4D95-B76F-8E6DE856F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91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BF660-1844-433A-815A-475422AB4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187C5-A280-49A0-A702-CF1FE23B0A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Year 3 – Kingfishers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2026/27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57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57EB58-B60C-4DC5-8160-8EEC03A40FC2}"/>
              </a:ext>
            </a:extLst>
          </p:cNvPr>
          <p:cNvSpPr txBox="1"/>
          <p:nvPr/>
        </p:nvSpPr>
        <p:spPr>
          <a:xfrm>
            <a:off x="3344779" y="1328068"/>
            <a:ext cx="5502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</a:rPr>
              <a:t>Meet the Year 3 Team!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8740A-B35B-4BD4-89D1-8EA32084A54C}"/>
              </a:ext>
            </a:extLst>
          </p:cNvPr>
          <p:cNvSpPr txBox="1"/>
          <p:nvPr/>
        </p:nvSpPr>
        <p:spPr>
          <a:xfrm>
            <a:off x="2688221" y="3532534"/>
            <a:ext cx="7026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Class Teacher – Miss </a:t>
            </a:r>
            <a:r>
              <a:rPr lang="en-GB" sz="3200" dirty="0" smtClean="0">
                <a:solidFill>
                  <a:schemeClr val="bg1"/>
                </a:solidFill>
              </a:rPr>
              <a:t>Turner 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smtClean="0">
                <a:solidFill>
                  <a:schemeClr val="bg1"/>
                </a:solidFill>
              </a:rPr>
              <a:t>TA </a:t>
            </a:r>
            <a:r>
              <a:rPr lang="en-GB" sz="3200" dirty="0">
                <a:solidFill>
                  <a:schemeClr val="bg1"/>
                </a:solidFill>
              </a:rPr>
              <a:t>– Mrs </a:t>
            </a:r>
            <a:r>
              <a:rPr lang="en-GB" sz="3200" dirty="0" smtClean="0">
                <a:solidFill>
                  <a:schemeClr val="bg1"/>
                </a:solidFill>
              </a:rPr>
              <a:t>Gibson</a:t>
            </a:r>
            <a:r>
              <a:rPr lang="en-GB" sz="3200" dirty="0" smtClean="0">
                <a:solidFill>
                  <a:schemeClr val="bg1"/>
                </a:solidFill>
              </a:rPr>
              <a:t> 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>
                <a:solidFill>
                  <a:schemeClr val="bg1"/>
                </a:solidFill>
              </a:rPr>
              <a:t>Phases 3 team – Miss </a:t>
            </a:r>
            <a:r>
              <a:rPr lang="en-GB" sz="3200" dirty="0" smtClean="0">
                <a:solidFill>
                  <a:schemeClr val="bg1"/>
                </a:solidFill>
              </a:rPr>
              <a:t>Holland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302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742916-7DF8-4778-80C6-4113429FB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23862"/>
            <a:ext cx="8686800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05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0B2816-E654-469C-9C8F-8A9D47C5C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12" y="376237"/>
            <a:ext cx="863917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896854-5160-45B9-8CF9-3E89C3E460E0}"/>
              </a:ext>
            </a:extLst>
          </p:cNvPr>
          <p:cNvSpPr txBox="1"/>
          <p:nvPr/>
        </p:nvSpPr>
        <p:spPr>
          <a:xfrm>
            <a:off x="5018990" y="-65344"/>
            <a:ext cx="3439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Class Timetable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02553FE-7B0A-4475-91A6-A0A9E3D16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460794"/>
              </p:ext>
            </p:extLst>
          </p:nvPr>
        </p:nvGraphicFramePr>
        <p:xfrm>
          <a:off x="888609" y="519441"/>
          <a:ext cx="10317479" cy="59538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4335">
                  <a:extLst>
                    <a:ext uri="{9D8B030D-6E8A-4147-A177-3AD203B41FA5}">
                      <a16:colId xmlns:a16="http://schemas.microsoft.com/office/drawing/2014/main" val="3018722285"/>
                    </a:ext>
                  </a:extLst>
                </a:gridCol>
                <a:gridCol w="1833635">
                  <a:extLst>
                    <a:ext uri="{9D8B030D-6E8A-4147-A177-3AD203B41FA5}">
                      <a16:colId xmlns:a16="http://schemas.microsoft.com/office/drawing/2014/main" val="4138400257"/>
                    </a:ext>
                  </a:extLst>
                </a:gridCol>
                <a:gridCol w="1971695">
                  <a:extLst>
                    <a:ext uri="{9D8B030D-6E8A-4147-A177-3AD203B41FA5}">
                      <a16:colId xmlns:a16="http://schemas.microsoft.com/office/drawing/2014/main" val="1205349407"/>
                    </a:ext>
                  </a:extLst>
                </a:gridCol>
                <a:gridCol w="1681826">
                  <a:extLst>
                    <a:ext uri="{9D8B030D-6E8A-4147-A177-3AD203B41FA5}">
                      <a16:colId xmlns:a16="http://schemas.microsoft.com/office/drawing/2014/main" val="2578964416"/>
                    </a:ext>
                  </a:extLst>
                </a:gridCol>
                <a:gridCol w="1654335">
                  <a:extLst>
                    <a:ext uri="{9D8B030D-6E8A-4147-A177-3AD203B41FA5}">
                      <a16:colId xmlns:a16="http://schemas.microsoft.com/office/drawing/2014/main" val="1039073282"/>
                    </a:ext>
                  </a:extLst>
                </a:gridCol>
                <a:gridCol w="1521653">
                  <a:extLst>
                    <a:ext uri="{9D8B030D-6E8A-4147-A177-3AD203B41FA5}">
                      <a16:colId xmlns:a16="http://schemas.microsoft.com/office/drawing/2014/main" val="2667535725"/>
                    </a:ext>
                  </a:extLst>
                </a:gridCol>
              </a:tblGrid>
              <a:tr h="4415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u="none" strike="noStrike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Monday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Tuesday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Wednesday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Thursday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Friday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4378608"/>
                  </a:ext>
                </a:extLst>
              </a:tr>
              <a:tr h="4983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9-9:30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Lesson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Lesson</a:t>
                      </a:r>
                      <a:endParaRPr lang="en-GB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Lesson</a:t>
                      </a:r>
                      <a:endParaRPr lang="en-GB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Lesson</a:t>
                      </a:r>
                      <a:endParaRPr lang="en-GB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Assembly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5756849"/>
                  </a:ext>
                </a:extLst>
              </a:tr>
              <a:tr h="4983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9:30-10:15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English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English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English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English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Spelling/handwriting/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readers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3444467"/>
                  </a:ext>
                </a:extLst>
              </a:tr>
              <a:tr h="2877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10:15-10:30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Break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Break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Break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Break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Break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2932824"/>
                  </a:ext>
                </a:extLst>
              </a:tr>
              <a:tr h="79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10:30-11:00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Arithmetic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Arithmetic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Arithmetic 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Arithmetic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Arithmetic 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2955578"/>
                  </a:ext>
                </a:extLst>
              </a:tr>
              <a:tr h="8662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11:00-12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5919226"/>
                  </a:ext>
                </a:extLst>
              </a:tr>
              <a:tr h="2688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12-1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0058539"/>
                  </a:ext>
                </a:extLst>
              </a:tr>
              <a:tr h="1050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 – 1:30</a:t>
                      </a:r>
                      <a:endParaRPr lang="en-GB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Handwriting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Spanish or Music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Spelling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</a:t>
                      </a:r>
                      <a:r>
                        <a:rPr lang="en-GB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 Science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Computing</a:t>
                      </a:r>
                      <a:r>
                        <a:rPr lang="en-GB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with Mr </a:t>
                      </a:r>
                      <a:r>
                        <a:rPr lang="en-GB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Cragg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Spelling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</a:t>
                      </a:r>
                      <a:r>
                        <a:rPr lang="en-GB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 Science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4844851"/>
                  </a:ext>
                </a:extLst>
              </a:tr>
              <a:tr h="557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1:30-2:40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PE with Mrs</a:t>
                      </a:r>
                      <a:r>
                        <a:rPr lang="en-GB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Gibcon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History or Science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PE with a sports coach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Art (2-2:40)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192249"/>
                  </a:ext>
                </a:extLst>
              </a:tr>
              <a:tr h="6896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2:40 – 3:15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Assembly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Assembly or RE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PE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Singing Assembly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PSHE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8249017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9C50B740-9005-471D-B368-2792B8A39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0980" y="1833948"/>
            <a:ext cx="11888356" cy="50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745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30E764-3AF2-4C3E-B988-0518CD5FEE00}"/>
              </a:ext>
            </a:extLst>
          </p:cNvPr>
          <p:cNvSpPr txBox="1"/>
          <p:nvPr/>
        </p:nvSpPr>
        <p:spPr>
          <a:xfrm>
            <a:off x="4973053" y="914400"/>
            <a:ext cx="3336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Reading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4F1203-E754-4B79-ABEB-1C10EEE699FD}"/>
              </a:ext>
            </a:extLst>
          </p:cNvPr>
          <p:cNvSpPr txBox="1"/>
          <p:nvPr/>
        </p:nvSpPr>
        <p:spPr>
          <a:xfrm>
            <a:off x="2374232" y="2197768"/>
            <a:ext cx="749166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children will have daily 30-minute reading lessons throughout the week. There will be a focus on comprehension skills to help improve understanding of the texts given to them, enhance critical thinking and increase vocabulary and language skills.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Additionally, I would really encourage home reading to develop richer vocabulary, understand sentence structure and story telling and help with reading fluency. They can log this in their reading diaries which </a:t>
            </a:r>
            <a:r>
              <a:rPr lang="en-US" dirty="0" err="1">
                <a:solidFill>
                  <a:schemeClr val="bg1"/>
                </a:solidFill>
              </a:rPr>
              <a:t>Mrs</a:t>
            </a:r>
            <a:r>
              <a:rPr lang="en-US" dirty="0">
                <a:solidFill>
                  <a:schemeClr val="bg1"/>
                </a:solidFill>
              </a:rPr>
              <a:t> Hughes and I can will check. 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Reading is key to all areas of the curriculum and needs to be practised regularly to ensure that skills are sharp and developed. </a:t>
            </a:r>
            <a:endParaRPr lang="en-GB" dirty="0"/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62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7509A3-1309-4BC1-82A3-6D0794E8B9D2}"/>
              </a:ext>
            </a:extLst>
          </p:cNvPr>
          <p:cNvSpPr txBox="1"/>
          <p:nvPr/>
        </p:nvSpPr>
        <p:spPr>
          <a:xfrm>
            <a:off x="5325979" y="850231"/>
            <a:ext cx="4491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Maths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D776D2-5CF0-4226-ABF9-556879940960}"/>
              </a:ext>
            </a:extLst>
          </p:cNvPr>
          <p:cNvSpPr txBox="1"/>
          <p:nvPr/>
        </p:nvSpPr>
        <p:spPr>
          <a:xfrm>
            <a:off x="2598821" y="2053389"/>
            <a:ext cx="72189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 Maths lessons we will start with looking mastering number each lessons. This is to help build children's confidence with numbers and number concepts.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We then do daily Arithmetic practice. Followed by a Math lesson starting off with fluency and then going onto reasoning and problem solving questions to develop their skills further.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Math homework will also be sent out on a Friday.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Times Table </a:t>
            </a:r>
            <a:r>
              <a:rPr lang="en-GB" dirty="0" err="1">
                <a:solidFill>
                  <a:schemeClr val="bg1"/>
                </a:solidFill>
              </a:rPr>
              <a:t>Rockstars</a:t>
            </a:r>
            <a:r>
              <a:rPr lang="en-GB" dirty="0">
                <a:solidFill>
                  <a:schemeClr val="bg1"/>
                </a:solidFill>
              </a:rPr>
              <a:t> should be practiced at home where possible. Any problems with logins please contact me. </a:t>
            </a:r>
          </a:p>
        </p:txBody>
      </p:sp>
    </p:spTree>
    <p:extLst>
      <p:ext uri="{BB962C8B-B14F-4D97-AF65-F5344CB8AC3E}">
        <p14:creationId xmlns:p14="http://schemas.microsoft.com/office/powerpoint/2010/main" val="135639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100E62-6564-4F1A-8F91-D1E871C64454}"/>
              </a:ext>
            </a:extLst>
          </p:cNvPr>
          <p:cNvSpPr txBox="1"/>
          <p:nvPr/>
        </p:nvSpPr>
        <p:spPr>
          <a:xfrm>
            <a:off x="5582653" y="818147"/>
            <a:ext cx="4427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solidFill>
                  <a:schemeClr val="bg1"/>
                </a:solidFill>
              </a:rPr>
              <a:t>PE</a:t>
            </a:r>
            <a:r>
              <a:rPr lang="en-GB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8EE165-5E92-41C5-8F35-D59F87596766}"/>
              </a:ext>
            </a:extLst>
          </p:cNvPr>
          <p:cNvSpPr txBox="1"/>
          <p:nvPr/>
        </p:nvSpPr>
        <p:spPr>
          <a:xfrm>
            <a:off x="2919663" y="2542639"/>
            <a:ext cx="68660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PE will taught on a Monday and Wednesday afternoon.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Both outdoor and indoor PE kit must be in school everyday.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Hair should be tied back.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Monday: </a:t>
            </a:r>
            <a:r>
              <a:rPr lang="en-GB" dirty="0" smtClean="0">
                <a:solidFill>
                  <a:schemeClr val="bg1"/>
                </a:solidFill>
              </a:rPr>
              <a:t>Mrs Gibson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Wednesday: External coach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81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C2DDA1-6DCF-45FE-A135-EED19987581D}"/>
              </a:ext>
            </a:extLst>
          </p:cNvPr>
          <p:cNvSpPr txBox="1"/>
          <p:nvPr/>
        </p:nvSpPr>
        <p:spPr>
          <a:xfrm>
            <a:off x="4572000" y="721894"/>
            <a:ext cx="4844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schemeClr val="bg1"/>
                </a:solidFill>
              </a:rPr>
              <a:t>Spelling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B7ADF-5C03-4C35-9637-D98425EA66F5}"/>
              </a:ext>
            </a:extLst>
          </p:cNvPr>
          <p:cNvSpPr txBox="1"/>
          <p:nvPr/>
        </p:nvSpPr>
        <p:spPr>
          <a:xfrm>
            <a:off x="2679032" y="1922223"/>
            <a:ext cx="72510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Spellings </a:t>
            </a:r>
            <a:r>
              <a:rPr lang="en-US" sz="2400" dirty="0">
                <a:solidFill>
                  <a:schemeClr val="bg1"/>
                </a:solidFill>
              </a:rPr>
              <a:t>will be set on a </a:t>
            </a:r>
            <a:r>
              <a:rPr lang="en-US" sz="2400" dirty="0" smtClean="0">
                <a:solidFill>
                  <a:schemeClr val="bg1"/>
                </a:solidFill>
              </a:rPr>
              <a:t>Friday. </a:t>
            </a:r>
            <a:r>
              <a:rPr lang="en-US" sz="2400" dirty="0">
                <a:solidFill>
                  <a:schemeClr val="bg1"/>
                </a:solidFill>
              </a:rPr>
              <a:t>It is important the children are practicing these throughout the week. The spellings set for the children consist if spelling pattern rules for the Year 3 curriculum but we will also recap spellings from year 2 when required. Spellings are to be practiced in homework books to support children in applying these correctly in their writing aside from learning them in a test. There are lots of fun and creative ideas to help you learn your spellings on our class page!</a:t>
            </a:r>
            <a:endParaRPr lang="en-GB" sz="2400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732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5DD8E9-3D6D-4704-A6D6-5B2B186A86A7}"/>
              </a:ext>
            </a:extLst>
          </p:cNvPr>
          <p:cNvSpPr txBox="1"/>
          <p:nvPr/>
        </p:nvSpPr>
        <p:spPr>
          <a:xfrm>
            <a:off x="4186989" y="1090863"/>
            <a:ext cx="4090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</a:rPr>
              <a:t>Homework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44D7FD-C23E-4226-8F0E-748C41F9002F}"/>
              </a:ext>
            </a:extLst>
          </p:cNvPr>
          <p:cNvSpPr txBox="1"/>
          <p:nvPr/>
        </p:nvSpPr>
        <p:spPr>
          <a:xfrm>
            <a:off x="2791325" y="2775284"/>
            <a:ext cx="68820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Homework will be stuck into homework books and sent out each Friday. These will be due back in the following Thursday.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Homework will consist of </a:t>
            </a:r>
            <a:r>
              <a:rPr lang="en-GB" dirty="0" err="1">
                <a:solidFill>
                  <a:schemeClr val="bg1"/>
                </a:solidFill>
              </a:rPr>
              <a:t>SPaG</a:t>
            </a:r>
            <a:r>
              <a:rPr lang="en-GB" dirty="0">
                <a:solidFill>
                  <a:schemeClr val="bg1"/>
                </a:solidFill>
              </a:rPr>
              <a:t> and maths. Both will be based on what the children have been learning that week.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If addition support is needed with the homework please contact me so I can arrange time to go through the work during the following week.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If homework is not completed, it will be done in school on the Friday.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99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4B3D92-97AE-4DB1-ADEB-99935A43EAE1}"/>
              </a:ext>
            </a:extLst>
          </p:cNvPr>
          <p:cNvSpPr txBox="1"/>
          <p:nvPr/>
        </p:nvSpPr>
        <p:spPr>
          <a:xfrm>
            <a:off x="4636169" y="882316"/>
            <a:ext cx="45559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</a:rPr>
              <a:t>Key 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2A044-F28A-4DD9-B040-5477FFFC5D48}"/>
              </a:ext>
            </a:extLst>
          </p:cNvPr>
          <p:cNvSpPr txBox="1"/>
          <p:nvPr/>
        </p:nvSpPr>
        <p:spPr>
          <a:xfrm>
            <a:off x="3314700" y="2074214"/>
            <a:ext cx="62852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Wednesday 11th November</a:t>
            </a:r>
            <a:r>
              <a:rPr lang="en-US" dirty="0">
                <a:solidFill>
                  <a:schemeClr val="bg1"/>
                </a:solidFill>
              </a:rPr>
              <a:t> – Parents’ Evening</a:t>
            </a:r>
          </a:p>
          <a:p>
            <a:r>
              <a:rPr lang="en-US" b="1" dirty="0">
                <a:solidFill>
                  <a:schemeClr val="bg1"/>
                </a:solidFill>
              </a:rPr>
              <a:t>Thursday 12th November</a:t>
            </a:r>
            <a:r>
              <a:rPr lang="en-US" dirty="0">
                <a:solidFill>
                  <a:schemeClr val="bg1"/>
                </a:solidFill>
              </a:rPr>
              <a:t> – Parents’ Evening</a:t>
            </a:r>
          </a:p>
          <a:p>
            <a:r>
              <a:rPr lang="en-US" b="1" dirty="0">
                <a:solidFill>
                  <a:schemeClr val="bg1"/>
                </a:solidFill>
              </a:rPr>
              <a:t>Friday 20th November</a:t>
            </a:r>
            <a:r>
              <a:rPr lang="en-US" dirty="0">
                <a:solidFill>
                  <a:schemeClr val="bg1"/>
                </a:solidFill>
              </a:rPr>
              <a:t> – Children in Need (More details to follow)</a:t>
            </a:r>
          </a:p>
          <a:p>
            <a:r>
              <a:rPr lang="en-US" b="1" dirty="0">
                <a:solidFill>
                  <a:schemeClr val="bg1"/>
                </a:solidFill>
              </a:rPr>
              <a:t>Tuesday 24th November - </a:t>
            </a:r>
            <a:r>
              <a:rPr lang="en-US" dirty="0">
                <a:solidFill>
                  <a:schemeClr val="bg1"/>
                </a:solidFill>
              </a:rPr>
              <a:t>individual photos</a:t>
            </a:r>
          </a:p>
          <a:p>
            <a:r>
              <a:rPr lang="en-US" b="1" dirty="0">
                <a:solidFill>
                  <a:schemeClr val="bg1"/>
                </a:solidFill>
              </a:rPr>
              <a:t>Friday 11th December</a:t>
            </a:r>
            <a:r>
              <a:rPr lang="en-US" dirty="0">
                <a:solidFill>
                  <a:schemeClr val="bg1"/>
                </a:solidFill>
              </a:rPr>
              <a:t> – Christmas Jumper &amp; Christmas Dinner Day</a:t>
            </a:r>
          </a:p>
          <a:p>
            <a:r>
              <a:rPr lang="en-US" b="1" dirty="0">
                <a:solidFill>
                  <a:schemeClr val="bg1"/>
                </a:solidFill>
              </a:rPr>
              <a:t>Monday 14th December</a:t>
            </a:r>
            <a:r>
              <a:rPr lang="en-US" dirty="0">
                <a:solidFill>
                  <a:schemeClr val="bg1"/>
                </a:solidFill>
              </a:rPr>
              <a:t> – Year 3 &amp; 4 Christmas Performance, 6 pm</a:t>
            </a:r>
          </a:p>
          <a:p>
            <a:r>
              <a:rPr lang="en-US" b="1" dirty="0">
                <a:solidFill>
                  <a:schemeClr val="bg1"/>
                </a:solidFill>
              </a:rPr>
              <a:t>Tuesday 15th December</a:t>
            </a:r>
            <a:r>
              <a:rPr lang="en-US" dirty="0">
                <a:solidFill>
                  <a:schemeClr val="bg1"/>
                </a:solidFill>
              </a:rPr>
              <a:t> – Year 3 &amp; 4 Christmas Performance, 9.30am</a:t>
            </a:r>
          </a:p>
          <a:p>
            <a:r>
              <a:rPr lang="en-US" b="1" dirty="0">
                <a:solidFill>
                  <a:schemeClr val="bg1"/>
                </a:solidFill>
              </a:rPr>
              <a:t>Friday 18th December</a:t>
            </a:r>
            <a:r>
              <a:rPr lang="en-US" dirty="0">
                <a:solidFill>
                  <a:schemeClr val="bg1"/>
                </a:solidFill>
              </a:rPr>
              <a:t> – KS2 Silent Disco / End of Term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981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8AE836-8B92-473F-8DDC-C4F79503EF2E}"/>
              </a:ext>
            </a:extLst>
          </p:cNvPr>
          <p:cNvSpPr txBox="1"/>
          <p:nvPr/>
        </p:nvSpPr>
        <p:spPr>
          <a:xfrm>
            <a:off x="2682240" y="1905506"/>
            <a:ext cx="72181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If you have any questions, please don’t hesitate to contact me with any concerns I am always here to help. </a:t>
            </a:r>
          </a:p>
          <a:p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>
                <a:solidFill>
                  <a:schemeClr val="bg1"/>
                </a:solidFill>
              </a:rPr>
              <a:t>Email: </a:t>
            </a:r>
            <a:endParaRPr lang="en-GB" sz="3200" dirty="0">
              <a:solidFill>
                <a:schemeClr val="bg1"/>
              </a:solidFill>
            </a:endParaRPr>
          </a:p>
          <a:p>
            <a:r>
              <a:rPr lang="en-GB" sz="3200" dirty="0" smtClean="0">
                <a:solidFill>
                  <a:schemeClr val="bg1"/>
                </a:solidFill>
              </a:rPr>
              <a:t>aturner@tattenhallpark.cheshire.sch.uk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7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660</Words>
  <Application>Microsoft Office PowerPoint</Application>
  <PresentationFormat>Widescreen</PresentationFormat>
  <Paragraphs>121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Meet the Teacher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Megan Worrall</dc:creator>
  <cp:lastModifiedBy>Amy Turner</cp:lastModifiedBy>
  <cp:revision>8</cp:revision>
  <dcterms:created xsi:type="dcterms:W3CDTF">2025-09-06T15:43:27Z</dcterms:created>
  <dcterms:modified xsi:type="dcterms:W3CDTF">2026-09-09T13:00:10Z</dcterms:modified>
</cp:coreProperties>
</file>