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Calibri" panose="020F0502020204030204" pitchFamily="34" charset="0"/>
      <p:regular r:id="rId15"/>
      <p:bold r:id="rId16"/>
      <p:italic r:id="rId17"/>
      <p:boldItalic r:id="rId18"/>
    </p:embeddedFont>
    <p:embeddedFont>
      <p:font typeface="DM Sans" panose="020B0604020202020204" charset="0"/>
      <p:regular r:id="rId19"/>
    </p:embeddedFont>
    <p:embeddedFont>
      <p:font typeface="DM Sans Bold" panose="020B0604020202020204" charset="0"/>
      <p:regular r:id="rId20"/>
    </p:embeddedFont>
    <p:embeddedFont>
      <p:font typeface="More Sugar"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sv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svg"/><Relationship Id="rId18" Type="http://schemas.openxmlformats.org/officeDocument/2006/relationships/image" Target="../media/image26.png"/><Relationship Id="rId3" Type="http://schemas.openxmlformats.org/officeDocument/2006/relationships/image" Target="../media/image21.svg"/><Relationship Id="rId7" Type="http://schemas.openxmlformats.org/officeDocument/2006/relationships/image" Target="../media/image23.svg"/><Relationship Id="rId12" Type="http://schemas.openxmlformats.org/officeDocument/2006/relationships/image" Target="../media/image14.png"/><Relationship Id="rId17" Type="http://schemas.openxmlformats.org/officeDocument/2006/relationships/image" Target="../media/image25.svg"/><Relationship Id="rId2" Type="http://schemas.openxmlformats.org/officeDocument/2006/relationships/image" Target="../media/image20.png"/><Relationship Id="rId16"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8.svg"/><Relationship Id="rId5" Type="http://schemas.openxmlformats.org/officeDocument/2006/relationships/image" Target="../media/image4.svg"/><Relationship Id="rId15" Type="http://schemas.openxmlformats.org/officeDocument/2006/relationships/image" Target="../media/image10.svg"/><Relationship Id="rId10" Type="http://schemas.openxmlformats.org/officeDocument/2006/relationships/image" Target="../media/image7.png"/><Relationship Id="rId19" Type="http://schemas.openxmlformats.org/officeDocument/2006/relationships/image" Target="../media/image27.svg"/><Relationship Id="rId4" Type="http://schemas.openxmlformats.org/officeDocument/2006/relationships/image" Target="../media/image3.png"/><Relationship Id="rId9" Type="http://schemas.openxmlformats.org/officeDocument/2006/relationships/image" Target="../media/image12.sv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7.png"/><Relationship Id="rId18" Type="http://schemas.openxmlformats.org/officeDocument/2006/relationships/image" Target="../media/image27.svg"/><Relationship Id="rId3" Type="http://schemas.openxmlformats.org/officeDocument/2006/relationships/image" Target="../media/image21.svg"/><Relationship Id="rId7" Type="http://schemas.openxmlformats.org/officeDocument/2006/relationships/image" Target="../media/image6.svg"/><Relationship Id="rId12" Type="http://schemas.openxmlformats.org/officeDocument/2006/relationships/image" Target="../media/image10.svg"/><Relationship Id="rId17" Type="http://schemas.openxmlformats.org/officeDocument/2006/relationships/image" Target="../media/image26.png"/><Relationship Id="rId2" Type="http://schemas.openxmlformats.org/officeDocument/2006/relationships/image" Target="../media/image20.png"/><Relationship Id="rId16" Type="http://schemas.openxmlformats.org/officeDocument/2006/relationships/image" Target="../media/image25.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svg"/><Relationship Id="rId15" Type="http://schemas.openxmlformats.org/officeDocument/2006/relationships/image" Target="../media/image24.png"/><Relationship Id="rId10" Type="http://schemas.openxmlformats.org/officeDocument/2006/relationships/image" Target="../media/image13.png"/><Relationship Id="rId19" Type="http://schemas.openxmlformats.org/officeDocument/2006/relationships/image" Target="../media/image30.png"/><Relationship Id="rId4" Type="http://schemas.openxmlformats.org/officeDocument/2006/relationships/image" Target="../media/image3.png"/><Relationship Id="rId9" Type="http://schemas.openxmlformats.org/officeDocument/2006/relationships/image" Target="../media/image29.svg"/><Relationship Id="rId14"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1.png"/><Relationship Id="rId18" Type="http://schemas.openxmlformats.org/officeDocument/2006/relationships/image" Target="../media/image11.png"/><Relationship Id="rId3" Type="http://schemas.openxmlformats.org/officeDocument/2006/relationships/image" Target="../media/image21.svg"/><Relationship Id="rId7" Type="http://schemas.openxmlformats.org/officeDocument/2006/relationships/image" Target="../media/image27.svg"/><Relationship Id="rId12" Type="http://schemas.openxmlformats.org/officeDocument/2006/relationships/image" Target="../media/image6.svg"/><Relationship Id="rId17" Type="http://schemas.openxmlformats.org/officeDocument/2006/relationships/image" Target="../media/image19.svg"/><Relationship Id="rId2" Type="http://schemas.openxmlformats.org/officeDocument/2006/relationships/image" Target="../media/image20.png"/><Relationship Id="rId16"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5.png"/><Relationship Id="rId5" Type="http://schemas.openxmlformats.org/officeDocument/2006/relationships/image" Target="../media/image4.svg"/><Relationship Id="rId15" Type="http://schemas.openxmlformats.org/officeDocument/2006/relationships/image" Target="../media/image13.png"/><Relationship Id="rId10" Type="http://schemas.openxmlformats.org/officeDocument/2006/relationships/image" Target="../media/image30.png"/><Relationship Id="rId19" Type="http://schemas.openxmlformats.org/officeDocument/2006/relationships/image" Target="../media/image12.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32.sv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4.png"/><Relationship Id="rId18" Type="http://schemas.openxmlformats.org/officeDocument/2006/relationships/image" Target="../media/image25.svg"/><Relationship Id="rId3" Type="http://schemas.openxmlformats.org/officeDocument/2006/relationships/image" Target="../media/image21.svg"/><Relationship Id="rId7" Type="http://schemas.openxmlformats.org/officeDocument/2006/relationships/image" Target="../media/image27.svg"/><Relationship Id="rId12" Type="http://schemas.openxmlformats.org/officeDocument/2006/relationships/image" Target="../media/image33.jpeg"/><Relationship Id="rId17" Type="http://schemas.openxmlformats.org/officeDocument/2006/relationships/image" Target="../media/image24.png"/><Relationship Id="rId2" Type="http://schemas.openxmlformats.org/officeDocument/2006/relationships/image" Target="../media/image20.png"/><Relationship Id="rId16" Type="http://schemas.openxmlformats.org/officeDocument/2006/relationships/image" Target="../media/image19.svg"/><Relationship Id="rId20" Type="http://schemas.openxmlformats.org/officeDocument/2006/relationships/image" Target="../media/image29.sv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8.png"/><Relationship Id="rId10" Type="http://schemas.openxmlformats.org/officeDocument/2006/relationships/image" Target="../media/image9.png"/><Relationship Id="rId19" Type="http://schemas.openxmlformats.org/officeDocument/2006/relationships/image" Target="../media/image28.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35.sv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5.svg"/><Relationship Id="rId3" Type="http://schemas.openxmlformats.org/officeDocument/2006/relationships/image" Target="../media/image21.svg"/><Relationship Id="rId7" Type="http://schemas.openxmlformats.org/officeDocument/2006/relationships/image" Target="../media/image27.svg"/><Relationship Id="rId12" Type="http://schemas.openxmlformats.org/officeDocument/2006/relationships/image" Target="../media/image34.png"/><Relationship Id="rId2" Type="http://schemas.openxmlformats.org/officeDocument/2006/relationships/image" Target="../media/image20.png"/><Relationship Id="rId16"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25.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6.png"/><Relationship Id="rId18" Type="http://schemas.openxmlformats.org/officeDocument/2006/relationships/image" Target="../media/image19.svg"/><Relationship Id="rId3" Type="http://schemas.openxmlformats.org/officeDocument/2006/relationships/image" Target="../media/image21.svg"/><Relationship Id="rId7" Type="http://schemas.openxmlformats.org/officeDocument/2006/relationships/image" Target="../media/image27.svg"/><Relationship Id="rId12" Type="http://schemas.openxmlformats.org/officeDocument/2006/relationships/image" Target="../media/image10.svg"/><Relationship Id="rId17" Type="http://schemas.openxmlformats.org/officeDocument/2006/relationships/image" Target="../media/image18.png"/><Relationship Id="rId2" Type="http://schemas.openxmlformats.org/officeDocument/2006/relationships/image" Target="../media/image20.png"/><Relationship Id="rId16" Type="http://schemas.openxmlformats.org/officeDocument/2006/relationships/image" Target="../media/image39.svg"/><Relationship Id="rId20"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9.png"/><Relationship Id="rId5" Type="http://schemas.openxmlformats.org/officeDocument/2006/relationships/image" Target="../media/image4.svg"/><Relationship Id="rId15" Type="http://schemas.openxmlformats.org/officeDocument/2006/relationships/image" Target="../media/image38.png"/><Relationship Id="rId10" Type="http://schemas.openxmlformats.org/officeDocument/2006/relationships/image" Target="../media/image13.png"/><Relationship Id="rId19" Type="http://schemas.openxmlformats.org/officeDocument/2006/relationships/image" Target="../media/image40.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37.sv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42.jpe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37.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36.png"/><Relationship Id="rId5" Type="http://schemas.openxmlformats.org/officeDocument/2006/relationships/image" Target="../media/image27.svg"/><Relationship Id="rId15" Type="http://schemas.openxmlformats.org/officeDocument/2006/relationships/image" Target="../media/image19.svg"/><Relationship Id="rId10" Type="http://schemas.openxmlformats.org/officeDocument/2006/relationships/image" Target="../media/image32.sv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2.png"/><Relationship Id="rId3" Type="http://schemas.openxmlformats.org/officeDocument/2006/relationships/image" Target="../media/image2.svg"/><Relationship Id="rId7" Type="http://schemas.openxmlformats.org/officeDocument/2006/relationships/image" Target="../media/image27.svg"/><Relationship Id="rId12" Type="http://schemas.openxmlformats.org/officeDocument/2006/relationships/image" Target="../media/image10.svg"/><Relationship Id="rId2" Type="http://schemas.openxmlformats.org/officeDocument/2006/relationships/image" Target="../media/image1.png"/><Relationship Id="rId16"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9.png"/><Relationship Id="rId5" Type="http://schemas.openxmlformats.org/officeDocument/2006/relationships/image" Target="../media/image44.sv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43.png"/><Relationship Id="rId9" Type="http://schemas.openxmlformats.org/officeDocument/2006/relationships/image" Target="../media/image8.svg"/><Relationship Id="rId14" Type="http://schemas.openxmlformats.org/officeDocument/2006/relationships/image" Target="../media/image23.sv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6.png"/><Relationship Id="rId18" Type="http://schemas.openxmlformats.org/officeDocument/2006/relationships/image" Target="../media/image19.svg"/><Relationship Id="rId3" Type="http://schemas.openxmlformats.org/officeDocument/2006/relationships/image" Target="../media/image21.svg"/><Relationship Id="rId7" Type="http://schemas.openxmlformats.org/officeDocument/2006/relationships/image" Target="../media/image27.svg"/><Relationship Id="rId12" Type="http://schemas.openxmlformats.org/officeDocument/2006/relationships/image" Target="../media/image10.svg"/><Relationship Id="rId17" Type="http://schemas.openxmlformats.org/officeDocument/2006/relationships/image" Target="../media/image18.png"/><Relationship Id="rId2" Type="http://schemas.openxmlformats.org/officeDocument/2006/relationships/image" Target="../media/image20.png"/><Relationship Id="rId16" Type="http://schemas.openxmlformats.org/officeDocument/2006/relationships/image" Target="../media/image39.sv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9.png"/><Relationship Id="rId5" Type="http://schemas.openxmlformats.org/officeDocument/2006/relationships/image" Target="../media/image4.svg"/><Relationship Id="rId15" Type="http://schemas.openxmlformats.org/officeDocument/2006/relationships/image" Target="../media/image38.png"/><Relationship Id="rId10"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37.sv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4.png"/><Relationship Id="rId3" Type="http://schemas.openxmlformats.org/officeDocument/2006/relationships/image" Target="../media/image2.svg"/><Relationship Id="rId7" Type="http://schemas.openxmlformats.org/officeDocument/2006/relationships/image" Target="../media/image27.svg"/><Relationship Id="rId12" Type="http://schemas.openxmlformats.org/officeDocument/2006/relationships/image" Target="../media/image32.svg"/><Relationship Id="rId2" Type="http://schemas.openxmlformats.org/officeDocument/2006/relationships/image" Target="../media/image1.png"/><Relationship Id="rId16"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4.sv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35.sv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4.png"/><Relationship Id="rId3" Type="http://schemas.openxmlformats.org/officeDocument/2006/relationships/image" Target="../media/image2.svg"/><Relationship Id="rId7" Type="http://schemas.openxmlformats.org/officeDocument/2006/relationships/image" Target="../media/image27.svg"/><Relationship Id="rId12" Type="http://schemas.openxmlformats.org/officeDocument/2006/relationships/image" Target="../media/image32.svg"/><Relationship Id="rId17" Type="http://schemas.openxmlformats.org/officeDocument/2006/relationships/image" Target="../media/image45.png"/><Relationship Id="rId2" Type="http://schemas.openxmlformats.org/officeDocument/2006/relationships/image" Target="../media/image1.png"/><Relationship Id="rId16"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4.sv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35.sv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25.svg"/><Relationship Id="rId3" Type="http://schemas.openxmlformats.org/officeDocument/2006/relationships/image" Target="../media/image21.svg"/><Relationship Id="rId21" Type="http://schemas.openxmlformats.org/officeDocument/2006/relationships/hyperlink" Target="mailto:aellam@tattenhallpark.cheshire.sch.uk" TargetMode="External"/><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24.png"/><Relationship Id="rId2" Type="http://schemas.openxmlformats.org/officeDocument/2006/relationships/image" Target="../media/image20.png"/><Relationship Id="rId16" Type="http://schemas.openxmlformats.org/officeDocument/2006/relationships/image" Target="../media/image15.sv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23" Type="http://schemas.openxmlformats.org/officeDocument/2006/relationships/hyperlink" Target="mailto:admin@tattenhallpark.cheshire.sch.uk" TargetMode="External"/><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hyperlink" Target="mailto:edownes@tattenhallpark.cheshire.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0" y="-176560"/>
            <a:ext cx="18399473" cy="10544872"/>
          </a:xfrm>
          <a:custGeom>
            <a:avLst/>
            <a:gdLst/>
            <a:ahLst/>
            <a:cxnLst/>
            <a:rect l="l" t="t" r="r" b="b"/>
            <a:pathLst>
              <a:path w="18399473" h="10544872">
                <a:moveTo>
                  <a:pt x="0" y="0"/>
                </a:moveTo>
                <a:lnTo>
                  <a:pt x="18399473" y="0"/>
                </a:lnTo>
                <a:lnTo>
                  <a:pt x="18399473" y="10544872"/>
                </a:lnTo>
                <a:lnTo>
                  <a:pt x="0" y="10544872"/>
                </a:lnTo>
                <a:lnTo>
                  <a:pt x="0" y="0"/>
                </a:lnTo>
                <a:close/>
              </a:path>
            </a:pathLst>
          </a:custGeom>
          <a:blipFill>
            <a:blip r:embed="rId2">
              <a:alphaModFix amt="24000"/>
              <a:extLst>
                <a:ext uri="{96DAC541-7B7A-43D3-8B79-37D633B846F1}">
                  <asvg:svgBlip xmlns:asvg="http://schemas.microsoft.com/office/drawing/2016/SVG/main" r:embed="rId3"/>
                </a:ext>
              </a:extLst>
            </a:blip>
            <a:stretch>
              <a:fillRect t="-40781" b="-40949"/>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3101853" y="1281250"/>
            <a:ext cx="12084294" cy="7724500"/>
            <a:chOff x="0" y="0"/>
            <a:chExt cx="3182695" cy="2034436"/>
          </a:xfrm>
        </p:grpSpPr>
        <p:sp>
          <p:nvSpPr>
            <p:cNvPr id="7" name="Freeform 7"/>
            <p:cNvSpPr/>
            <p:nvPr/>
          </p:nvSpPr>
          <p:spPr>
            <a:xfrm>
              <a:off x="0" y="0"/>
              <a:ext cx="3182695" cy="2034436"/>
            </a:xfrm>
            <a:custGeom>
              <a:avLst/>
              <a:gdLst/>
              <a:ahLst/>
              <a:cxnLst/>
              <a:rect l="l" t="t" r="r" b="b"/>
              <a:pathLst>
                <a:path w="3182695" h="2034436">
                  <a:moveTo>
                    <a:pt x="32674" y="0"/>
                  </a:moveTo>
                  <a:lnTo>
                    <a:pt x="3150021" y="0"/>
                  </a:lnTo>
                  <a:cubicBezTo>
                    <a:pt x="3158687" y="0"/>
                    <a:pt x="3166997" y="3442"/>
                    <a:pt x="3173125" y="9570"/>
                  </a:cubicBezTo>
                  <a:cubicBezTo>
                    <a:pt x="3179252" y="15697"/>
                    <a:pt x="3182695" y="24008"/>
                    <a:pt x="3182695" y="32674"/>
                  </a:cubicBezTo>
                  <a:lnTo>
                    <a:pt x="3182695" y="2001763"/>
                  </a:lnTo>
                  <a:cubicBezTo>
                    <a:pt x="3182695" y="2010428"/>
                    <a:pt x="3179252" y="2018739"/>
                    <a:pt x="3173125" y="2024866"/>
                  </a:cubicBezTo>
                  <a:cubicBezTo>
                    <a:pt x="3166997" y="2030994"/>
                    <a:pt x="3158687" y="2034436"/>
                    <a:pt x="3150021" y="2034436"/>
                  </a:cubicBezTo>
                  <a:lnTo>
                    <a:pt x="32674" y="2034436"/>
                  </a:lnTo>
                  <a:cubicBezTo>
                    <a:pt x="24008" y="2034436"/>
                    <a:pt x="15697" y="2030994"/>
                    <a:pt x="9570" y="2024866"/>
                  </a:cubicBezTo>
                  <a:cubicBezTo>
                    <a:pt x="3442" y="2018739"/>
                    <a:pt x="0" y="2010428"/>
                    <a:pt x="0" y="2001763"/>
                  </a:cubicBezTo>
                  <a:lnTo>
                    <a:pt x="0" y="32674"/>
                  </a:lnTo>
                  <a:cubicBezTo>
                    <a:pt x="0" y="24008"/>
                    <a:pt x="3442" y="15697"/>
                    <a:pt x="9570" y="9570"/>
                  </a:cubicBezTo>
                  <a:cubicBezTo>
                    <a:pt x="15697" y="3442"/>
                    <a:pt x="24008" y="0"/>
                    <a:pt x="32674" y="0"/>
                  </a:cubicBezTo>
                  <a:close/>
                </a:path>
              </a:pathLst>
            </a:custGeom>
            <a:solidFill>
              <a:srgbClr val="F6F4F1"/>
            </a:solidFill>
          </p:spPr>
        </p:sp>
        <p:sp>
          <p:nvSpPr>
            <p:cNvPr id="8" name="TextBox 8"/>
            <p:cNvSpPr txBox="1"/>
            <p:nvPr/>
          </p:nvSpPr>
          <p:spPr>
            <a:xfrm>
              <a:off x="0" y="0"/>
              <a:ext cx="3182695" cy="2034436"/>
            </a:xfrm>
            <a:prstGeom prst="rect">
              <a:avLst/>
            </a:prstGeom>
          </p:spPr>
          <p:txBody>
            <a:bodyPr lIns="50800" tIns="50800" rIns="50800" bIns="50800" rtlCol="0" anchor="ctr"/>
            <a:lstStyle/>
            <a:p>
              <a:pPr algn="ctr">
                <a:lnSpc>
                  <a:spcPts val="2999"/>
                </a:lnSpc>
              </a:pPr>
              <a:endParaRPr/>
            </a:p>
          </p:txBody>
        </p:sp>
      </p:grpSp>
      <p:sp>
        <p:nvSpPr>
          <p:cNvPr id="9" name="Freeform 9"/>
          <p:cNvSpPr/>
          <p:nvPr/>
        </p:nvSpPr>
        <p:spPr>
          <a:xfrm>
            <a:off x="15783272" y="196233"/>
            <a:ext cx="2369139" cy="2675133"/>
          </a:xfrm>
          <a:custGeom>
            <a:avLst/>
            <a:gdLst/>
            <a:ahLst/>
            <a:cxnLst/>
            <a:rect l="l" t="t" r="r" b="b"/>
            <a:pathLst>
              <a:path w="2369139" h="2675133">
                <a:moveTo>
                  <a:pt x="0" y="0"/>
                </a:moveTo>
                <a:lnTo>
                  <a:pt x="2369139" y="0"/>
                </a:lnTo>
                <a:lnTo>
                  <a:pt x="2369139" y="2675133"/>
                </a:lnTo>
                <a:lnTo>
                  <a:pt x="0" y="26751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2395535" y="505100"/>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7639906" y="8990745"/>
            <a:ext cx="3008187" cy="1296255"/>
          </a:xfrm>
          <a:custGeom>
            <a:avLst/>
            <a:gdLst/>
            <a:ahLst/>
            <a:cxnLst/>
            <a:rect l="l" t="t" r="r" b="b"/>
            <a:pathLst>
              <a:path w="3008187" h="1296255">
                <a:moveTo>
                  <a:pt x="0" y="0"/>
                </a:moveTo>
                <a:lnTo>
                  <a:pt x="3008188" y="0"/>
                </a:lnTo>
                <a:lnTo>
                  <a:pt x="3008188" y="1296255"/>
                </a:lnTo>
                <a:lnTo>
                  <a:pt x="0" y="129625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a:off x="2395535" y="4961683"/>
            <a:ext cx="1015342" cy="955098"/>
          </a:xfrm>
          <a:custGeom>
            <a:avLst/>
            <a:gdLst/>
            <a:ahLst/>
            <a:cxnLst/>
            <a:rect l="l" t="t" r="r" b="b"/>
            <a:pathLst>
              <a:path w="1015342" h="955098">
                <a:moveTo>
                  <a:pt x="0" y="0"/>
                </a:moveTo>
                <a:lnTo>
                  <a:pt x="1015342" y="0"/>
                </a:lnTo>
                <a:lnTo>
                  <a:pt x="1015342" y="955098"/>
                </a:lnTo>
                <a:lnTo>
                  <a:pt x="0" y="95509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13"/>
          <p:cNvSpPr/>
          <p:nvPr/>
        </p:nvSpPr>
        <p:spPr>
          <a:xfrm>
            <a:off x="14136124" y="1129790"/>
            <a:ext cx="2323043" cy="2048150"/>
          </a:xfrm>
          <a:custGeom>
            <a:avLst/>
            <a:gdLst/>
            <a:ahLst/>
            <a:cxnLst/>
            <a:rect l="l" t="t" r="r" b="b"/>
            <a:pathLst>
              <a:path w="2323043" h="2048150">
                <a:moveTo>
                  <a:pt x="0" y="0"/>
                </a:moveTo>
                <a:lnTo>
                  <a:pt x="2323044" y="0"/>
                </a:lnTo>
                <a:lnTo>
                  <a:pt x="2323044" y="2048150"/>
                </a:lnTo>
                <a:lnTo>
                  <a:pt x="0" y="2048150"/>
                </a:lnTo>
                <a:lnTo>
                  <a:pt x="0" y="0"/>
                </a:lnTo>
                <a:close/>
              </a:path>
            </a:pathLst>
          </a:custGeom>
          <a:blipFill>
            <a:blip r:embed="rId14"/>
            <a:stretch>
              <a:fillRect/>
            </a:stretch>
          </a:blipFill>
        </p:spPr>
      </p:sp>
      <p:sp>
        <p:nvSpPr>
          <p:cNvPr id="14" name="TextBox 14"/>
          <p:cNvSpPr txBox="1"/>
          <p:nvPr/>
        </p:nvSpPr>
        <p:spPr>
          <a:xfrm>
            <a:off x="3818328" y="3574097"/>
            <a:ext cx="10651345" cy="1930399"/>
          </a:xfrm>
          <a:prstGeom prst="rect">
            <a:avLst/>
          </a:prstGeom>
        </p:spPr>
        <p:txBody>
          <a:bodyPr lIns="0" tIns="0" rIns="0" bIns="0" rtlCol="0" anchor="t">
            <a:spAutoFit/>
          </a:bodyPr>
          <a:lstStyle/>
          <a:p>
            <a:pPr algn="ctr">
              <a:lnSpc>
                <a:spcPts val="14499"/>
              </a:lnSpc>
            </a:pPr>
            <a:r>
              <a:rPr lang="en-US" sz="14499">
                <a:solidFill>
                  <a:srgbClr val="000000"/>
                </a:solidFill>
                <a:latin typeface="More Sugar"/>
                <a:ea typeface="More Sugar"/>
                <a:cs typeface="More Sugar"/>
                <a:sym typeface="More Sugar"/>
              </a:rPr>
              <a:t>YEAR ONE</a:t>
            </a:r>
          </a:p>
        </p:txBody>
      </p:sp>
      <p:sp>
        <p:nvSpPr>
          <p:cNvPr id="15" name="Freeform 15"/>
          <p:cNvSpPr/>
          <p:nvPr/>
        </p:nvSpPr>
        <p:spPr>
          <a:xfrm>
            <a:off x="13617252" y="6650841"/>
            <a:ext cx="3360788" cy="3311904"/>
          </a:xfrm>
          <a:custGeom>
            <a:avLst/>
            <a:gdLst/>
            <a:ahLst/>
            <a:cxnLst/>
            <a:rect l="l" t="t" r="r" b="b"/>
            <a:pathLst>
              <a:path w="3360788" h="3311904">
                <a:moveTo>
                  <a:pt x="0" y="0"/>
                </a:moveTo>
                <a:lnTo>
                  <a:pt x="3360788" y="0"/>
                </a:lnTo>
                <a:lnTo>
                  <a:pt x="3360788" y="3311904"/>
                </a:lnTo>
                <a:lnTo>
                  <a:pt x="0" y="331190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6" name="Freeform 16"/>
          <p:cNvSpPr/>
          <p:nvPr/>
        </p:nvSpPr>
        <p:spPr>
          <a:xfrm>
            <a:off x="1552068" y="7050417"/>
            <a:ext cx="3099570" cy="2969952"/>
          </a:xfrm>
          <a:custGeom>
            <a:avLst/>
            <a:gdLst/>
            <a:ahLst/>
            <a:cxnLst/>
            <a:rect l="l" t="t" r="r" b="b"/>
            <a:pathLst>
              <a:path w="3099570" h="2969952">
                <a:moveTo>
                  <a:pt x="0" y="0"/>
                </a:moveTo>
                <a:lnTo>
                  <a:pt x="3099570" y="0"/>
                </a:lnTo>
                <a:lnTo>
                  <a:pt x="3099570" y="2969952"/>
                </a:lnTo>
                <a:lnTo>
                  <a:pt x="0" y="2969952"/>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7" name="Freeform 17"/>
          <p:cNvSpPr/>
          <p:nvPr/>
        </p:nvSpPr>
        <p:spPr>
          <a:xfrm>
            <a:off x="16878988" y="7333436"/>
            <a:ext cx="1173729" cy="3030757"/>
          </a:xfrm>
          <a:custGeom>
            <a:avLst/>
            <a:gdLst/>
            <a:ahLst/>
            <a:cxnLst/>
            <a:rect l="l" t="t" r="r" b="b"/>
            <a:pathLst>
              <a:path w="1173729" h="3030757">
                <a:moveTo>
                  <a:pt x="0" y="0"/>
                </a:moveTo>
                <a:lnTo>
                  <a:pt x="1173730" y="0"/>
                </a:lnTo>
                <a:lnTo>
                  <a:pt x="1173730" y="3030757"/>
                </a:lnTo>
                <a:lnTo>
                  <a:pt x="0" y="3030757"/>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8" name="TextBox 18"/>
          <p:cNvSpPr txBox="1"/>
          <p:nvPr/>
        </p:nvSpPr>
        <p:spPr>
          <a:xfrm>
            <a:off x="5886531" y="1972890"/>
            <a:ext cx="6514937" cy="409575"/>
          </a:xfrm>
          <a:prstGeom prst="rect">
            <a:avLst/>
          </a:prstGeom>
        </p:spPr>
        <p:txBody>
          <a:bodyPr lIns="0" tIns="0" rIns="0" bIns="0" rtlCol="0" anchor="t">
            <a:spAutoFit/>
          </a:bodyPr>
          <a:lstStyle/>
          <a:p>
            <a:pPr algn="ctr">
              <a:lnSpc>
                <a:spcPts val="3000"/>
              </a:lnSpc>
            </a:pPr>
            <a:r>
              <a:rPr lang="en-US" sz="3000" b="1">
                <a:solidFill>
                  <a:srgbClr val="000000"/>
                </a:solidFill>
                <a:latin typeface="DM Sans Bold"/>
                <a:ea typeface="DM Sans Bold"/>
                <a:cs typeface="DM Sans Bold"/>
                <a:sym typeface="DM Sans Bold"/>
              </a:rPr>
              <a:t>A warm welcome to</a:t>
            </a:r>
          </a:p>
        </p:txBody>
      </p:sp>
      <p:sp>
        <p:nvSpPr>
          <p:cNvPr id="19" name="TextBox 19"/>
          <p:cNvSpPr txBox="1"/>
          <p:nvPr/>
        </p:nvSpPr>
        <p:spPr>
          <a:xfrm>
            <a:off x="5886531" y="6453674"/>
            <a:ext cx="6514937" cy="602614"/>
          </a:xfrm>
          <a:prstGeom prst="rect">
            <a:avLst/>
          </a:prstGeom>
        </p:spPr>
        <p:txBody>
          <a:bodyPr lIns="0" tIns="0" rIns="0" bIns="0" rtlCol="0" anchor="t">
            <a:spAutoFit/>
          </a:bodyPr>
          <a:lstStyle/>
          <a:p>
            <a:pPr algn="ctr">
              <a:lnSpc>
                <a:spcPts val="4599"/>
              </a:lnSpc>
            </a:pPr>
            <a:r>
              <a:rPr lang="en-US" sz="4599">
                <a:solidFill>
                  <a:srgbClr val="000000"/>
                </a:solidFill>
                <a:latin typeface="More Sugar"/>
                <a:ea typeface="More Sugar"/>
                <a:cs typeface="More Sugar"/>
                <a:sym typeface="More Sugar"/>
              </a:rPr>
              <a:t>Primrose Class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291458" y="-422817"/>
            <a:ext cx="18546935" cy="10997891"/>
          </a:xfrm>
          <a:custGeom>
            <a:avLst/>
            <a:gdLst/>
            <a:ahLst/>
            <a:cxnLst/>
            <a:rect l="l" t="t" r="r" b="b"/>
            <a:pathLst>
              <a:path w="18546935" h="10997891">
                <a:moveTo>
                  <a:pt x="0" y="0"/>
                </a:moveTo>
                <a:lnTo>
                  <a:pt x="18546935" y="0"/>
                </a:lnTo>
                <a:lnTo>
                  <a:pt x="18546935" y="10997891"/>
                </a:lnTo>
                <a:lnTo>
                  <a:pt x="0" y="10997891"/>
                </a:lnTo>
                <a:lnTo>
                  <a:pt x="0" y="0"/>
                </a:lnTo>
                <a:close/>
              </a:path>
            </a:pathLst>
          </a:custGeom>
          <a:blipFill>
            <a:blip r:embed="rId2">
              <a:alphaModFix amt="24000"/>
              <a:extLst>
                <a:ext uri="{96DAC541-7B7A-43D3-8B79-37D633B846F1}">
                  <asvg:svgBlip xmlns:asvg="http://schemas.microsoft.com/office/drawing/2016/SVG/main" r:embed="rId3"/>
                </a:ext>
              </a:extLst>
            </a:blip>
            <a:stretch>
              <a:fillRect t="-37684" r="-175" b="-38265"/>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5783272" y="196233"/>
            <a:ext cx="2369139" cy="2675133"/>
          </a:xfrm>
          <a:custGeom>
            <a:avLst/>
            <a:gdLst/>
            <a:ahLst/>
            <a:cxnLst/>
            <a:rect l="l" t="t" r="r" b="b"/>
            <a:pathLst>
              <a:path w="2369139" h="2675133">
                <a:moveTo>
                  <a:pt x="0" y="0"/>
                </a:moveTo>
                <a:lnTo>
                  <a:pt x="2369139" y="0"/>
                </a:lnTo>
                <a:lnTo>
                  <a:pt x="2369139" y="2675133"/>
                </a:lnTo>
                <a:lnTo>
                  <a:pt x="0" y="26751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3372809" y="1281250"/>
            <a:ext cx="12084294" cy="7724500"/>
            <a:chOff x="0" y="0"/>
            <a:chExt cx="3182695" cy="2034436"/>
          </a:xfrm>
        </p:grpSpPr>
        <p:sp>
          <p:nvSpPr>
            <p:cNvPr id="8" name="Freeform 8"/>
            <p:cNvSpPr/>
            <p:nvPr/>
          </p:nvSpPr>
          <p:spPr>
            <a:xfrm>
              <a:off x="0" y="0"/>
              <a:ext cx="3182695" cy="2034436"/>
            </a:xfrm>
            <a:custGeom>
              <a:avLst/>
              <a:gdLst/>
              <a:ahLst/>
              <a:cxnLst/>
              <a:rect l="l" t="t" r="r" b="b"/>
              <a:pathLst>
                <a:path w="3182695" h="2034436">
                  <a:moveTo>
                    <a:pt x="32674" y="0"/>
                  </a:moveTo>
                  <a:lnTo>
                    <a:pt x="3150021" y="0"/>
                  </a:lnTo>
                  <a:cubicBezTo>
                    <a:pt x="3158687" y="0"/>
                    <a:pt x="3166997" y="3442"/>
                    <a:pt x="3173125" y="9570"/>
                  </a:cubicBezTo>
                  <a:cubicBezTo>
                    <a:pt x="3179252" y="15697"/>
                    <a:pt x="3182695" y="24008"/>
                    <a:pt x="3182695" y="32674"/>
                  </a:cubicBezTo>
                  <a:lnTo>
                    <a:pt x="3182695" y="2001763"/>
                  </a:lnTo>
                  <a:cubicBezTo>
                    <a:pt x="3182695" y="2010428"/>
                    <a:pt x="3179252" y="2018739"/>
                    <a:pt x="3173125" y="2024866"/>
                  </a:cubicBezTo>
                  <a:cubicBezTo>
                    <a:pt x="3166997" y="2030994"/>
                    <a:pt x="3158687" y="2034436"/>
                    <a:pt x="3150021" y="2034436"/>
                  </a:cubicBezTo>
                  <a:lnTo>
                    <a:pt x="32674" y="2034436"/>
                  </a:lnTo>
                  <a:cubicBezTo>
                    <a:pt x="24008" y="2034436"/>
                    <a:pt x="15697" y="2030994"/>
                    <a:pt x="9570" y="2024866"/>
                  </a:cubicBezTo>
                  <a:cubicBezTo>
                    <a:pt x="3442" y="2018739"/>
                    <a:pt x="0" y="2010428"/>
                    <a:pt x="0" y="2001763"/>
                  </a:cubicBezTo>
                  <a:lnTo>
                    <a:pt x="0" y="32674"/>
                  </a:lnTo>
                  <a:cubicBezTo>
                    <a:pt x="0" y="24008"/>
                    <a:pt x="3442" y="15697"/>
                    <a:pt x="9570" y="9570"/>
                  </a:cubicBezTo>
                  <a:cubicBezTo>
                    <a:pt x="15697" y="3442"/>
                    <a:pt x="24008" y="0"/>
                    <a:pt x="32674" y="0"/>
                  </a:cubicBezTo>
                  <a:close/>
                </a:path>
              </a:pathLst>
            </a:custGeom>
            <a:solidFill>
              <a:srgbClr val="F6F4F1"/>
            </a:solidFill>
          </p:spPr>
        </p:sp>
        <p:sp>
          <p:nvSpPr>
            <p:cNvPr id="9" name="TextBox 9"/>
            <p:cNvSpPr txBox="1"/>
            <p:nvPr/>
          </p:nvSpPr>
          <p:spPr>
            <a:xfrm>
              <a:off x="0" y="0"/>
              <a:ext cx="3182695"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4726239" y="803701"/>
            <a:ext cx="1015342" cy="955098"/>
          </a:xfrm>
          <a:custGeom>
            <a:avLst/>
            <a:gdLst/>
            <a:ahLst/>
            <a:cxnLst/>
            <a:rect l="l" t="t" r="r" b="b"/>
            <a:pathLst>
              <a:path w="1015342" h="955098">
                <a:moveTo>
                  <a:pt x="0" y="0"/>
                </a:moveTo>
                <a:lnTo>
                  <a:pt x="1015342" y="0"/>
                </a:lnTo>
                <a:lnTo>
                  <a:pt x="1015342" y="955098"/>
                </a:lnTo>
                <a:lnTo>
                  <a:pt x="0" y="9550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TextBox 11"/>
          <p:cNvSpPr txBox="1"/>
          <p:nvPr/>
        </p:nvSpPr>
        <p:spPr>
          <a:xfrm>
            <a:off x="3775644" y="3118439"/>
            <a:ext cx="11458266" cy="761492"/>
          </a:xfrm>
          <a:prstGeom prst="rect">
            <a:avLst/>
          </a:prstGeom>
        </p:spPr>
        <p:txBody>
          <a:bodyPr lIns="0" tIns="0" rIns="0" bIns="0" rtlCol="0" anchor="t">
            <a:spAutoFit/>
          </a:bodyPr>
          <a:lstStyle/>
          <a:p>
            <a:pPr algn="ctr">
              <a:lnSpc>
                <a:spcPts val="2979"/>
              </a:lnSpc>
            </a:pPr>
            <a:r>
              <a:rPr lang="en-US" sz="2979" b="1">
                <a:solidFill>
                  <a:srgbClr val="000000"/>
                </a:solidFill>
                <a:latin typeface="DM Sans Bold"/>
                <a:ea typeface="DM Sans Bold"/>
                <a:cs typeface="DM Sans Bold"/>
                <a:sym typeface="DM Sans Bold"/>
              </a:rPr>
              <a:t>Mrs Ellam - Class Teacher - Monday, Tuesday, Wednesday morning</a:t>
            </a:r>
          </a:p>
        </p:txBody>
      </p:sp>
      <p:sp>
        <p:nvSpPr>
          <p:cNvPr id="12" name="Freeform 12"/>
          <p:cNvSpPr/>
          <p:nvPr/>
        </p:nvSpPr>
        <p:spPr>
          <a:xfrm>
            <a:off x="2395535" y="505100"/>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Freeform 13"/>
          <p:cNvSpPr/>
          <p:nvPr/>
        </p:nvSpPr>
        <p:spPr>
          <a:xfrm>
            <a:off x="1584806" y="7582444"/>
            <a:ext cx="2538894" cy="2501965"/>
          </a:xfrm>
          <a:custGeom>
            <a:avLst/>
            <a:gdLst/>
            <a:ahLst/>
            <a:cxnLst/>
            <a:rect l="l" t="t" r="r" b="b"/>
            <a:pathLst>
              <a:path w="2538894" h="2501965">
                <a:moveTo>
                  <a:pt x="0" y="0"/>
                </a:moveTo>
                <a:lnTo>
                  <a:pt x="2538894" y="0"/>
                </a:lnTo>
                <a:lnTo>
                  <a:pt x="2538894" y="2501965"/>
                </a:lnTo>
                <a:lnTo>
                  <a:pt x="0" y="25019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a:off x="8150491" y="9005750"/>
            <a:ext cx="3008187" cy="1296255"/>
          </a:xfrm>
          <a:custGeom>
            <a:avLst/>
            <a:gdLst/>
            <a:ahLst/>
            <a:cxnLst/>
            <a:rect l="l" t="t" r="r" b="b"/>
            <a:pathLst>
              <a:path w="3008187" h="1296255">
                <a:moveTo>
                  <a:pt x="0" y="0"/>
                </a:moveTo>
                <a:lnTo>
                  <a:pt x="3008188" y="0"/>
                </a:lnTo>
                <a:lnTo>
                  <a:pt x="3008188" y="1296255"/>
                </a:lnTo>
                <a:lnTo>
                  <a:pt x="0" y="129625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Freeform 15"/>
          <p:cNvSpPr/>
          <p:nvPr/>
        </p:nvSpPr>
        <p:spPr>
          <a:xfrm>
            <a:off x="15418057" y="7355217"/>
            <a:ext cx="3099570" cy="2969952"/>
          </a:xfrm>
          <a:custGeom>
            <a:avLst/>
            <a:gdLst/>
            <a:ahLst/>
            <a:cxnLst/>
            <a:rect l="l" t="t" r="r" b="b"/>
            <a:pathLst>
              <a:path w="3099570" h="2969952">
                <a:moveTo>
                  <a:pt x="0" y="0"/>
                </a:moveTo>
                <a:lnTo>
                  <a:pt x="3099570" y="0"/>
                </a:lnTo>
                <a:lnTo>
                  <a:pt x="3099570" y="2969952"/>
                </a:lnTo>
                <a:lnTo>
                  <a:pt x="0" y="296995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6" name="Freeform 16"/>
          <p:cNvSpPr/>
          <p:nvPr/>
        </p:nvSpPr>
        <p:spPr>
          <a:xfrm rot="1141328">
            <a:off x="16809597" y="6484313"/>
            <a:ext cx="899406" cy="1741808"/>
          </a:xfrm>
          <a:custGeom>
            <a:avLst/>
            <a:gdLst/>
            <a:ahLst/>
            <a:cxnLst/>
            <a:rect l="l" t="t" r="r" b="b"/>
            <a:pathLst>
              <a:path w="899406" h="1741808">
                <a:moveTo>
                  <a:pt x="0" y="0"/>
                </a:moveTo>
                <a:lnTo>
                  <a:pt x="899406" y="0"/>
                </a:lnTo>
                <a:lnTo>
                  <a:pt x="899406" y="1741808"/>
                </a:lnTo>
                <a:lnTo>
                  <a:pt x="0" y="174180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7" name="TextBox 17"/>
          <p:cNvSpPr txBox="1"/>
          <p:nvPr/>
        </p:nvSpPr>
        <p:spPr>
          <a:xfrm>
            <a:off x="4123700" y="5020354"/>
            <a:ext cx="10309406" cy="761372"/>
          </a:xfrm>
          <a:prstGeom prst="rect">
            <a:avLst/>
          </a:prstGeom>
        </p:spPr>
        <p:txBody>
          <a:bodyPr lIns="0" tIns="0" rIns="0" bIns="0" rtlCol="0" anchor="t">
            <a:spAutoFit/>
          </a:bodyPr>
          <a:lstStyle/>
          <a:p>
            <a:pPr algn="ctr">
              <a:lnSpc>
                <a:spcPts val="2975"/>
              </a:lnSpc>
            </a:pPr>
            <a:r>
              <a:rPr lang="en-US" sz="2975" b="1">
                <a:solidFill>
                  <a:srgbClr val="000000"/>
                </a:solidFill>
                <a:latin typeface="DM Sans Bold"/>
                <a:ea typeface="DM Sans Bold"/>
                <a:cs typeface="DM Sans Bold"/>
                <a:sym typeface="DM Sans Bold"/>
              </a:rPr>
              <a:t>Miss Cross - Student Teacher - will be with us for most of the year</a:t>
            </a:r>
          </a:p>
        </p:txBody>
      </p:sp>
      <p:sp>
        <p:nvSpPr>
          <p:cNvPr id="18" name="TextBox 18"/>
          <p:cNvSpPr txBox="1"/>
          <p:nvPr/>
        </p:nvSpPr>
        <p:spPr>
          <a:xfrm>
            <a:off x="5528107" y="1940514"/>
            <a:ext cx="7361425" cy="1120774"/>
          </a:xfrm>
          <a:prstGeom prst="rect">
            <a:avLst/>
          </a:prstGeom>
        </p:spPr>
        <p:txBody>
          <a:bodyPr lIns="0" tIns="0" rIns="0" bIns="0" rtlCol="0" anchor="t">
            <a:spAutoFit/>
          </a:bodyPr>
          <a:lstStyle/>
          <a:p>
            <a:pPr marL="0" lvl="0" indent="0" algn="ctr">
              <a:lnSpc>
                <a:spcPts val="8499"/>
              </a:lnSpc>
              <a:spcBef>
                <a:spcPct val="0"/>
              </a:spcBef>
            </a:pPr>
            <a:r>
              <a:rPr lang="en-US" sz="8499" u="none" strike="noStrike">
                <a:solidFill>
                  <a:srgbClr val="000000"/>
                </a:solidFill>
                <a:latin typeface="More Sugar"/>
                <a:ea typeface="More Sugar"/>
                <a:cs typeface="More Sugar"/>
                <a:sym typeface="More Sugar"/>
              </a:rPr>
              <a:t>Our Team</a:t>
            </a:r>
          </a:p>
        </p:txBody>
      </p:sp>
      <p:sp>
        <p:nvSpPr>
          <p:cNvPr id="19" name="TextBox 19"/>
          <p:cNvSpPr txBox="1"/>
          <p:nvPr/>
        </p:nvSpPr>
        <p:spPr>
          <a:xfrm>
            <a:off x="4162152" y="4069456"/>
            <a:ext cx="10564087" cy="761372"/>
          </a:xfrm>
          <a:prstGeom prst="rect">
            <a:avLst/>
          </a:prstGeom>
        </p:spPr>
        <p:txBody>
          <a:bodyPr lIns="0" tIns="0" rIns="0" bIns="0" rtlCol="0" anchor="t">
            <a:spAutoFit/>
          </a:bodyPr>
          <a:lstStyle/>
          <a:p>
            <a:pPr algn="ctr">
              <a:lnSpc>
                <a:spcPts val="2975"/>
              </a:lnSpc>
            </a:pPr>
            <a:r>
              <a:rPr lang="en-US" sz="2975" b="1">
                <a:solidFill>
                  <a:srgbClr val="000000"/>
                </a:solidFill>
                <a:latin typeface="DM Sans Bold"/>
                <a:ea typeface="DM Sans Bold"/>
                <a:cs typeface="DM Sans Bold"/>
                <a:sym typeface="DM Sans Bold"/>
              </a:rPr>
              <a:t>Mrs Downes - Class Teacher - Wednesday, Thursday, Friday</a:t>
            </a:r>
          </a:p>
        </p:txBody>
      </p:sp>
      <p:sp>
        <p:nvSpPr>
          <p:cNvPr id="20" name="TextBox 20"/>
          <p:cNvSpPr txBox="1"/>
          <p:nvPr/>
        </p:nvSpPr>
        <p:spPr>
          <a:xfrm>
            <a:off x="4260253" y="6791377"/>
            <a:ext cx="10309406" cy="1504322"/>
          </a:xfrm>
          <a:prstGeom prst="rect">
            <a:avLst/>
          </a:prstGeom>
        </p:spPr>
        <p:txBody>
          <a:bodyPr lIns="0" tIns="0" rIns="0" bIns="0" rtlCol="0" anchor="t">
            <a:spAutoFit/>
          </a:bodyPr>
          <a:lstStyle/>
          <a:p>
            <a:pPr algn="ctr">
              <a:lnSpc>
                <a:spcPts val="2975"/>
              </a:lnSpc>
            </a:pPr>
            <a:r>
              <a:rPr lang="en-US" sz="2975" b="1">
                <a:solidFill>
                  <a:srgbClr val="000000"/>
                </a:solidFill>
                <a:latin typeface="DM Sans Bold"/>
                <a:ea typeface="DM Sans Bold"/>
                <a:cs typeface="DM Sans Bold"/>
                <a:sym typeface="DM Sans Bold"/>
              </a:rPr>
              <a:t>Teaching Assistants working with year one at various points throughout the week:</a:t>
            </a:r>
          </a:p>
          <a:p>
            <a:pPr algn="ctr">
              <a:lnSpc>
                <a:spcPts val="2975"/>
              </a:lnSpc>
            </a:pPr>
            <a:endParaRPr lang="en-US" sz="2975" b="1">
              <a:solidFill>
                <a:srgbClr val="000000"/>
              </a:solidFill>
              <a:latin typeface="DM Sans Bold"/>
              <a:ea typeface="DM Sans Bold"/>
              <a:cs typeface="DM Sans Bold"/>
              <a:sym typeface="DM Sans Bold"/>
            </a:endParaRPr>
          </a:p>
          <a:p>
            <a:pPr algn="ctr">
              <a:lnSpc>
                <a:spcPts val="2975"/>
              </a:lnSpc>
            </a:pPr>
            <a:r>
              <a:rPr lang="en-US" sz="2975" b="1">
                <a:solidFill>
                  <a:srgbClr val="000000"/>
                </a:solidFill>
                <a:latin typeface="DM Sans Bold"/>
                <a:ea typeface="DM Sans Bold"/>
                <a:cs typeface="DM Sans Bold"/>
                <a:sym typeface="DM Sans Bold"/>
              </a:rPr>
              <a:t>Mrs Roberts, Mrs Harding and Mrs Gibson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432234" y="-264841"/>
            <a:ext cx="19152468" cy="10874763"/>
          </a:xfrm>
          <a:custGeom>
            <a:avLst/>
            <a:gdLst/>
            <a:ahLst/>
            <a:cxnLst/>
            <a:rect l="l" t="t" r="r" b="b"/>
            <a:pathLst>
              <a:path w="19152468" h="10874763">
                <a:moveTo>
                  <a:pt x="0" y="0"/>
                </a:moveTo>
                <a:lnTo>
                  <a:pt x="19152468" y="0"/>
                </a:lnTo>
                <a:lnTo>
                  <a:pt x="19152468" y="10874763"/>
                </a:lnTo>
                <a:lnTo>
                  <a:pt x="0" y="10874763"/>
                </a:lnTo>
                <a:lnTo>
                  <a:pt x="0" y="0"/>
                </a:lnTo>
                <a:close/>
              </a:path>
            </a:pathLst>
          </a:custGeom>
          <a:blipFill>
            <a:blip r:embed="rId2">
              <a:alphaModFix amt="24000"/>
              <a:extLst>
                <a:ext uri="{96DAC541-7B7A-43D3-8B79-37D633B846F1}">
                  <asvg:svgBlip xmlns:asvg="http://schemas.microsoft.com/office/drawing/2016/SVG/main" r:embed="rId3"/>
                </a:ext>
              </a:extLst>
            </a:blip>
            <a:stretch>
              <a:fillRect t="-33922" b="-49507"/>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5783272" y="196233"/>
            <a:ext cx="2369139" cy="2675133"/>
          </a:xfrm>
          <a:custGeom>
            <a:avLst/>
            <a:gdLst/>
            <a:ahLst/>
            <a:cxnLst/>
            <a:rect l="l" t="t" r="r" b="b"/>
            <a:pathLst>
              <a:path w="2369139" h="2675133">
                <a:moveTo>
                  <a:pt x="0" y="0"/>
                </a:moveTo>
                <a:lnTo>
                  <a:pt x="2369139" y="0"/>
                </a:lnTo>
                <a:lnTo>
                  <a:pt x="2369139" y="2675133"/>
                </a:lnTo>
                <a:lnTo>
                  <a:pt x="0" y="26751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3101853" y="1452856"/>
            <a:ext cx="12084294" cy="7724500"/>
            <a:chOff x="0" y="0"/>
            <a:chExt cx="3182695" cy="2034436"/>
          </a:xfrm>
        </p:grpSpPr>
        <p:sp>
          <p:nvSpPr>
            <p:cNvPr id="8" name="Freeform 8"/>
            <p:cNvSpPr/>
            <p:nvPr/>
          </p:nvSpPr>
          <p:spPr>
            <a:xfrm>
              <a:off x="0" y="0"/>
              <a:ext cx="3182695" cy="2034436"/>
            </a:xfrm>
            <a:custGeom>
              <a:avLst/>
              <a:gdLst/>
              <a:ahLst/>
              <a:cxnLst/>
              <a:rect l="l" t="t" r="r" b="b"/>
              <a:pathLst>
                <a:path w="3182695" h="2034436">
                  <a:moveTo>
                    <a:pt x="32674" y="0"/>
                  </a:moveTo>
                  <a:lnTo>
                    <a:pt x="3150021" y="0"/>
                  </a:lnTo>
                  <a:cubicBezTo>
                    <a:pt x="3158687" y="0"/>
                    <a:pt x="3166997" y="3442"/>
                    <a:pt x="3173125" y="9570"/>
                  </a:cubicBezTo>
                  <a:cubicBezTo>
                    <a:pt x="3179252" y="15697"/>
                    <a:pt x="3182695" y="24008"/>
                    <a:pt x="3182695" y="32674"/>
                  </a:cubicBezTo>
                  <a:lnTo>
                    <a:pt x="3182695" y="2001763"/>
                  </a:lnTo>
                  <a:cubicBezTo>
                    <a:pt x="3182695" y="2010428"/>
                    <a:pt x="3179252" y="2018739"/>
                    <a:pt x="3173125" y="2024866"/>
                  </a:cubicBezTo>
                  <a:cubicBezTo>
                    <a:pt x="3166997" y="2030994"/>
                    <a:pt x="3158687" y="2034436"/>
                    <a:pt x="3150021" y="2034436"/>
                  </a:cubicBezTo>
                  <a:lnTo>
                    <a:pt x="32674" y="2034436"/>
                  </a:lnTo>
                  <a:cubicBezTo>
                    <a:pt x="24008" y="2034436"/>
                    <a:pt x="15697" y="2030994"/>
                    <a:pt x="9570" y="2024866"/>
                  </a:cubicBezTo>
                  <a:cubicBezTo>
                    <a:pt x="3442" y="2018739"/>
                    <a:pt x="0" y="2010428"/>
                    <a:pt x="0" y="2001763"/>
                  </a:cubicBezTo>
                  <a:lnTo>
                    <a:pt x="0" y="32674"/>
                  </a:lnTo>
                  <a:cubicBezTo>
                    <a:pt x="0" y="24008"/>
                    <a:pt x="3442" y="15697"/>
                    <a:pt x="9570" y="9570"/>
                  </a:cubicBezTo>
                  <a:cubicBezTo>
                    <a:pt x="15697" y="3442"/>
                    <a:pt x="24008" y="0"/>
                    <a:pt x="32674" y="0"/>
                  </a:cubicBezTo>
                  <a:close/>
                </a:path>
              </a:pathLst>
            </a:custGeom>
            <a:solidFill>
              <a:srgbClr val="F6F4F1"/>
            </a:solidFill>
          </p:spPr>
        </p:sp>
        <p:sp>
          <p:nvSpPr>
            <p:cNvPr id="9" name="TextBox 9"/>
            <p:cNvSpPr txBox="1"/>
            <p:nvPr/>
          </p:nvSpPr>
          <p:spPr>
            <a:xfrm>
              <a:off x="0" y="0"/>
              <a:ext cx="3182695"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4767931" y="1102302"/>
            <a:ext cx="1015342" cy="955098"/>
          </a:xfrm>
          <a:custGeom>
            <a:avLst/>
            <a:gdLst/>
            <a:ahLst/>
            <a:cxnLst/>
            <a:rect l="l" t="t" r="r" b="b"/>
            <a:pathLst>
              <a:path w="1015342" h="955098">
                <a:moveTo>
                  <a:pt x="0" y="0"/>
                </a:moveTo>
                <a:lnTo>
                  <a:pt x="1015341" y="0"/>
                </a:lnTo>
                <a:lnTo>
                  <a:pt x="1015341" y="955098"/>
                </a:lnTo>
                <a:lnTo>
                  <a:pt x="0" y="9550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1028700" y="7518741"/>
            <a:ext cx="3217644" cy="2836889"/>
          </a:xfrm>
          <a:custGeom>
            <a:avLst/>
            <a:gdLst/>
            <a:ahLst/>
            <a:cxnLst/>
            <a:rect l="l" t="t" r="r" b="b"/>
            <a:pathLst>
              <a:path w="3217644" h="2836889">
                <a:moveTo>
                  <a:pt x="0" y="0"/>
                </a:moveTo>
                <a:lnTo>
                  <a:pt x="3217644" y="0"/>
                </a:lnTo>
                <a:lnTo>
                  <a:pt x="3217644" y="2836889"/>
                </a:lnTo>
                <a:lnTo>
                  <a:pt x="0" y="2836889"/>
                </a:lnTo>
                <a:lnTo>
                  <a:pt x="0" y="0"/>
                </a:lnTo>
                <a:close/>
              </a:path>
            </a:pathLst>
          </a:custGeom>
          <a:blipFill>
            <a:blip r:embed="rId10"/>
            <a:stretch>
              <a:fillRect/>
            </a:stretch>
          </a:blipFill>
        </p:spPr>
      </p:sp>
      <p:sp>
        <p:nvSpPr>
          <p:cNvPr id="12" name="Freeform 12"/>
          <p:cNvSpPr/>
          <p:nvPr/>
        </p:nvSpPr>
        <p:spPr>
          <a:xfrm>
            <a:off x="2742250" y="8937185"/>
            <a:ext cx="3008187" cy="1296255"/>
          </a:xfrm>
          <a:custGeom>
            <a:avLst/>
            <a:gdLst/>
            <a:ahLst/>
            <a:cxnLst/>
            <a:rect l="l" t="t" r="r" b="b"/>
            <a:pathLst>
              <a:path w="3008187" h="1296255">
                <a:moveTo>
                  <a:pt x="0" y="0"/>
                </a:moveTo>
                <a:lnTo>
                  <a:pt x="3008188" y="0"/>
                </a:lnTo>
                <a:lnTo>
                  <a:pt x="3008188" y="1296256"/>
                </a:lnTo>
                <a:lnTo>
                  <a:pt x="0" y="129625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TextBox 13"/>
          <p:cNvSpPr txBox="1"/>
          <p:nvPr/>
        </p:nvSpPr>
        <p:spPr>
          <a:xfrm>
            <a:off x="3594386" y="1273752"/>
            <a:ext cx="11099227" cy="1120774"/>
          </a:xfrm>
          <a:prstGeom prst="rect">
            <a:avLst/>
          </a:prstGeom>
        </p:spPr>
        <p:txBody>
          <a:bodyPr lIns="0" tIns="0" rIns="0" bIns="0" rtlCol="0" anchor="t">
            <a:spAutoFit/>
          </a:bodyPr>
          <a:lstStyle/>
          <a:p>
            <a:pPr marL="0" lvl="0" indent="0" algn="ctr">
              <a:lnSpc>
                <a:spcPts val="8499"/>
              </a:lnSpc>
              <a:spcBef>
                <a:spcPct val="0"/>
              </a:spcBef>
            </a:pPr>
            <a:r>
              <a:rPr lang="en-US" sz="8499">
                <a:solidFill>
                  <a:srgbClr val="000000"/>
                </a:solidFill>
                <a:latin typeface="More Sugar"/>
                <a:ea typeface="More Sugar"/>
                <a:cs typeface="More Sugar"/>
                <a:sym typeface="More Sugar"/>
              </a:rPr>
              <a:t>Timetable</a:t>
            </a:r>
          </a:p>
        </p:txBody>
      </p:sp>
      <p:sp>
        <p:nvSpPr>
          <p:cNvPr id="14" name="Freeform 14"/>
          <p:cNvSpPr/>
          <p:nvPr/>
        </p:nvSpPr>
        <p:spPr>
          <a:xfrm>
            <a:off x="2395535" y="505100"/>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5" name="Freeform 15"/>
          <p:cNvSpPr/>
          <p:nvPr/>
        </p:nvSpPr>
        <p:spPr>
          <a:xfrm>
            <a:off x="14693614" y="7050417"/>
            <a:ext cx="3099570" cy="2969952"/>
          </a:xfrm>
          <a:custGeom>
            <a:avLst/>
            <a:gdLst/>
            <a:ahLst/>
            <a:cxnLst/>
            <a:rect l="l" t="t" r="r" b="b"/>
            <a:pathLst>
              <a:path w="3099570" h="2969952">
                <a:moveTo>
                  <a:pt x="0" y="0"/>
                </a:moveTo>
                <a:lnTo>
                  <a:pt x="3099570" y="0"/>
                </a:lnTo>
                <a:lnTo>
                  <a:pt x="3099570" y="2969952"/>
                </a:lnTo>
                <a:lnTo>
                  <a:pt x="0" y="2969952"/>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6" name="Freeform 16"/>
          <p:cNvSpPr/>
          <p:nvPr/>
        </p:nvSpPr>
        <p:spPr>
          <a:xfrm rot="1141328">
            <a:off x="16653779" y="6547143"/>
            <a:ext cx="628125" cy="1216440"/>
          </a:xfrm>
          <a:custGeom>
            <a:avLst/>
            <a:gdLst/>
            <a:ahLst/>
            <a:cxnLst/>
            <a:rect l="l" t="t" r="r" b="b"/>
            <a:pathLst>
              <a:path w="628125" h="1216440">
                <a:moveTo>
                  <a:pt x="0" y="0"/>
                </a:moveTo>
                <a:lnTo>
                  <a:pt x="628125" y="0"/>
                </a:lnTo>
                <a:lnTo>
                  <a:pt x="628125" y="1216440"/>
                </a:lnTo>
                <a:lnTo>
                  <a:pt x="0" y="121644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7" name="Freeform 17"/>
          <p:cNvSpPr/>
          <p:nvPr/>
        </p:nvSpPr>
        <p:spPr>
          <a:xfrm>
            <a:off x="3101853" y="2137601"/>
            <a:ext cx="12298078" cy="8095839"/>
          </a:xfrm>
          <a:custGeom>
            <a:avLst/>
            <a:gdLst/>
            <a:ahLst/>
            <a:cxnLst/>
            <a:rect l="l" t="t" r="r" b="b"/>
            <a:pathLst>
              <a:path w="12298078" h="8095839">
                <a:moveTo>
                  <a:pt x="0" y="0"/>
                </a:moveTo>
                <a:lnTo>
                  <a:pt x="12298078" y="0"/>
                </a:lnTo>
                <a:lnTo>
                  <a:pt x="12298078" y="8095840"/>
                </a:lnTo>
                <a:lnTo>
                  <a:pt x="0" y="8095840"/>
                </a:lnTo>
                <a:lnTo>
                  <a:pt x="0" y="0"/>
                </a:lnTo>
                <a:close/>
              </a:path>
            </a:pathLst>
          </a:custGeom>
          <a:blipFill>
            <a:blip r:embed="rId19"/>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432234" y="-151006"/>
            <a:ext cx="19152468" cy="10828298"/>
          </a:xfrm>
          <a:custGeom>
            <a:avLst/>
            <a:gdLst/>
            <a:ahLst/>
            <a:cxnLst/>
            <a:rect l="l" t="t" r="r" b="b"/>
            <a:pathLst>
              <a:path w="19152468" h="10828298">
                <a:moveTo>
                  <a:pt x="0" y="0"/>
                </a:moveTo>
                <a:lnTo>
                  <a:pt x="19152468" y="0"/>
                </a:lnTo>
                <a:lnTo>
                  <a:pt x="19152468" y="10828299"/>
                </a:lnTo>
                <a:lnTo>
                  <a:pt x="0" y="10828299"/>
                </a:lnTo>
                <a:lnTo>
                  <a:pt x="0" y="0"/>
                </a:lnTo>
                <a:close/>
              </a:path>
            </a:pathLst>
          </a:custGeom>
          <a:blipFill>
            <a:blip r:embed="rId2">
              <a:alphaModFix amt="24000"/>
              <a:extLst>
                <a:ext uri="{96DAC541-7B7A-43D3-8B79-37D633B846F1}">
                  <asvg:svgBlip xmlns:asvg="http://schemas.microsoft.com/office/drawing/2016/SVG/main" r:embed="rId3"/>
                </a:ext>
              </a:extLst>
            </a:blip>
            <a:stretch>
              <a:fillRect t="-38837" b="-45378"/>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141328">
            <a:off x="16157949" y="7651595"/>
            <a:ext cx="628125" cy="1216440"/>
          </a:xfrm>
          <a:custGeom>
            <a:avLst/>
            <a:gdLst/>
            <a:ahLst/>
            <a:cxnLst/>
            <a:rect l="l" t="t" r="r" b="b"/>
            <a:pathLst>
              <a:path w="628125" h="1216440">
                <a:moveTo>
                  <a:pt x="0" y="0"/>
                </a:moveTo>
                <a:lnTo>
                  <a:pt x="628126" y="0"/>
                </a:lnTo>
                <a:lnTo>
                  <a:pt x="628126" y="1216440"/>
                </a:lnTo>
                <a:lnTo>
                  <a:pt x="0" y="12164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721537" y="1452856"/>
            <a:ext cx="15245627" cy="7724500"/>
            <a:chOff x="0" y="0"/>
            <a:chExt cx="4015309" cy="2034436"/>
          </a:xfrm>
        </p:grpSpPr>
        <p:sp>
          <p:nvSpPr>
            <p:cNvPr id="8" name="Freeform 8"/>
            <p:cNvSpPr/>
            <p:nvPr/>
          </p:nvSpPr>
          <p:spPr>
            <a:xfrm>
              <a:off x="0" y="0"/>
              <a:ext cx="4015309" cy="2034436"/>
            </a:xfrm>
            <a:custGeom>
              <a:avLst/>
              <a:gdLst/>
              <a:ahLst/>
              <a:cxnLst/>
              <a:rect l="l" t="t" r="r" b="b"/>
              <a:pathLst>
                <a:path w="4015309" h="2034436">
                  <a:moveTo>
                    <a:pt x="25898" y="0"/>
                  </a:moveTo>
                  <a:lnTo>
                    <a:pt x="3989411" y="0"/>
                  </a:lnTo>
                  <a:cubicBezTo>
                    <a:pt x="3996279" y="0"/>
                    <a:pt x="4002867" y="2729"/>
                    <a:pt x="4007724" y="7585"/>
                  </a:cubicBezTo>
                  <a:cubicBezTo>
                    <a:pt x="4012581" y="12442"/>
                    <a:pt x="4015309" y="19030"/>
                    <a:pt x="4015309" y="25898"/>
                  </a:cubicBezTo>
                  <a:lnTo>
                    <a:pt x="4015309" y="2008538"/>
                  </a:lnTo>
                  <a:cubicBezTo>
                    <a:pt x="4015309" y="2015407"/>
                    <a:pt x="4012581" y="2021994"/>
                    <a:pt x="4007724" y="2026851"/>
                  </a:cubicBezTo>
                  <a:cubicBezTo>
                    <a:pt x="4002867" y="2031708"/>
                    <a:pt x="3996279" y="2034436"/>
                    <a:pt x="3989411" y="2034436"/>
                  </a:cubicBezTo>
                  <a:lnTo>
                    <a:pt x="25898" y="2034436"/>
                  </a:lnTo>
                  <a:cubicBezTo>
                    <a:pt x="19030" y="2034436"/>
                    <a:pt x="12442" y="2031708"/>
                    <a:pt x="7585" y="2026851"/>
                  </a:cubicBezTo>
                  <a:cubicBezTo>
                    <a:pt x="2729" y="2021994"/>
                    <a:pt x="0" y="2015407"/>
                    <a:pt x="0" y="2008538"/>
                  </a:cubicBezTo>
                  <a:lnTo>
                    <a:pt x="0" y="25898"/>
                  </a:lnTo>
                  <a:cubicBezTo>
                    <a:pt x="0" y="19030"/>
                    <a:pt x="2729" y="12442"/>
                    <a:pt x="7585" y="7585"/>
                  </a:cubicBezTo>
                  <a:cubicBezTo>
                    <a:pt x="12442" y="2729"/>
                    <a:pt x="19030" y="0"/>
                    <a:pt x="25898" y="0"/>
                  </a:cubicBezTo>
                  <a:close/>
                </a:path>
              </a:pathLst>
            </a:custGeom>
            <a:solidFill>
              <a:srgbClr val="F6F4F1"/>
            </a:solidFill>
          </p:spPr>
        </p:sp>
        <p:sp>
          <p:nvSpPr>
            <p:cNvPr id="9" name="TextBox 9"/>
            <p:cNvSpPr txBox="1"/>
            <p:nvPr/>
          </p:nvSpPr>
          <p:spPr>
            <a:xfrm>
              <a:off x="0" y="0"/>
              <a:ext cx="4015309"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074544" y="424156"/>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1" name="Group 11"/>
          <p:cNvGrpSpPr/>
          <p:nvPr/>
        </p:nvGrpSpPr>
        <p:grpSpPr>
          <a:xfrm>
            <a:off x="1785455" y="2109786"/>
            <a:ext cx="6238215" cy="6250691"/>
            <a:chOff x="0" y="0"/>
            <a:chExt cx="6350000" cy="6362700"/>
          </a:xfrm>
        </p:grpSpPr>
        <p:sp>
          <p:nvSpPr>
            <p:cNvPr id="12" name="Freeform 12"/>
            <p:cNvSpPr/>
            <p:nvPr/>
          </p:nvSpPr>
          <p:spPr>
            <a:xfrm>
              <a:off x="-8" y="10548"/>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10"/>
              <a:stretch>
                <a:fillRect l="-25953" r="-25953"/>
              </a:stretch>
            </a:blipFill>
            <a:ln w="142875" cap="sq">
              <a:solidFill>
                <a:srgbClr val="FF55B2"/>
              </a:solidFill>
              <a:prstDash val="solid"/>
              <a:miter/>
            </a:ln>
          </p:spPr>
        </p:sp>
      </p:grpSp>
      <p:sp>
        <p:nvSpPr>
          <p:cNvPr id="13" name="TextBox 13"/>
          <p:cNvSpPr txBox="1"/>
          <p:nvPr/>
        </p:nvSpPr>
        <p:spPr>
          <a:xfrm>
            <a:off x="8595258" y="2124787"/>
            <a:ext cx="7859673" cy="1120774"/>
          </a:xfrm>
          <a:prstGeom prst="rect">
            <a:avLst/>
          </a:prstGeom>
        </p:spPr>
        <p:txBody>
          <a:bodyPr lIns="0" tIns="0" rIns="0" bIns="0" rtlCol="0" anchor="t">
            <a:spAutoFit/>
          </a:bodyPr>
          <a:lstStyle/>
          <a:p>
            <a:pPr marL="0" lvl="0" indent="0" algn="l">
              <a:lnSpc>
                <a:spcPts val="8499"/>
              </a:lnSpc>
              <a:spcBef>
                <a:spcPct val="0"/>
              </a:spcBef>
            </a:pPr>
            <a:r>
              <a:rPr lang="en-US" sz="8499">
                <a:solidFill>
                  <a:srgbClr val="000000"/>
                </a:solidFill>
                <a:latin typeface="More Sugar"/>
                <a:ea typeface="More Sugar"/>
                <a:cs typeface="More Sugar"/>
                <a:sym typeface="More Sugar"/>
              </a:rPr>
              <a:t>Timetable</a:t>
            </a:r>
          </a:p>
        </p:txBody>
      </p:sp>
      <p:sp>
        <p:nvSpPr>
          <p:cNvPr id="14" name="Freeform 14"/>
          <p:cNvSpPr/>
          <p:nvPr/>
        </p:nvSpPr>
        <p:spPr>
          <a:xfrm>
            <a:off x="15783272" y="196233"/>
            <a:ext cx="2369139" cy="2675133"/>
          </a:xfrm>
          <a:custGeom>
            <a:avLst/>
            <a:gdLst/>
            <a:ahLst/>
            <a:cxnLst/>
            <a:rect l="l" t="t" r="r" b="b"/>
            <a:pathLst>
              <a:path w="2369139" h="2675133">
                <a:moveTo>
                  <a:pt x="0" y="0"/>
                </a:moveTo>
                <a:lnTo>
                  <a:pt x="2369139" y="0"/>
                </a:lnTo>
                <a:lnTo>
                  <a:pt x="2369139" y="2675133"/>
                </a:lnTo>
                <a:lnTo>
                  <a:pt x="0" y="267513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a:off x="1721537" y="8647535"/>
            <a:ext cx="3686979" cy="1588753"/>
          </a:xfrm>
          <a:custGeom>
            <a:avLst/>
            <a:gdLst/>
            <a:ahLst/>
            <a:cxnLst/>
            <a:rect l="l" t="t" r="r" b="b"/>
            <a:pathLst>
              <a:path w="3686979" h="1588753">
                <a:moveTo>
                  <a:pt x="0" y="0"/>
                </a:moveTo>
                <a:lnTo>
                  <a:pt x="3686979" y="0"/>
                </a:lnTo>
                <a:lnTo>
                  <a:pt x="3686979" y="1588753"/>
                </a:lnTo>
                <a:lnTo>
                  <a:pt x="0" y="158875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6" name="Freeform 16"/>
          <p:cNvSpPr/>
          <p:nvPr/>
        </p:nvSpPr>
        <p:spPr>
          <a:xfrm>
            <a:off x="15349536" y="8360478"/>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15"/>
            <a:stretch>
              <a:fillRect/>
            </a:stretch>
          </a:blipFill>
        </p:spPr>
      </p:sp>
      <p:sp>
        <p:nvSpPr>
          <p:cNvPr id="17" name="Freeform 17"/>
          <p:cNvSpPr/>
          <p:nvPr/>
        </p:nvSpPr>
        <p:spPr>
          <a:xfrm>
            <a:off x="16878988" y="7733140"/>
            <a:ext cx="1018935" cy="2631053"/>
          </a:xfrm>
          <a:custGeom>
            <a:avLst/>
            <a:gdLst/>
            <a:ahLst/>
            <a:cxnLst/>
            <a:rect l="l" t="t" r="r" b="b"/>
            <a:pathLst>
              <a:path w="1018935" h="2631053">
                <a:moveTo>
                  <a:pt x="0" y="0"/>
                </a:moveTo>
                <a:lnTo>
                  <a:pt x="1018935" y="0"/>
                </a:lnTo>
                <a:lnTo>
                  <a:pt x="1018935" y="2631053"/>
                </a:lnTo>
                <a:lnTo>
                  <a:pt x="0" y="263105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8" name="Freeform 18"/>
          <p:cNvSpPr/>
          <p:nvPr/>
        </p:nvSpPr>
        <p:spPr>
          <a:xfrm>
            <a:off x="14767931" y="1102302"/>
            <a:ext cx="1015342" cy="955098"/>
          </a:xfrm>
          <a:custGeom>
            <a:avLst/>
            <a:gdLst/>
            <a:ahLst/>
            <a:cxnLst/>
            <a:rect l="l" t="t" r="r" b="b"/>
            <a:pathLst>
              <a:path w="1015342" h="955098">
                <a:moveTo>
                  <a:pt x="0" y="0"/>
                </a:moveTo>
                <a:lnTo>
                  <a:pt x="1015341" y="0"/>
                </a:lnTo>
                <a:lnTo>
                  <a:pt x="1015341" y="955098"/>
                </a:lnTo>
                <a:lnTo>
                  <a:pt x="0" y="95509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9" name="TextBox 19"/>
          <p:cNvSpPr txBox="1"/>
          <p:nvPr/>
        </p:nvSpPr>
        <p:spPr>
          <a:xfrm>
            <a:off x="8612339" y="3178887"/>
            <a:ext cx="7859673" cy="6086466"/>
          </a:xfrm>
          <a:prstGeom prst="rect">
            <a:avLst/>
          </a:prstGeom>
        </p:spPr>
        <p:txBody>
          <a:bodyPr lIns="0" tIns="0" rIns="0" bIns="0" rtlCol="0" anchor="t">
            <a:spAutoFit/>
          </a:bodyPr>
          <a:lstStyle/>
          <a:p>
            <a:pPr algn="l">
              <a:lnSpc>
                <a:spcPts val="3000"/>
              </a:lnSpc>
            </a:pPr>
            <a:r>
              <a:rPr lang="en-US" sz="2000">
                <a:solidFill>
                  <a:srgbClr val="000000"/>
                </a:solidFill>
                <a:latin typeface="DM Sans"/>
                <a:ea typeface="DM Sans"/>
                <a:cs typeface="DM Sans"/>
                <a:sym typeface="DM Sans"/>
              </a:rPr>
              <a:t>Our timetable is likely to change throughout the year as the children become able to sit and concentrate for longer periods of time.</a:t>
            </a:r>
          </a:p>
          <a:p>
            <a:pPr algn="l">
              <a:lnSpc>
                <a:spcPts val="3000"/>
              </a:lnSpc>
            </a:pPr>
            <a:r>
              <a:rPr lang="en-US" sz="2000">
                <a:solidFill>
                  <a:srgbClr val="000000"/>
                </a:solidFill>
                <a:latin typeface="DM Sans"/>
                <a:ea typeface="DM Sans"/>
                <a:cs typeface="DM Sans"/>
                <a:sym typeface="DM Sans"/>
              </a:rPr>
              <a:t>Curriculum Areas</a:t>
            </a:r>
          </a:p>
          <a:p>
            <a:pPr marL="431852" lvl="1" indent="-215926" algn="l">
              <a:lnSpc>
                <a:spcPts val="3000"/>
              </a:lnSpc>
              <a:buFont typeface="Arial"/>
              <a:buChar char="•"/>
            </a:pPr>
            <a:r>
              <a:rPr lang="en-US" sz="2000">
                <a:solidFill>
                  <a:srgbClr val="000000"/>
                </a:solidFill>
                <a:latin typeface="DM Sans"/>
                <a:ea typeface="DM Sans"/>
                <a:cs typeface="DM Sans"/>
                <a:sym typeface="DM Sans"/>
              </a:rPr>
              <a:t>English, including phonics, reading, writing and SPaG (spelling, punctuation and grammar)</a:t>
            </a:r>
          </a:p>
          <a:p>
            <a:pPr marL="431852" lvl="1" indent="-215926" algn="l">
              <a:lnSpc>
                <a:spcPts val="3000"/>
              </a:lnSpc>
              <a:buFont typeface="Arial"/>
              <a:buChar char="•"/>
            </a:pPr>
            <a:r>
              <a:rPr lang="en-US" sz="2000">
                <a:solidFill>
                  <a:srgbClr val="000000"/>
                </a:solidFill>
                <a:latin typeface="DM Sans"/>
                <a:ea typeface="DM Sans"/>
                <a:cs typeface="DM Sans"/>
                <a:sym typeface="DM Sans"/>
              </a:rPr>
              <a:t>Maths, including mental arithmetic</a:t>
            </a:r>
          </a:p>
          <a:p>
            <a:pPr marL="431852" lvl="1" indent="-215926" algn="l">
              <a:lnSpc>
                <a:spcPts val="3000"/>
              </a:lnSpc>
              <a:buFont typeface="Arial"/>
              <a:buChar char="•"/>
            </a:pPr>
            <a:r>
              <a:rPr lang="en-US" sz="2000">
                <a:solidFill>
                  <a:srgbClr val="000000"/>
                </a:solidFill>
                <a:latin typeface="DM Sans"/>
                <a:ea typeface="DM Sans"/>
                <a:cs typeface="DM Sans"/>
                <a:sym typeface="DM Sans"/>
              </a:rPr>
              <a:t>Science</a:t>
            </a:r>
          </a:p>
          <a:p>
            <a:pPr marL="431852" lvl="1" indent="-215926" algn="l">
              <a:lnSpc>
                <a:spcPts val="3000"/>
              </a:lnSpc>
              <a:buFont typeface="Arial"/>
              <a:buChar char="•"/>
            </a:pPr>
            <a:r>
              <a:rPr lang="en-US" sz="2000">
                <a:solidFill>
                  <a:srgbClr val="000000"/>
                </a:solidFill>
                <a:latin typeface="DM Sans"/>
                <a:ea typeface="DM Sans"/>
                <a:cs typeface="DM Sans"/>
                <a:sym typeface="DM Sans"/>
              </a:rPr>
              <a:t>Computing</a:t>
            </a:r>
          </a:p>
          <a:p>
            <a:pPr marL="431852" lvl="1" indent="-215926" algn="l">
              <a:lnSpc>
                <a:spcPts val="3000"/>
              </a:lnSpc>
              <a:buFont typeface="Arial"/>
              <a:buChar char="•"/>
            </a:pPr>
            <a:r>
              <a:rPr lang="en-US" sz="2000">
                <a:solidFill>
                  <a:srgbClr val="000000"/>
                </a:solidFill>
                <a:latin typeface="DM Sans"/>
                <a:ea typeface="DM Sans"/>
                <a:cs typeface="DM Sans"/>
                <a:sym typeface="DM Sans"/>
              </a:rPr>
              <a:t>History and Geography (alternating each half term)</a:t>
            </a:r>
          </a:p>
          <a:p>
            <a:pPr marL="431852" lvl="1" indent="-215926" algn="l">
              <a:lnSpc>
                <a:spcPts val="3000"/>
              </a:lnSpc>
              <a:buFont typeface="Arial"/>
              <a:buChar char="•"/>
            </a:pPr>
            <a:r>
              <a:rPr lang="en-US" sz="2000">
                <a:solidFill>
                  <a:srgbClr val="000000"/>
                </a:solidFill>
                <a:latin typeface="DM Sans"/>
                <a:ea typeface="DM Sans"/>
                <a:cs typeface="DM Sans"/>
                <a:sym typeface="DM Sans"/>
              </a:rPr>
              <a:t>Art and Design Technology</a:t>
            </a:r>
          </a:p>
          <a:p>
            <a:pPr marL="431852" lvl="1" indent="-215926" algn="l">
              <a:lnSpc>
                <a:spcPts val="3000"/>
              </a:lnSpc>
              <a:buFont typeface="Arial"/>
              <a:buChar char="•"/>
            </a:pPr>
            <a:r>
              <a:rPr lang="en-US" sz="2000">
                <a:solidFill>
                  <a:srgbClr val="000000"/>
                </a:solidFill>
                <a:latin typeface="DM Sans"/>
                <a:ea typeface="DM Sans"/>
                <a:cs typeface="DM Sans"/>
                <a:sym typeface="DM Sans"/>
              </a:rPr>
              <a:t>PE</a:t>
            </a:r>
          </a:p>
          <a:p>
            <a:pPr marL="431852" lvl="1" indent="-215926" algn="l">
              <a:lnSpc>
                <a:spcPts val="3000"/>
              </a:lnSpc>
              <a:buFont typeface="Arial"/>
              <a:buChar char="•"/>
            </a:pPr>
            <a:r>
              <a:rPr lang="en-US" sz="2000">
                <a:solidFill>
                  <a:srgbClr val="000000"/>
                </a:solidFill>
                <a:latin typeface="DM Sans"/>
                <a:ea typeface="DM Sans"/>
                <a:cs typeface="DM Sans"/>
                <a:sym typeface="DM Sans"/>
              </a:rPr>
              <a:t>RE</a:t>
            </a:r>
          </a:p>
          <a:p>
            <a:pPr marL="431852" lvl="1" indent="-215926" algn="l">
              <a:lnSpc>
                <a:spcPts val="3000"/>
              </a:lnSpc>
              <a:buFont typeface="Arial"/>
              <a:buChar char="•"/>
            </a:pPr>
            <a:r>
              <a:rPr lang="en-US" sz="2000">
                <a:solidFill>
                  <a:srgbClr val="000000"/>
                </a:solidFill>
                <a:latin typeface="DM Sans"/>
                <a:ea typeface="DM Sans"/>
                <a:cs typeface="DM Sans"/>
                <a:sym typeface="DM Sans"/>
              </a:rPr>
              <a:t>Music</a:t>
            </a:r>
          </a:p>
          <a:p>
            <a:pPr marL="431852" lvl="1" indent="-215926" algn="l">
              <a:lnSpc>
                <a:spcPts val="3000"/>
              </a:lnSpc>
              <a:buFont typeface="Arial"/>
              <a:buChar char="•"/>
            </a:pPr>
            <a:r>
              <a:rPr lang="en-US" sz="2000">
                <a:solidFill>
                  <a:srgbClr val="000000"/>
                </a:solidFill>
                <a:latin typeface="DM Sans"/>
                <a:ea typeface="DM Sans"/>
                <a:cs typeface="DM Sans"/>
                <a:sym typeface="DM Sans"/>
              </a:rPr>
              <a:t>PSHE (Personal, Social, Health and Economic Education)</a:t>
            </a:r>
          </a:p>
          <a:p>
            <a:pPr marL="0" lvl="0" indent="0" algn="l">
              <a:lnSpc>
                <a:spcPts val="3000"/>
              </a:lnSpc>
            </a:pPr>
            <a:endParaRPr lang="en-US" sz="2000">
              <a:solidFill>
                <a:srgbClr val="000000"/>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231884" y="-269488"/>
            <a:ext cx="18928762" cy="10767897"/>
          </a:xfrm>
          <a:custGeom>
            <a:avLst/>
            <a:gdLst/>
            <a:ahLst/>
            <a:cxnLst/>
            <a:rect l="l" t="t" r="r" b="b"/>
            <a:pathLst>
              <a:path w="18928762" h="10767897">
                <a:moveTo>
                  <a:pt x="0" y="0"/>
                </a:moveTo>
                <a:lnTo>
                  <a:pt x="18928763" y="0"/>
                </a:lnTo>
                <a:lnTo>
                  <a:pt x="18928763" y="10767898"/>
                </a:lnTo>
                <a:lnTo>
                  <a:pt x="0" y="10767898"/>
                </a:lnTo>
                <a:lnTo>
                  <a:pt x="0" y="0"/>
                </a:lnTo>
                <a:close/>
              </a:path>
            </a:pathLst>
          </a:custGeom>
          <a:blipFill>
            <a:blip r:embed="rId2">
              <a:alphaModFix amt="24000"/>
              <a:extLst>
                <a:ext uri="{96DAC541-7B7A-43D3-8B79-37D633B846F1}">
                  <asvg:svgBlip xmlns:asvg="http://schemas.microsoft.com/office/drawing/2016/SVG/main" r:embed="rId3"/>
                </a:ext>
              </a:extLst>
            </a:blip>
            <a:stretch>
              <a:fillRect t="-40761" r="-1181" b="-44488"/>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141328">
            <a:off x="16157949" y="7651595"/>
            <a:ext cx="628125" cy="1216440"/>
          </a:xfrm>
          <a:custGeom>
            <a:avLst/>
            <a:gdLst/>
            <a:ahLst/>
            <a:cxnLst/>
            <a:rect l="l" t="t" r="r" b="b"/>
            <a:pathLst>
              <a:path w="628125" h="1216440">
                <a:moveTo>
                  <a:pt x="0" y="0"/>
                </a:moveTo>
                <a:lnTo>
                  <a:pt x="628126" y="0"/>
                </a:lnTo>
                <a:lnTo>
                  <a:pt x="628126" y="1216440"/>
                </a:lnTo>
                <a:lnTo>
                  <a:pt x="0" y="12164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721537" y="1452856"/>
            <a:ext cx="15245627" cy="7724500"/>
            <a:chOff x="0" y="0"/>
            <a:chExt cx="4015309" cy="2034436"/>
          </a:xfrm>
        </p:grpSpPr>
        <p:sp>
          <p:nvSpPr>
            <p:cNvPr id="8" name="Freeform 8"/>
            <p:cNvSpPr/>
            <p:nvPr/>
          </p:nvSpPr>
          <p:spPr>
            <a:xfrm>
              <a:off x="0" y="0"/>
              <a:ext cx="4015309" cy="2034436"/>
            </a:xfrm>
            <a:custGeom>
              <a:avLst/>
              <a:gdLst/>
              <a:ahLst/>
              <a:cxnLst/>
              <a:rect l="l" t="t" r="r" b="b"/>
              <a:pathLst>
                <a:path w="4015309" h="2034436">
                  <a:moveTo>
                    <a:pt x="25898" y="0"/>
                  </a:moveTo>
                  <a:lnTo>
                    <a:pt x="3989411" y="0"/>
                  </a:lnTo>
                  <a:cubicBezTo>
                    <a:pt x="3996279" y="0"/>
                    <a:pt x="4002867" y="2729"/>
                    <a:pt x="4007724" y="7585"/>
                  </a:cubicBezTo>
                  <a:cubicBezTo>
                    <a:pt x="4012581" y="12442"/>
                    <a:pt x="4015309" y="19030"/>
                    <a:pt x="4015309" y="25898"/>
                  </a:cubicBezTo>
                  <a:lnTo>
                    <a:pt x="4015309" y="2008538"/>
                  </a:lnTo>
                  <a:cubicBezTo>
                    <a:pt x="4015309" y="2015407"/>
                    <a:pt x="4012581" y="2021994"/>
                    <a:pt x="4007724" y="2026851"/>
                  </a:cubicBezTo>
                  <a:cubicBezTo>
                    <a:pt x="4002867" y="2031708"/>
                    <a:pt x="3996279" y="2034436"/>
                    <a:pt x="3989411" y="2034436"/>
                  </a:cubicBezTo>
                  <a:lnTo>
                    <a:pt x="25898" y="2034436"/>
                  </a:lnTo>
                  <a:cubicBezTo>
                    <a:pt x="19030" y="2034436"/>
                    <a:pt x="12442" y="2031708"/>
                    <a:pt x="7585" y="2026851"/>
                  </a:cubicBezTo>
                  <a:cubicBezTo>
                    <a:pt x="2729" y="2021994"/>
                    <a:pt x="0" y="2015407"/>
                    <a:pt x="0" y="2008538"/>
                  </a:cubicBezTo>
                  <a:lnTo>
                    <a:pt x="0" y="25898"/>
                  </a:lnTo>
                  <a:cubicBezTo>
                    <a:pt x="0" y="19030"/>
                    <a:pt x="2729" y="12442"/>
                    <a:pt x="7585" y="7585"/>
                  </a:cubicBezTo>
                  <a:cubicBezTo>
                    <a:pt x="12442" y="2729"/>
                    <a:pt x="19030" y="0"/>
                    <a:pt x="25898" y="0"/>
                  </a:cubicBezTo>
                  <a:close/>
                </a:path>
              </a:pathLst>
            </a:custGeom>
            <a:solidFill>
              <a:srgbClr val="F6F4F1"/>
            </a:solidFill>
          </p:spPr>
        </p:sp>
        <p:sp>
          <p:nvSpPr>
            <p:cNvPr id="9" name="TextBox 9"/>
            <p:cNvSpPr txBox="1"/>
            <p:nvPr/>
          </p:nvSpPr>
          <p:spPr>
            <a:xfrm>
              <a:off x="0" y="0"/>
              <a:ext cx="4015309"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337749" y="129559"/>
            <a:ext cx="2309327" cy="2057400"/>
          </a:xfrm>
          <a:custGeom>
            <a:avLst/>
            <a:gdLst/>
            <a:ahLst/>
            <a:cxnLst/>
            <a:rect l="l" t="t" r="r" b="b"/>
            <a:pathLst>
              <a:path w="2309327" h="2057400">
                <a:moveTo>
                  <a:pt x="0" y="0"/>
                </a:moveTo>
                <a:lnTo>
                  <a:pt x="2309326" y="0"/>
                </a:lnTo>
                <a:lnTo>
                  <a:pt x="2309326"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8190678" y="8840610"/>
            <a:ext cx="2537993" cy="1093644"/>
          </a:xfrm>
          <a:custGeom>
            <a:avLst/>
            <a:gdLst/>
            <a:ahLst/>
            <a:cxnLst/>
            <a:rect l="l" t="t" r="r" b="b"/>
            <a:pathLst>
              <a:path w="2537993" h="1093644">
                <a:moveTo>
                  <a:pt x="0" y="0"/>
                </a:moveTo>
                <a:lnTo>
                  <a:pt x="2537993" y="0"/>
                </a:lnTo>
                <a:lnTo>
                  <a:pt x="2537993" y="1093644"/>
                </a:lnTo>
                <a:lnTo>
                  <a:pt x="0" y="10936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12" name="Group 12"/>
          <p:cNvGrpSpPr/>
          <p:nvPr/>
        </p:nvGrpSpPr>
        <p:grpSpPr>
          <a:xfrm>
            <a:off x="9731617" y="1776390"/>
            <a:ext cx="6593832" cy="6607019"/>
            <a:chOff x="0" y="0"/>
            <a:chExt cx="6350000" cy="6362700"/>
          </a:xfrm>
        </p:grpSpPr>
        <p:sp>
          <p:nvSpPr>
            <p:cNvPr id="13" name="Freeform 13"/>
            <p:cNvSpPr/>
            <p:nvPr/>
          </p:nvSpPr>
          <p:spPr>
            <a:xfrm>
              <a:off x="-8" y="10548"/>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12"/>
              <a:stretch>
                <a:fillRect l="-226" t="-7390" r="-77919" b="-11373"/>
              </a:stretch>
            </a:blipFill>
            <a:ln w="142875" cap="sq">
              <a:solidFill>
                <a:srgbClr val="FF55B2"/>
              </a:solidFill>
              <a:prstDash val="solid"/>
              <a:miter/>
            </a:ln>
          </p:spPr>
        </p:sp>
      </p:grpSp>
      <p:sp>
        <p:nvSpPr>
          <p:cNvPr id="14" name="Freeform 14"/>
          <p:cNvSpPr/>
          <p:nvPr/>
        </p:nvSpPr>
        <p:spPr>
          <a:xfrm>
            <a:off x="1268244" y="7975311"/>
            <a:ext cx="1867832" cy="2109078"/>
          </a:xfrm>
          <a:custGeom>
            <a:avLst/>
            <a:gdLst/>
            <a:ahLst/>
            <a:cxnLst/>
            <a:rect l="l" t="t" r="r" b="b"/>
            <a:pathLst>
              <a:path w="1867832" h="2109078">
                <a:moveTo>
                  <a:pt x="0" y="0"/>
                </a:moveTo>
                <a:lnTo>
                  <a:pt x="1867832" y="0"/>
                </a:lnTo>
                <a:lnTo>
                  <a:pt x="1867832" y="2109078"/>
                </a:lnTo>
                <a:lnTo>
                  <a:pt x="0" y="210907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5" name="Freeform 15"/>
          <p:cNvSpPr/>
          <p:nvPr/>
        </p:nvSpPr>
        <p:spPr>
          <a:xfrm>
            <a:off x="3193226" y="7943177"/>
            <a:ext cx="907699" cy="2343823"/>
          </a:xfrm>
          <a:custGeom>
            <a:avLst/>
            <a:gdLst/>
            <a:ahLst/>
            <a:cxnLst/>
            <a:rect l="l" t="t" r="r" b="b"/>
            <a:pathLst>
              <a:path w="907699" h="2343823">
                <a:moveTo>
                  <a:pt x="0" y="0"/>
                </a:moveTo>
                <a:lnTo>
                  <a:pt x="907698" y="0"/>
                </a:lnTo>
                <a:lnTo>
                  <a:pt x="907698" y="2343823"/>
                </a:lnTo>
                <a:lnTo>
                  <a:pt x="0" y="234382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6" name="Freeform 16"/>
          <p:cNvSpPr/>
          <p:nvPr/>
        </p:nvSpPr>
        <p:spPr>
          <a:xfrm>
            <a:off x="15783272" y="7940526"/>
            <a:ext cx="2237428" cy="2143863"/>
          </a:xfrm>
          <a:custGeom>
            <a:avLst/>
            <a:gdLst/>
            <a:ahLst/>
            <a:cxnLst/>
            <a:rect l="l" t="t" r="r" b="b"/>
            <a:pathLst>
              <a:path w="2237428" h="2143863">
                <a:moveTo>
                  <a:pt x="0" y="0"/>
                </a:moveTo>
                <a:lnTo>
                  <a:pt x="2237429" y="0"/>
                </a:lnTo>
                <a:lnTo>
                  <a:pt x="2237429" y="2143863"/>
                </a:lnTo>
                <a:lnTo>
                  <a:pt x="0" y="214386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7" name="Freeform 17"/>
          <p:cNvSpPr/>
          <p:nvPr/>
        </p:nvSpPr>
        <p:spPr>
          <a:xfrm rot="1141328">
            <a:off x="17478785" y="7249802"/>
            <a:ext cx="628125" cy="1216440"/>
          </a:xfrm>
          <a:custGeom>
            <a:avLst/>
            <a:gdLst/>
            <a:ahLst/>
            <a:cxnLst/>
            <a:rect l="l" t="t" r="r" b="b"/>
            <a:pathLst>
              <a:path w="628125" h="1216440">
                <a:moveTo>
                  <a:pt x="0" y="0"/>
                </a:moveTo>
                <a:lnTo>
                  <a:pt x="628126" y="0"/>
                </a:lnTo>
                <a:lnTo>
                  <a:pt x="628126" y="1216441"/>
                </a:lnTo>
                <a:lnTo>
                  <a:pt x="0" y="12164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Freeform 18"/>
          <p:cNvSpPr/>
          <p:nvPr/>
        </p:nvSpPr>
        <p:spPr>
          <a:xfrm>
            <a:off x="16243958" y="1102302"/>
            <a:ext cx="1015342" cy="955098"/>
          </a:xfrm>
          <a:custGeom>
            <a:avLst/>
            <a:gdLst/>
            <a:ahLst/>
            <a:cxnLst/>
            <a:rect l="l" t="t" r="r" b="b"/>
            <a:pathLst>
              <a:path w="1015342" h="955098">
                <a:moveTo>
                  <a:pt x="0" y="0"/>
                </a:moveTo>
                <a:lnTo>
                  <a:pt x="1015342" y="0"/>
                </a:lnTo>
                <a:lnTo>
                  <a:pt x="1015342" y="955098"/>
                </a:lnTo>
                <a:lnTo>
                  <a:pt x="0" y="955098"/>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9" name="TextBox 19"/>
          <p:cNvSpPr txBox="1"/>
          <p:nvPr/>
        </p:nvSpPr>
        <p:spPr>
          <a:xfrm>
            <a:off x="2013600" y="2434609"/>
            <a:ext cx="7395882" cy="1120774"/>
          </a:xfrm>
          <a:prstGeom prst="rect">
            <a:avLst/>
          </a:prstGeom>
        </p:spPr>
        <p:txBody>
          <a:bodyPr lIns="0" tIns="0" rIns="0" bIns="0" rtlCol="0" anchor="t">
            <a:spAutoFit/>
          </a:bodyPr>
          <a:lstStyle/>
          <a:p>
            <a:pPr marL="0" lvl="0" indent="0" algn="l">
              <a:lnSpc>
                <a:spcPts val="8499"/>
              </a:lnSpc>
              <a:spcBef>
                <a:spcPct val="0"/>
              </a:spcBef>
            </a:pPr>
            <a:r>
              <a:rPr lang="en-US" sz="8499">
                <a:solidFill>
                  <a:srgbClr val="000000"/>
                </a:solidFill>
                <a:latin typeface="More Sugar"/>
                <a:ea typeface="More Sugar"/>
                <a:cs typeface="More Sugar"/>
                <a:sym typeface="More Sugar"/>
              </a:rPr>
              <a:t>Transition</a:t>
            </a:r>
          </a:p>
        </p:txBody>
      </p:sp>
      <p:sp>
        <p:nvSpPr>
          <p:cNvPr id="20" name="TextBox 20"/>
          <p:cNvSpPr txBox="1"/>
          <p:nvPr/>
        </p:nvSpPr>
        <p:spPr>
          <a:xfrm>
            <a:off x="2013600" y="3953259"/>
            <a:ext cx="7395882" cy="4067175"/>
          </a:xfrm>
          <a:prstGeom prst="rect">
            <a:avLst/>
          </a:prstGeom>
        </p:spPr>
        <p:txBody>
          <a:bodyPr lIns="0" tIns="0" rIns="0" bIns="0" rtlCol="0" anchor="t">
            <a:spAutoFit/>
          </a:bodyPr>
          <a:lstStyle/>
          <a:p>
            <a:pPr algn="l">
              <a:lnSpc>
                <a:spcPts val="2999"/>
              </a:lnSpc>
            </a:pPr>
            <a:r>
              <a:rPr lang="en-US" sz="1999">
                <a:solidFill>
                  <a:srgbClr val="000000"/>
                </a:solidFill>
                <a:latin typeface="DM Sans"/>
                <a:ea typeface="DM Sans"/>
                <a:cs typeface="DM Sans"/>
                <a:sym typeface="DM Sans"/>
              </a:rPr>
              <a:t>We are very fortunate to have two areas within our classroom. We have a dedicated space where children can access continuous provision, similar to what they have been used to in Reception. The provision has been carefully tailored to challenge the children in line with the Year 1 curriculum, while also maintaining a familiar feel and reflecting the style in which they have been learning.</a:t>
            </a:r>
          </a:p>
          <a:p>
            <a:pPr marL="0" lvl="0" indent="0" algn="l">
              <a:lnSpc>
                <a:spcPts val="2999"/>
              </a:lnSpc>
            </a:pPr>
            <a:r>
              <a:rPr lang="en-US" sz="1999">
                <a:solidFill>
                  <a:srgbClr val="000000"/>
                </a:solidFill>
                <a:latin typeface="DM Sans"/>
                <a:ea typeface="DM Sans"/>
                <a:cs typeface="DM Sans"/>
                <a:sym typeface="DM Sans"/>
              </a:rPr>
              <a:t>As time progresses, the amount of time children spend accessing continuous provision may gradually decrease as the expectations of their learning and independence increase.</a:t>
            </a:r>
          </a:p>
          <a:p>
            <a:pPr marL="0" lvl="0" indent="0" algn="l">
              <a:lnSpc>
                <a:spcPts val="2999"/>
              </a:lnSpc>
            </a:pPr>
            <a:endParaRPr lang="en-US" sz="1999">
              <a:solidFill>
                <a:srgbClr val="000000"/>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432234" y="-225347"/>
            <a:ext cx="18980430" cy="10828299"/>
          </a:xfrm>
          <a:custGeom>
            <a:avLst/>
            <a:gdLst/>
            <a:ahLst/>
            <a:cxnLst/>
            <a:rect l="l" t="t" r="r" b="b"/>
            <a:pathLst>
              <a:path w="18980430" h="10828299">
                <a:moveTo>
                  <a:pt x="0" y="0"/>
                </a:moveTo>
                <a:lnTo>
                  <a:pt x="18980430" y="0"/>
                </a:lnTo>
                <a:lnTo>
                  <a:pt x="18980430" y="10828299"/>
                </a:lnTo>
                <a:lnTo>
                  <a:pt x="0" y="10828299"/>
                </a:lnTo>
                <a:lnTo>
                  <a:pt x="0" y="0"/>
                </a:lnTo>
                <a:close/>
              </a:path>
            </a:pathLst>
          </a:custGeom>
          <a:blipFill>
            <a:blip r:embed="rId2">
              <a:alphaModFix amt="24000"/>
              <a:extLst>
                <a:ext uri="{96DAC541-7B7A-43D3-8B79-37D633B846F1}">
                  <asvg:svgBlip xmlns:asvg="http://schemas.microsoft.com/office/drawing/2016/SVG/main" r:embed="rId3"/>
                </a:ext>
              </a:extLst>
            </a:blip>
            <a:stretch>
              <a:fillRect t="-32767" r="-906" b="-51448"/>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141328">
            <a:off x="16157949" y="7651595"/>
            <a:ext cx="628125" cy="1216440"/>
          </a:xfrm>
          <a:custGeom>
            <a:avLst/>
            <a:gdLst/>
            <a:ahLst/>
            <a:cxnLst/>
            <a:rect l="l" t="t" r="r" b="b"/>
            <a:pathLst>
              <a:path w="628125" h="1216440">
                <a:moveTo>
                  <a:pt x="0" y="0"/>
                </a:moveTo>
                <a:lnTo>
                  <a:pt x="628126" y="0"/>
                </a:lnTo>
                <a:lnTo>
                  <a:pt x="628126" y="1216440"/>
                </a:lnTo>
                <a:lnTo>
                  <a:pt x="0" y="12164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501828" y="1452856"/>
            <a:ext cx="15698920" cy="7724500"/>
            <a:chOff x="0" y="0"/>
            <a:chExt cx="4134695" cy="2034436"/>
          </a:xfrm>
        </p:grpSpPr>
        <p:sp>
          <p:nvSpPr>
            <p:cNvPr id="8" name="Freeform 8"/>
            <p:cNvSpPr/>
            <p:nvPr/>
          </p:nvSpPr>
          <p:spPr>
            <a:xfrm>
              <a:off x="0" y="0"/>
              <a:ext cx="4134695" cy="2034436"/>
            </a:xfrm>
            <a:custGeom>
              <a:avLst/>
              <a:gdLst/>
              <a:ahLst/>
              <a:cxnLst/>
              <a:rect l="l" t="t" r="r" b="b"/>
              <a:pathLst>
                <a:path w="4134695" h="2034436">
                  <a:moveTo>
                    <a:pt x="25151" y="0"/>
                  </a:moveTo>
                  <a:lnTo>
                    <a:pt x="4109544" y="0"/>
                  </a:lnTo>
                  <a:cubicBezTo>
                    <a:pt x="4123435" y="0"/>
                    <a:pt x="4134695" y="11260"/>
                    <a:pt x="4134695" y="25151"/>
                  </a:cubicBezTo>
                  <a:lnTo>
                    <a:pt x="4134695" y="2009286"/>
                  </a:lnTo>
                  <a:cubicBezTo>
                    <a:pt x="4134695" y="2015956"/>
                    <a:pt x="4132045" y="2022353"/>
                    <a:pt x="4127328" y="2027070"/>
                  </a:cubicBezTo>
                  <a:cubicBezTo>
                    <a:pt x="4122612" y="2031786"/>
                    <a:pt x="4116215" y="2034436"/>
                    <a:pt x="4109544" y="2034436"/>
                  </a:cubicBezTo>
                  <a:lnTo>
                    <a:pt x="25151" y="2034436"/>
                  </a:lnTo>
                  <a:cubicBezTo>
                    <a:pt x="11260" y="2034436"/>
                    <a:pt x="0" y="2023176"/>
                    <a:pt x="0" y="2009286"/>
                  </a:cubicBezTo>
                  <a:lnTo>
                    <a:pt x="0" y="25151"/>
                  </a:lnTo>
                  <a:cubicBezTo>
                    <a:pt x="0" y="11260"/>
                    <a:pt x="11260" y="0"/>
                    <a:pt x="25151" y="0"/>
                  </a:cubicBezTo>
                  <a:close/>
                </a:path>
              </a:pathLst>
            </a:custGeom>
            <a:solidFill>
              <a:srgbClr val="F6F4F1"/>
            </a:solidFill>
          </p:spPr>
        </p:sp>
        <p:sp>
          <p:nvSpPr>
            <p:cNvPr id="9" name="TextBox 9"/>
            <p:cNvSpPr txBox="1"/>
            <p:nvPr/>
          </p:nvSpPr>
          <p:spPr>
            <a:xfrm>
              <a:off x="0" y="0"/>
              <a:ext cx="4134695"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542169" y="223186"/>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7875004" y="402837"/>
            <a:ext cx="2537993" cy="1093644"/>
          </a:xfrm>
          <a:custGeom>
            <a:avLst/>
            <a:gdLst/>
            <a:ahLst/>
            <a:cxnLst/>
            <a:rect l="l" t="t" r="r" b="b"/>
            <a:pathLst>
              <a:path w="2537993" h="1093644">
                <a:moveTo>
                  <a:pt x="0" y="0"/>
                </a:moveTo>
                <a:lnTo>
                  <a:pt x="2537992" y="0"/>
                </a:lnTo>
                <a:lnTo>
                  <a:pt x="2537992" y="1093644"/>
                </a:lnTo>
                <a:lnTo>
                  <a:pt x="0" y="10936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a:off x="16088261" y="171507"/>
            <a:ext cx="1867832" cy="2109078"/>
          </a:xfrm>
          <a:custGeom>
            <a:avLst/>
            <a:gdLst/>
            <a:ahLst/>
            <a:cxnLst/>
            <a:rect l="l" t="t" r="r" b="b"/>
            <a:pathLst>
              <a:path w="1867832" h="2109078">
                <a:moveTo>
                  <a:pt x="0" y="0"/>
                </a:moveTo>
                <a:lnTo>
                  <a:pt x="1867832" y="0"/>
                </a:lnTo>
                <a:lnTo>
                  <a:pt x="1867832" y="2109079"/>
                </a:lnTo>
                <a:lnTo>
                  <a:pt x="0" y="210907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13" name="Group 13"/>
          <p:cNvGrpSpPr/>
          <p:nvPr/>
        </p:nvGrpSpPr>
        <p:grpSpPr>
          <a:xfrm>
            <a:off x="7105361" y="5421228"/>
            <a:ext cx="4676812" cy="3286356"/>
            <a:chOff x="0" y="0"/>
            <a:chExt cx="1231753" cy="865542"/>
          </a:xfrm>
        </p:grpSpPr>
        <p:sp>
          <p:nvSpPr>
            <p:cNvPr id="14" name="Freeform 14"/>
            <p:cNvSpPr/>
            <p:nvPr/>
          </p:nvSpPr>
          <p:spPr>
            <a:xfrm>
              <a:off x="0" y="0"/>
              <a:ext cx="1231753" cy="865542"/>
            </a:xfrm>
            <a:custGeom>
              <a:avLst/>
              <a:gdLst/>
              <a:ahLst/>
              <a:cxnLst/>
              <a:rect l="l" t="t" r="r" b="b"/>
              <a:pathLst>
                <a:path w="1231753" h="865542">
                  <a:moveTo>
                    <a:pt x="84425" y="0"/>
                  </a:moveTo>
                  <a:lnTo>
                    <a:pt x="1147328" y="0"/>
                  </a:lnTo>
                  <a:cubicBezTo>
                    <a:pt x="1193955" y="0"/>
                    <a:pt x="1231753" y="37798"/>
                    <a:pt x="1231753" y="84425"/>
                  </a:cubicBezTo>
                  <a:lnTo>
                    <a:pt x="1231753" y="781118"/>
                  </a:lnTo>
                  <a:cubicBezTo>
                    <a:pt x="1231753" y="827744"/>
                    <a:pt x="1193955" y="865542"/>
                    <a:pt x="1147328" y="865542"/>
                  </a:cubicBezTo>
                  <a:lnTo>
                    <a:pt x="84425" y="865542"/>
                  </a:lnTo>
                  <a:cubicBezTo>
                    <a:pt x="37798" y="865542"/>
                    <a:pt x="0" y="827744"/>
                    <a:pt x="0" y="781118"/>
                  </a:cubicBezTo>
                  <a:lnTo>
                    <a:pt x="0" y="84425"/>
                  </a:lnTo>
                  <a:cubicBezTo>
                    <a:pt x="0" y="37798"/>
                    <a:pt x="37798" y="0"/>
                    <a:pt x="84425" y="0"/>
                  </a:cubicBezTo>
                  <a:close/>
                </a:path>
              </a:pathLst>
            </a:custGeom>
            <a:solidFill>
              <a:srgbClr val="96695E"/>
            </a:solidFill>
            <a:ln cap="rnd">
              <a:noFill/>
              <a:prstDash val="solid"/>
              <a:round/>
            </a:ln>
          </p:spPr>
        </p:sp>
        <p:sp>
          <p:nvSpPr>
            <p:cNvPr id="15" name="TextBox 15"/>
            <p:cNvSpPr txBox="1"/>
            <p:nvPr/>
          </p:nvSpPr>
          <p:spPr>
            <a:xfrm>
              <a:off x="0" y="-38100"/>
              <a:ext cx="1231753" cy="90364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6" name="Freeform 16"/>
          <p:cNvSpPr/>
          <p:nvPr/>
        </p:nvSpPr>
        <p:spPr>
          <a:xfrm>
            <a:off x="15783272" y="7940526"/>
            <a:ext cx="2237428" cy="2143863"/>
          </a:xfrm>
          <a:custGeom>
            <a:avLst/>
            <a:gdLst/>
            <a:ahLst/>
            <a:cxnLst/>
            <a:rect l="l" t="t" r="r" b="b"/>
            <a:pathLst>
              <a:path w="2237428" h="2143863">
                <a:moveTo>
                  <a:pt x="0" y="0"/>
                </a:moveTo>
                <a:lnTo>
                  <a:pt x="2237429" y="0"/>
                </a:lnTo>
                <a:lnTo>
                  <a:pt x="2237429" y="2143863"/>
                </a:lnTo>
                <a:lnTo>
                  <a:pt x="0" y="214386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rot="1141328">
            <a:off x="17478785" y="7249802"/>
            <a:ext cx="628125" cy="1216440"/>
          </a:xfrm>
          <a:custGeom>
            <a:avLst/>
            <a:gdLst/>
            <a:ahLst/>
            <a:cxnLst/>
            <a:rect l="l" t="t" r="r" b="b"/>
            <a:pathLst>
              <a:path w="628125" h="1216440">
                <a:moveTo>
                  <a:pt x="0" y="0"/>
                </a:moveTo>
                <a:lnTo>
                  <a:pt x="628126" y="0"/>
                </a:lnTo>
                <a:lnTo>
                  <a:pt x="628126" y="1216441"/>
                </a:lnTo>
                <a:lnTo>
                  <a:pt x="0" y="12164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8" name="Group 18"/>
          <p:cNvGrpSpPr/>
          <p:nvPr/>
        </p:nvGrpSpPr>
        <p:grpSpPr>
          <a:xfrm>
            <a:off x="12107030" y="5421228"/>
            <a:ext cx="4676812" cy="3286356"/>
            <a:chOff x="0" y="0"/>
            <a:chExt cx="1231753" cy="865542"/>
          </a:xfrm>
        </p:grpSpPr>
        <p:sp>
          <p:nvSpPr>
            <p:cNvPr id="19" name="Freeform 19"/>
            <p:cNvSpPr/>
            <p:nvPr/>
          </p:nvSpPr>
          <p:spPr>
            <a:xfrm>
              <a:off x="0" y="0"/>
              <a:ext cx="1231753" cy="865542"/>
            </a:xfrm>
            <a:custGeom>
              <a:avLst/>
              <a:gdLst/>
              <a:ahLst/>
              <a:cxnLst/>
              <a:rect l="l" t="t" r="r" b="b"/>
              <a:pathLst>
                <a:path w="1231753" h="865542">
                  <a:moveTo>
                    <a:pt x="84425" y="0"/>
                  </a:moveTo>
                  <a:lnTo>
                    <a:pt x="1147328" y="0"/>
                  </a:lnTo>
                  <a:cubicBezTo>
                    <a:pt x="1193955" y="0"/>
                    <a:pt x="1231753" y="37798"/>
                    <a:pt x="1231753" y="84425"/>
                  </a:cubicBezTo>
                  <a:lnTo>
                    <a:pt x="1231753" y="781118"/>
                  </a:lnTo>
                  <a:cubicBezTo>
                    <a:pt x="1231753" y="827744"/>
                    <a:pt x="1193955" y="865542"/>
                    <a:pt x="1147328" y="865542"/>
                  </a:cubicBezTo>
                  <a:lnTo>
                    <a:pt x="84425" y="865542"/>
                  </a:lnTo>
                  <a:cubicBezTo>
                    <a:pt x="37798" y="865542"/>
                    <a:pt x="0" y="827744"/>
                    <a:pt x="0" y="781118"/>
                  </a:cubicBezTo>
                  <a:lnTo>
                    <a:pt x="0" y="84425"/>
                  </a:lnTo>
                  <a:cubicBezTo>
                    <a:pt x="0" y="37798"/>
                    <a:pt x="37798" y="0"/>
                    <a:pt x="84425" y="0"/>
                  </a:cubicBezTo>
                  <a:close/>
                </a:path>
              </a:pathLst>
            </a:custGeom>
            <a:solidFill>
              <a:srgbClr val="96695E"/>
            </a:solidFill>
            <a:ln cap="rnd">
              <a:noFill/>
              <a:prstDash val="solid"/>
              <a:round/>
            </a:ln>
          </p:spPr>
        </p:sp>
        <p:sp>
          <p:nvSpPr>
            <p:cNvPr id="20" name="TextBox 20"/>
            <p:cNvSpPr txBox="1"/>
            <p:nvPr/>
          </p:nvSpPr>
          <p:spPr>
            <a:xfrm>
              <a:off x="0" y="-38100"/>
              <a:ext cx="1231753" cy="90364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1" name="Freeform 21"/>
          <p:cNvSpPr/>
          <p:nvPr/>
        </p:nvSpPr>
        <p:spPr>
          <a:xfrm>
            <a:off x="1213866" y="7858022"/>
            <a:ext cx="2791360" cy="2461049"/>
          </a:xfrm>
          <a:custGeom>
            <a:avLst/>
            <a:gdLst/>
            <a:ahLst/>
            <a:cxnLst/>
            <a:rect l="l" t="t" r="r" b="b"/>
            <a:pathLst>
              <a:path w="2791360" h="2461049">
                <a:moveTo>
                  <a:pt x="0" y="0"/>
                </a:moveTo>
                <a:lnTo>
                  <a:pt x="2791360" y="0"/>
                </a:lnTo>
                <a:lnTo>
                  <a:pt x="2791360" y="2461050"/>
                </a:lnTo>
                <a:lnTo>
                  <a:pt x="0" y="2461050"/>
                </a:lnTo>
                <a:lnTo>
                  <a:pt x="0" y="0"/>
                </a:lnTo>
                <a:close/>
              </a:path>
            </a:pathLst>
          </a:custGeom>
          <a:blipFill>
            <a:blip r:embed="rId16"/>
            <a:stretch>
              <a:fillRect/>
            </a:stretch>
          </a:blipFill>
        </p:spPr>
      </p:sp>
      <p:grpSp>
        <p:nvGrpSpPr>
          <p:cNvPr id="22" name="Group 22"/>
          <p:cNvGrpSpPr/>
          <p:nvPr/>
        </p:nvGrpSpPr>
        <p:grpSpPr>
          <a:xfrm>
            <a:off x="2103692" y="5421228"/>
            <a:ext cx="4676812" cy="3286356"/>
            <a:chOff x="0" y="0"/>
            <a:chExt cx="1231753" cy="865542"/>
          </a:xfrm>
        </p:grpSpPr>
        <p:sp>
          <p:nvSpPr>
            <p:cNvPr id="23" name="Freeform 23"/>
            <p:cNvSpPr/>
            <p:nvPr/>
          </p:nvSpPr>
          <p:spPr>
            <a:xfrm>
              <a:off x="0" y="0"/>
              <a:ext cx="1231753" cy="865542"/>
            </a:xfrm>
            <a:custGeom>
              <a:avLst/>
              <a:gdLst/>
              <a:ahLst/>
              <a:cxnLst/>
              <a:rect l="l" t="t" r="r" b="b"/>
              <a:pathLst>
                <a:path w="1231753" h="865542">
                  <a:moveTo>
                    <a:pt x="84425" y="0"/>
                  </a:moveTo>
                  <a:lnTo>
                    <a:pt x="1147328" y="0"/>
                  </a:lnTo>
                  <a:cubicBezTo>
                    <a:pt x="1193955" y="0"/>
                    <a:pt x="1231753" y="37798"/>
                    <a:pt x="1231753" y="84425"/>
                  </a:cubicBezTo>
                  <a:lnTo>
                    <a:pt x="1231753" y="781118"/>
                  </a:lnTo>
                  <a:cubicBezTo>
                    <a:pt x="1231753" y="827744"/>
                    <a:pt x="1193955" y="865542"/>
                    <a:pt x="1147328" y="865542"/>
                  </a:cubicBezTo>
                  <a:lnTo>
                    <a:pt x="84425" y="865542"/>
                  </a:lnTo>
                  <a:cubicBezTo>
                    <a:pt x="37798" y="865542"/>
                    <a:pt x="0" y="827744"/>
                    <a:pt x="0" y="781118"/>
                  </a:cubicBezTo>
                  <a:lnTo>
                    <a:pt x="0" y="84425"/>
                  </a:lnTo>
                  <a:cubicBezTo>
                    <a:pt x="0" y="37798"/>
                    <a:pt x="37798" y="0"/>
                    <a:pt x="84425" y="0"/>
                  </a:cubicBezTo>
                  <a:close/>
                </a:path>
              </a:pathLst>
            </a:custGeom>
            <a:solidFill>
              <a:srgbClr val="96695E"/>
            </a:solidFill>
            <a:ln cap="rnd">
              <a:noFill/>
              <a:prstDash val="solid"/>
              <a:round/>
            </a:ln>
          </p:spPr>
        </p:sp>
        <p:sp>
          <p:nvSpPr>
            <p:cNvPr id="24" name="TextBox 24"/>
            <p:cNvSpPr txBox="1"/>
            <p:nvPr/>
          </p:nvSpPr>
          <p:spPr>
            <a:xfrm>
              <a:off x="0" y="-38100"/>
              <a:ext cx="1231753" cy="90364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5" name="TextBox 25"/>
          <p:cNvSpPr txBox="1"/>
          <p:nvPr/>
        </p:nvSpPr>
        <p:spPr>
          <a:xfrm>
            <a:off x="2523589" y="1805923"/>
            <a:ext cx="13240823" cy="1120774"/>
          </a:xfrm>
          <a:prstGeom prst="rect">
            <a:avLst/>
          </a:prstGeom>
        </p:spPr>
        <p:txBody>
          <a:bodyPr lIns="0" tIns="0" rIns="0" bIns="0" rtlCol="0" anchor="t">
            <a:spAutoFit/>
          </a:bodyPr>
          <a:lstStyle/>
          <a:p>
            <a:pPr marL="0" lvl="0" indent="0" algn="ctr">
              <a:lnSpc>
                <a:spcPts val="8499"/>
              </a:lnSpc>
              <a:spcBef>
                <a:spcPct val="0"/>
              </a:spcBef>
            </a:pPr>
            <a:r>
              <a:rPr lang="en-US" sz="8499">
                <a:solidFill>
                  <a:srgbClr val="000000"/>
                </a:solidFill>
                <a:latin typeface="More Sugar"/>
                <a:ea typeface="More Sugar"/>
                <a:cs typeface="More Sugar"/>
                <a:sym typeface="More Sugar"/>
              </a:rPr>
              <a:t>Reading</a:t>
            </a:r>
          </a:p>
        </p:txBody>
      </p:sp>
      <p:sp>
        <p:nvSpPr>
          <p:cNvPr id="26" name="TextBox 26"/>
          <p:cNvSpPr txBox="1"/>
          <p:nvPr/>
        </p:nvSpPr>
        <p:spPr>
          <a:xfrm>
            <a:off x="2870076" y="3039978"/>
            <a:ext cx="12894335" cy="2209800"/>
          </a:xfrm>
          <a:prstGeom prst="rect">
            <a:avLst/>
          </a:prstGeom>
        </p:spPr>
        <p:txBody>
          <a:bodyPr lIns="0" tIns="0" rIns="0" bIns="0" rtlCol="0" anchor="t">
            <a:spAutoFit/>
          </a:bodyPr>
          <a:lstStyle/>
          <a:p>
            <a:pPr marL="0" lvl="0" indent="0" algn="ctr">
              <a:lnSpc>
                <a:spcPts val="2999"/>
              </a:lnSpc>
            </a:pPr>
            <a:r>
              <a:rPr lang="en-US" sz="1999">
                <a:solidFill>
                  <a:srgbClr val="000000"/>
                </a:solidFill>
                <a:latin typeface="DM Sans"/>
                <a:ea typeface="DM Sans"/>
                <a:cs typeface="DM Sans"/>
                <a:sym typeface="DM Sans"/>
              </a:rPr>
              <a:t>Reading with your child is one of the most valuable things you can do to support their learning and development. Even just 10 minutes of reading together each day can help to build their vocabulary, comprehension, confidence and love of books. It is also a wonderful opportunity to talk, ask questions and share time together. Most importantly, reading should be enjoyable — whether you are reading a story, sharing a favourite book or listening to your child read, your encouragement and enthusiasm can make a lasting difference.</a:t>
            </a:r>
          </a:p>
        </p:txBody>
      </p:sp>
      <p:sp>
        <p:nvSpPr>
          <p:cNvPr id="27" name="TextBox 27"/>
          <p:cNvSpPr txBox="1"/>
          <p:nvPr/>
        </p:nvSpPr>
        <p:spPr>
          <a:xfrm>
            <a:off x="2523589" y="6390865"/>
            <a:ext cx="3821142" cy="2215991"/>
          </a:xfrm>
          <a:prstGeom prst="rect">
            <a:avLst/>
          </a:prstGeom>
        </p:spPr>
        <p:txBody>
          <a:bodyPr lIns="0" tIns="0" rIns="0" bIns="0" rtlCol="0" anchor="t">
            <a:spAutoFit/>
          </a:bodyPr>
          <a:lstStyle/>
          <a:p>
            <a:r>
              <a:rPr lang="en-GB" dirty="0">
                <a:solidFill>
                  <a:schemeClr val="bg1"/>
                </a:solidFill>
                <a:latin typeface="DM Sans" panose="020B0604020202020204" charset="0"/>
              </a:rPr>
              <a:t>We encourage you to read with your child at least </a:t>
            </a:r>
            <a:r>
              <a:rPr lang="en-GB" b="1" dirty="0">
                <a:solidFill>
                  <a:schemeClr val="bg1"/>
                </a:solidFill>
                <a:latin typeface="DM Sans" panose="020B0604020202020204" charset="0"/>
              </a:rPr>
              <a:t>three times a week</a:t>
            </a:r>
            <a:r>
              <a:rPr lang="en-GB" dirty="0">
                <a:solidFill>
                  <a:schemeClr val="bg1"/>
                </a:solidFill>
                <a:latin typeface="DM Sans" panose="020B0604020202020204" charset="0"/>
              </a:rPr>
              <a:t> and make a note of it in their diary.</a:t>
            </a:r>
          </a:p>
          <a:p>
            <a:r>
              <a:rPr lang="en-GB" dirty="0">
                <a:solidFill>
                  <a:schemeClr val="bg1"/>
                </a:solidFill>
                <a:latin typeface="DM Sans" panose="020B0604020202020204" charset="0"/>
              </a:rPr>
              <a:t>Please choose a time that suits your child best, when they are not too tired, so that reading can be an enjoyable experience.</a:t>
            </a:r>
          </a:p>
        </p:txBody>
      </p:sp>
      <p:sp>
        <p:nvSpPr>
          <p:cNvPr id="28" name="TextBox 28"/>
          <p:cNvSpPr txBox="1"/>
          <p:nvPr/>
        </p:nvSpPr>
        <p:spPr>
          <a:xfrm>
            <a:off x="2531527" y="5568662"/>
            <a:ext cx="3821142" cy="742950"/>
          </a:xfrm>
          <a:prstGeom prst="rect">
            <a:avLst/>
          </a:prstGeom>
        </p:spPr>
        <p:txBody>
          <a:bodyPr lIns="0" tIns="0" rIns="0" bIns="0" rtlCol="0" anchor="t">
            <a:spAutoFit/>
          </a:bodyPr>
          <a:lstStyle/>
          <a:p>
            <a:pPr marL="539748" lvl="1" indent="-269874" algn="l">
              <a:lnSpc>
                <a:spcPts val="2999"/>
              </a:lnSpc>
              <a:buFont typeface="Arial"/>
              <a:buChar char="•"/>
            </a:pPr>
            <a:r>
              <a:rPr lang="en-US" sz="2499" b="1" dirty="0">
                <a:solidFill>
                  <a:srgbClr val="FFFFFF"/>
                </a:solidFill>
                <a:latin typeface="DM Sans Bold"/>
                <a:ea typeface="DM Sans Bold"/>
                <a:cs typeface="DM Sans Bold"/>
                <a:sym typeface="DM Sans Bold"/>
              </a:rPr>
              <a:t>How often and when?</a:t>
            </a:r>
          </a:p>
        </p:txBody>
      </p:sp>
      <p:sp>
        <p:nvSpPr>
          <p:cNvPr id="29" name="TextBox 29"/>
          <p:cNvSpPr txBox="1"/>
          <p:nvPr/>
        </p:nvSpPr>
        <p:spPr>
          <a:xfrm>
            <a:off x="7262147" y="6113610"/>
            <a:ext cx="4363240" cy="2539350"/>
          </a:xfrm>
          <a:prstGeom prst="rect">
            <a:avLst/>
          </a:prstGeom>
        </p:spPr>
        <p:txBody>
          <a:bodyPr lIns="0" tIns="0" rIns="0" bIns="0" rtlCol="0" anchor="t">
            <a:spAutoFit/>
          </a:bodyPr>
          <a:lstStyle/>
          <a:p>
            <a:r>
              <a:rPr lang="en-GB" dirty="0">
                <a:solidFill>
                  <a:schemeClr val="bg1"/>
                </a:solidFill>
                <a:latin typeface="DM Sans" panose="020B0604020202020204" charset="0"/>
              </a:rPr>
              <a:t>We read as part of our phonics lessons. Reading skills are also practised during group sessions using our </a:t>
            </a:r>
            <a:r>
              <a:rPr lang="en-GB" b="1" dirty="0">
                <a:solidFill>
                  <a:schemeClr val="bg1"/>
                </a:solidFill>
                <a:latin typeface="DM Sans" panose="020B0604020202020204" charset="0"/>
              </a:rPr>
              <a:t>Favourite Five books</a:t>
            </a:r>
            <a:r>
              <a:rPr lang="en-GB" dirty="0">
                <a:solidFill>
                  <a:schemeClr val="bg1"/>
                </a:solidFill>
                <a:latin typeface="DM Sans" panose="020B0604020202020204" charset="0"/>
              </a:rPr>
              <a:t>, where children develop their comprehension skills through high-quality questioning.</a:t>
            </a:r>
          </a:p>
          <a:p>
            <a:r>
              <a:rPr lang="en-GB" dirty="0">
                <a:solidFill>
                  <a:schemeClr val="bg1"/>
                </a:solidFill>
                <a:latin typeface="DM Sans" panose="020B0604020202020204" charset="0"/>
              </a:rPr>
              <a:t>Children will also read their books with an adult throughout the week.</a:t>
            </a:r>
          </a:p>
          <a:p>
            <a:pPr algn="l">
              <a:lnSpc>
                <a:spcPts val="2600"/>
              </a:lnSpc>
            </a:pPr>
            <a:endParaRPr lang="en-US" sz="2000" dirty="0">
              <a:solidFill>
                <a:srgbClr val="FFFFFF"/>
              </a:solidFill>
              <a:latin typeface="DM Sans"/>
              <a:ea typeface="DM Sans"/>
              <a:cs typeface="DM Sans"/>
              <a:sym typeface="DM Sans"/>
            </a:endParaRPr>
          </a:p>
        </p:txBody>
      </p:sp>
      <p:sp>
        <p:nvSpPr>
          <p:cNvPr id="30" name="TextBox 30"/>
          <p:cNvSpPr txBox="1"/>
          <p:nvPr/>
        </p:nvSpPr>
        <p:spPr>
          <a:xfrm>
            <a:off x="7533197" y="5642976"/>
            <a:ext cx="3821142" cy="371475"/>
          </a:xfrm>
          <a:prstGeom prst="rect">
            <a:avLst/>
          </a:prstGeom>
        </p:spPr>
        <p:txBody>
          <a:bodyPr lIns="0" tIns="0" rIns="0" bIns="0" rtlCol="0" anchor="t">
            <a:spAutoFit/>
          </a:bodyPr>
          <a:lstStyle/>
          <a:p>
            <a:pPr marL="539748" lvl="1" indent="-269874" algn="l">
              <a:lnSpc>
                <a:spcPts val="2999"/>
              </a:lnSpc>
              <a:buFont typeface="Arial"/>
              <a:buChar char="•"/>
            </a:pPr>
            <a:r>
              <a:rPr lang="en-US" sz="2499" b="1">
                <a:solidFill>
                  <a:srgbClr val="FFFFFF"/>
                </a:solidFill>
                <a:latin typeface="DM Sans Bold"/>
                <a:ea typeface="DM Sans Bold"/>
                <a:cs typeface="DM Sans Bold"/>
                <a:sym typeface="DM Sans Bold"/>
              </a:rPr>
              <a:t>In school</a:t>
            </a:r>
          </a:p>
        </p:txBody>
      </p:sp>
      <p:sp>
        <p:nvSpPr>
          <p:cNvPr id="31" name="TextBox 31"/>
          <p:cNvSpPr txBox="1"/>
          <p:nvPr/>
        </p:nvSpPr>
        <p:spPr>
          <a:xfrm>
            <a:off x="12534866" y="6113610"/>
            <a:ext cx="3821142" cy="2154436"/>
          </a:xfrm>
          <a:prstGeom prst="rect">
            <a:avLst/>
          </a:prstGeom>
        </p:spPr>
        <p:txBody>
          <a:bodyPr lIns="0" tIns="0" rIns="0" bIns="0" rtlCol="0" anchor="t">
            <a:spAutoFit/>
          </a:bodyPr>
          <a:lstStyle/>
          <a:p>
            <a:r>
              <a:rPr lang="en-GB" sz="2000" dirty="0">
                <a:solidFill>
                  <a:schemeClr val="bg1"/>
                </a:solidFill>
                <a:latin typeface="DM Sans" panose="020B0604020202020204" charset="0"/>
              </a:rPr>
              <a:t>Books will be changed on a Friday. We encourage your child to read their book multiple times to develop fluency.</a:t>
            </a:r>
          </a:p>
          <a:p>
            <a:r>
              <a:rPr lang="en-GB" sz="2000" dirty="0">
                <a:solidFill>
                  <a:schemeClr val="bg1"/>
                </a:solidFill>
                <a:latin typeface="DM Sans" panose="020B0604020202020204" charset="0"/>
              </a:rPr>
              <a:t>Children can also enjoy books from home to support their reading and listening skills.</a:t>
            </a:r>
          </a:p>
        </p:txBody>
      </p:sp>
      <p:sp>
        <p:nvSpPr>
          <p:cNvPr id="32" name="TextBox 32"/>
          <p:cNvSpPr txBox="1"/>
          <p:nvPr/>
        </p:nvSpPr>
        <p:spPr>
          <a:xfrm>
            <a:off x="12650870" y="5642976"/>
            <a:ext cx="3821142" cy="371475"/>
          </a:xfrm>
          <a:prstGeom prst="rect">
            <a:avLst/>
          </a:prstGeom>
        </p:spPr>
        <p:txBody>
          <a:bodyPr lIns="0" tIns="0" rIns="0" bIns="0" rtlCol="0" anchor="t">
            <a:spAutoFit/>
          </a:bodyPr>
          <a:lstStyle/>
          <a:p>
            <a:pPr marL="539748" lvl="1" indent="-269874" algn="l">
              <a:lnSpc>
                <a:spcPts val="2999"/>
              </a:lnSpc>
              <a:buFont typeface="Arial"/>
              <a:buChar char="•"/>
            </a:pPr>
            <a:r>
              <a:rPr lang="en-US" sz="2499" b="1">
                <a:solidFill>
                  <a:srgbClr val="FFFFFF"/>
                </a:solidFill>
                <a:latin typeface="DM Sans Bold"/>
                <a:ea typeface="DM Sans Bold"/>
                <a:cs typeface="DM Sans Bold"/>
                <a:sym typeface="DM Sans Bold"/>
              </a:rPr>
              <a:t>New books</a:t>
            </a:r>
          </a:p>
        </p:txBody>
      </p:sp>
      <p:sp>
        <p:nvSpPr>
          <p:cNvPr id="33" name="TextBox 33"/>
          <p:cNvSpPr txBox="1"/>
          <p:nvPr/>
        </p:nvSpPr>
        <p:spPr>
          <a:xfrm>
            <a:off x="3851496" y="9021982"/>
            <a:ext cx="11653155" cy="695640"/>
          </a:xfrm>
          <a:prstGeom prst="rect">
            <a:avLst/>
          </a:prstGeom>
        </p:spPr>
        <p:txBody>
          <a:bodyPr lIns="0" tIns="0" rIns="0" bIns="0" rtlCol="0" anchor="t">
            <a:spAutoFit/>
          </a:bodyPr>
          <a:lstStyle/>
          <a:p>
            <a:pPr algn="ctr">
              <a:lnSpc>
                <a:spcPts val="3148"/>
              </a:lnSpc>
              <a:spcBef>
                <a:spcPct val="0"/>
              </a:spcBef>
            </a:pPr>
            <a:r>
              <a:rPr lang="en-US" sz="2623" b="1" dirty="0">
                <a:solidFill>
                  <a:srgbClr val="000000"/>
                </a:solidFill>
                <a:latin typeface="DM Sans Bold"/>
                <a:ea typeface="DM Sans Bold"/>
                <a:cs typeface="DM Sans Bold"/>
                <a:sym typeface="DM Sans Bold"/>
              </a:rPr>
              <a:t>Reading is key to all areas of the curriculum.</a:t>
            </a:r>
          </a:p>
          <a:p>
            <a:pPr algn="ctr">
              <a:lnSpc>
                <a:spcPts val="2068"/>
              </a:lnSpc>
              <a:spcBef>
                <a:spcPct val="0"/>
              </a:spcBef>
            </a:pPr>
            <a:endParaRPr lang="en-US" sz="2623" b="1" dirty="0">
              <a:solidFill>
                <a:srgbClr val="000000"/>
              </a:solidFill>
              <a:latin typeface="DM Sans Bold"/>
              <a:ea typeface="DM Sans Bold"/>
              <a:cs typeface="DM Sans Bold"/>
              <a:sym typeface="DM Sans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432234" y="-429786"/>
            <a:ext cx="18648216" cy="10956074"/>
          </a:xfrm>
          <a:custGeom>
            <a:avLst/>
            <a:gdLst/>
            <a:ahLst/>
            <a:cxnLst/>
            <a:rect l="l" t="t" r="r" b="b"/>
            <a:pathLst>
              <a:path w="18648216" h="10956074">
                <a:moveTo>
                  <a:pt x="0" y="0"/>
                </a:moveTo>
                <a:lnTo>
                  <a:pt x="18648216" y="0"/>
                </a:lnTo>
                <a:lnTo>
                  <a:pt x="18648216" y="10956074"/>
                </a:lnTo>
                <a:lnTo>
                  <a:pt x="0" y="10956074"/>
                </a:lnTo>
                <a:lnTo>
                  <a:pt x="0" y="0"/>
                </a:lnTo>
                <a:close/>
              </a:path>
            </a:pathLst>
          </a:custGeom>
          <a:blipFill>
            <a:blip r:embed="rId2">
              <a:alphaModFix amt="24000"/>
              <a:extLst>
                <a:ext uri="{96DAC541-7B7A-43D3-8B79-37D633B846F1}">
                  <asvg:svgBlip xmlns:asvg="http://schemas.microsoft.com/office/drawing/2016/SVG/main" r:embed="rId3"/>
                </a:ext>
              </a:extLst>
            </a:blip>
            <a:stretch>
              <a:fillRect t="-44563" r="-2704" b="-37505"/>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141328">
            <a:off x="16157949" y="7651595"/>
            <a:ext cx="628125" cy="1216440"/>
          </a:xfrm>
          <a:custGeom>
            <a:avLst/>
            <a:gdLst/>
            <a:ahLst/>
            <a:cxnLst/>
            <a:rect l="l" t="t" r="r" b="b"/>
            <a:pathLst>
              <a:path w="628125" h="1216440">
                <a:moveTo>
                  <a:pt x="0" y="0"/>
                </a:moveTo>
                <a:lnTo>
                  <a:pt x="628126" y="0"/>
                </a:lnTo>
                <a:lnTo>
                  <a:pt x="628126" y="1216440"/>
                </a:lnTo>
                <a:lnTo>
                  <a:pt x="0" y="12164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721537" y="1452856"/>
            <a:ext cx="15245627" cy="7724500"/>
            <a:chOff x="0" y="0"/>
            <a:chExt cx="4015309" cy="2034436"/>
          </a:xfrm>
        </p:grpSpPr>
        <p:sp>
          <p:nvSpPr>
            <p:cNvPr id="8" name="Freeform 8"/>
            <p:cNvSpPr/>
            <p:nvPr/>
          </p:nvSpPr>
          <p:spPr>
            <a:xfrm>
              <a:off x="0" y="0"/>
              <a:ext cx="4015309" cy="2034436"/>
            </a:xfrm>
            <a:custGeom>
              <a:avLst/>
              <a:gdLst/>
              <a:ahLst/>
              <a:cxnLst/>
              <a:rect l="l" t="t" r="r" b="b"/>
              <a:pathLst>
                <a:path w="4015309" h="2034436">
                  <a:moveTo>
                    <a:pt x="25898" y="0"/>
                  </a:moveTo>
                  <a:lnTo>
                    <a:pt x="3989411" y="0"/>
                  </a:lnTo>
                  <a:cubicBezTo>
                    <a:pt x="3996279" y="0"/>
                    <a:pt x="4002867" y="2729"/>
                    <a:pt x="4007724" y="7585"/>
                  </a:cubicBezTo>
                  <a:cubicBezTo>
                    <a:pt x="4012581" y="12442"/>
                    <a:pt x="4015309" y="19030"/>
                    <a:pt x="4015309" y="25898"/>
                  </a:cubicBezTo>
                  <a:lnTo>
                    <a:pt x="4015309" y="2008538"/>
                  </a:lnTo>
                  <a:cubicBezTo>
                    <a:pt x="4015309" y="2015407"/>
                    <a:pt x="4012581" y="2021994"/>
                    <a:pt x="4007724" y="2026851"/>
                  </a:cubicBezTo>
                  <a:cubicBezTo>
                    <a:pt x="4002867" y="2031708"/>
                    <a:pt x="3996279" y="2034436"/>
                    <a:pt x="3989411" y="2034436"/>
                  </a:cubicBezTo>
                  <a:lnTo>
                    <a:pt x="25898" y="2034436"/>
                  </a:lnTo>
                  <a:cubicBezTo>
                    <a:pt x="19030" y="2034436"/>
                    <a:pt x="12442" y="2031708"/>
                    <a:pt x="7585" y="2026851"/>
                  </a:cubicBezTo>
                  <a:cubicBezTo>
                    <a:pt x="2729" y="2021994"/>
                    <a:pt x="0" y="2015407"/>
                    <a:pt x="0" y="2008538"/>
                  </a:cubicBezTo>
                  <a:lnTo>
                    <a:pt x="0" y="25898"/>
                  </a:lnTo>
                  <a:cubicBezTo>
                    <a:pt x="0" y="19030"/>
                    <a:pt x="2729" y="12442"/>
                    <a:pt x="7585" y="7585"/>
                  </a:cubicBezTo>
                  <a:cubicBezTo>
                    <a:pt x="12442" y="2729"/>
                    <a:pt x="19030" y="0"/>
                    <a:pt x="25898" y="0"/>
                  </a:cubicBezTo>
                  <a:close/>
                </a:path>
              </a:pathLst>
            </a:custGeom>
            <a:solidFill>
              <a:srgbClr val="F6F4F1"/>
            </a:solidFill>
          </p:spPr>
        </p:sp>
        <p:sp>
          <p:nvSpPr>
            <p:cNvPr id="9" name="TextBox 9"/>
            <p:cNvSpPr txBox="1"/>
            <p:nvPr/>
          </p:nvSpPr>
          <p:spPr>
            <a:xfrm>
              <a:off x="0" y="0"/>
              <a:ext cx="4015309"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5783272" y="205759"/>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891124" y="-39990"/>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10"/>
            <a:stretch>
              <a:fillRect/>
            </a:stretch>
          </a:blipFill>
        </p:spPr>
      </p:sp>
      <p:sp>
        <p:nvSpPr>
          <p:cNvPr id="12" name="Freeform 12"/>
          <p:cNvSpPr/>
          <p:nvPr/>
        </p:nvSpPr>
        <p:spPr>
          <a:xfrm>
            <a:off x="1777501" y="682746"/>
            <a:ext cx="2537993" cy="1093644"/>
          </a:xfrm>
          <a:custGeom>
            <a:avLst/>
            <a:gdLst/>
            <a:ahLst/>
            <a:cxnLst/>
            <a:rect l="l" t="t" r="r" b="b"/>
            <a:pathLst>
              <a:path w="2537993" h="1093644">
                <a:moveTo>
                  <a:pt x="0" y="0"/>
                </a:moveTo>
                <a:lnTo>
                  <a:pt x="2537993" y="0"/>
                </a:lnTo>
                <a:lnTo>
                  <a:pt x="2537993" y="1093644"/>
                </a:lnTo>
                <a:lnTo>
                  <a:pt x="0" y="109364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1268244" y="7975311"/>
            <a:ext cx="1867832" cy="2109078"/>
          </a:xfrm>
          <a:custGeom>
            <a:avLst/>
            <a:gdLst/>
            <a:ahLst/>
            <a:cxnLst/>
            <a:rect l="l" t="t" r="r" b="b"/>
            <a:pathLst>
              <a:path w="1867832" h="2109078">
                <a:moveTo>
                  <a:pt x="0" y="0"/>
                </a:moveTo>
                <a:lnTo>
                  <a:pt x="1867832" y="0"/>
                </a:lnTo>
                <a:lnTo>
                  <a:pt x="1867832" y="2109078"/>
                </a:lnTo>
                <a:lnTo>
                  <a:pt x="0" y="210907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4" name="Group 14"/>
          <p:cNvGrpSpPr/>
          <p:nvPr/>
        </p:nvGrpSpPr>
        <p:grpSpPr>
          <a:xfrm>
            <a:off x="9144000" y="1497642"/>
            <a:ext cx="7227160" cy="2291595"/>
            <a:chOff x="0" y="0"/>
            <a:chExt cx="1903450" cy="603548"/>
          </a:xfrm>
        </p:grpSpPr>
        <p:sp>
          <p:nvSpPr>
            <p:cNvPr id="15" name="Freeform 15"/>
            <p:cNvSpPr/>
            <p:nvPr/>
          </p:nvSpPr>
          <p:spPr>
            <a:xfrm>
              <a:off x="0" y="0"/>
              <a:ext cx="1903450" cy="603548"/>
            </a:xfrm>
            <a:custGeom>
              <a:avLst/>
              <a:gdLst/>
              <a:ahLst/>
              <a:cxnLst/>
              <a:rect l="l" t="t" r="r" b="b"/>
              <a:pathLst>
                <a:path w="1903450" h="603548">
                  <a:moveTo>
                    <a:pt x="54633" y="0"/>
                  </a:moveTo>
                  <a:lnTo>
                    <a:pt x="1848817" y="0"/>
                  </a:lnTo>
                  <a:cubicBezTo>
                    <a:pt x="1863307" y="0"/>
                    <a:pt x="1877203" y="5756"/>
                    <a:pt x="1887448" y="16001"/>
                  </a:cubicBezTo>
                  <a:cubicBezTo>
                    <a:pt x="1897694" y="26247"/>
                    <a:pt x="1903450" y="40143"/>
                    <a:pt x="1903450" y="54633"/>
                  </a:cubicBezTo>
                  <a:lnTo>
                    <a:pt x="1903450" y="548915"/>
                  </a:lnTo>
                  <a:cubicBezTo>
                    <a:pt x="1903450" y="579088"/>
                    <a:pt x="1878990" y="603548"/>
                    <a:pt x="1848817" y="603548"/>
                  </a:cubicBezTo>
                  <a:lnTo>
                    <a:pt x="54633" y="603548"/>
                  </a:lnTo>
                  <a:cubicBezTo>
                    <a:pt x="40143" y="603548"/>
                    <a:pt x="26247" y="597792"/>
                    <a:pt x="16001" y="587546"/>
                  </a:cubicBezTo>
                  <a:cubicBezTo>
                    <a:pt x="5756" y="577301"/>
                    <a:pt x="0" y="563405"/>
                    <a:pt x="0" y="548915"/>
                  </a:cubicBezTo>
                  <a:lnTo>
                    <a:pt x="0" y="54633"/>
                  </a:lnTo>
                  <a:cubicBezTo>
                    <a:pt x="0" y="40143"/>
                    <a:pt x="5756" y="26247"/>
                    <a:pt x="16001" y="16001"/>
                  </a:cubicBezTo>
                  <a:cubicBezTo>
                    <a:pt x="26247" y="5756"/>
                    <a:pt x="40143" y="0"/>
                    <a:pt x="54633" y="0"/>
                  </a:cubicBezTo>
                  <a:close/>
                </a:path>
              </a:pathLst>
            </a:custGeom>
            <a:solidFill>
              <a:srgbClr val="96695E"/>
            </a:solidFill>
            <a:ln cap="rnd">
              <a:noFill/>
              <a:prstDash val="solid"/>
              <a:round/>
            </a:ln>
          </p:spPr>
        </p:sp>
        <p:sp>
          <p:nvSpPr>
            <p:cNvPr id="16" name="TextBox 16"/>
            <p:cNvSpPr txBox="1"/>
            <p:nvPr/>
          </p:nvSpPr>
          <p:spPr>
            <a:xfrm>
              <a:off x="0" y="-38100"/>
              <a:ext cx="1903450" cy="641648"/>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7" name="Group 17"/>
          <p:cNvGrpSpPr/>
          <p:nvPr/>
        </p:nvGrpSpPr>
        <p:grpSpPr>
          <a:xfrm>
            <a:off x="9144000" y="3979737"/>
            <a:ext cx="7227160" cy="2291595"/>
            <a:chOff x="0" y="0"/>
            <a:chExt cx="1903450" cy="603548"/>
          </a:xfrm>
        </p:grpSpPr>
        <p:sp>
          <p:nvSpPr>
            <p:cNvPr id="18" name="Freeform 18"/>
            <p:cNvSpPr/>
            <p:nvPr/>
          </p:nvSpPr>
          <p:spPr>
            <a:xfrm>
              <a:off x="0" y="0"/>
              <a:ext cx="1903450" cy="603548"/>
            </a:xfrm>
            <a:custGeom>
              <a:avLst/>
              <a:gdLst/>
              <a:ahLst/>
              <a:cxnLst/>
              <a:rect l="l" t="t" r="r" b="b"/>
              <a:pathLst>
                <a:path w="1903450" h="603548">
                  <a:moveTo>
                    <a:pt x="54633" y="0"/>
                  </a:moveTo>
                  <a:lnTo>
                    <a:pt x="1848817" y="0"/>
                  </a:lnTo>
                  <a:cubicBezTo>
                    <a:pt x="1863307" y="0"/>
                    <a:pt x="1877203" y="5756"/>
                    <a:pt x="1887448" y="16001"/>
                  </a:cubicBezTo>
                  <a:cubicBezTo>
                    <a:pt x="1897694" y="26247"/>
                    <a:pt x="1903450" y="40143"/>
                    <a:pt x="1903450" y="54633"/>
                  </a:cubicBezTo>
                  <a:lnTo>
                    <a:pt x="1903450" y="548915"/>
                  </a:lnTo>
                  <a:cubicBezTo>
                    <a:pt x="1903450" y="579088"/>
                    <a:pt x="1878990" y="603548"/>
                    <a:pt x="1848817" y="603548"/>
                  </a:cubicBezTo>
                  <a:lnTo>
                    <a:pt x="54633" y="603548"/>
                  </a:lnTo>
                  <a:cubicBezTo>
                    <a:pt x="40143" y="603548"/>
                    <a:pt x="26247" y="597792"/>
                    <a:pt x="16001" y="587546"/>
                  </a:cubicBezTo>
                  <a:cubicBezTo>
                    <a:pt x="5756" y="577301"/>
                    <a:pt x="0" y="563405"/>
                    <a:pt x="0" y="548915"/>
                  </a:cubicBezTo>
                  <a:lnTo>
                    <a:pt x="0" y="54633"/>
                  </a:lnTo>
                  <a:cubicBezTo>
                    <a:pt x="0" y="40143"/>
                    <a:pt x="5756" y="26247"/>
                    <a:pt x="16001" y="16001"/>
                  </a:cubicBezTo>
                  <a:cubicBezTo>
                    <a:pt x="26247" y="5756"/>
                    <a:pt x="40143" y="0"/>
                    <a:pt x="54633" y="0"/>
                  </a:cubicBezTo>
                  <a:close/>
                </a:path>
              </a:pathLst>
            </a:custGeom>
            <a:solidFill>
              <a:srgbClr val="96695E"/>
            </a:solidFill>
            <a:ln cap="rnd">
              <a:noFill/>
              <a:prstDash val="solid"/>
              <a:round/>
            </a:ln>
          </p:spPr>
        </p:sp>
        <p:sp>
          <p:nvSpPr>
            <p:cNvPr id="19" name="TextBox 19"/>
            <p:cNvSpPr txBox="1"/>
            <p:nvPr/>
          </p:nvSpPr>
          <p:spPr>
            <a:xfrm>
              <a:off x="0" y="-38100"/>
              <a:ext cx="1903450" cy="64164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0" name="Freeform 20"/>
          <p:cNvSpPr/>
          <p:nvPr/>
        </p:nvSpPr>
        <p:spPr>
          <a:xfrm>
            <a:off x="15783272" y="7940526"/>
            <a:ext cx="2237428" cy="2143863"/>
          </a:xfrm>
          <a:custGeom>
            <a:avLst/>
            <a:gdLst/>
            <a:ahLst/>
            <a:cxnLst/>
            <a:rect l="l" t="t" r="r" b="b"/>
            <a:pathLst>
              <a:path w="2237428" h="2143863">
                <a:moveTo>
                  <a:pt x="0" y="0"/>
                </a:moveTo>
                <a:lnTo>
                  <a:pt x="2237429" y="0"/>
                </a:lnTo>
                <a:lnTo>
                  <a:pt x="2237429" y="2143863"/>
                </a:lnTo>
                <a:lnTo>
                  <a:pt x="0" y="214386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1" name="Freeform 21"/>
          <p:cNvSpPr/>
          <p:nvPr/>
        </p:nvSpPr>
        <p:spPr>
          <a:xfrm rot="1141328">
            <a:off x="17478785" y="7249802"/>
            <a:ext cx="628125" cy="1216440"/>
          </a:xfrm>
          <a:custGeom>
            <a:avLst/>
            <a:gdLst/>
            <a:ahLst/>
            <a:cxnLst/>
            <a:rect l="l" t="t" r="r" b="b"/>
            <a:pathLst>
              <a:path w="628125" h="1216440">
                <a:moveTo>
                  <a:pt x="0" y="0"/>
                </a:moveTo>
                <a:lnTo>
                  <a:pt x="628126" y="0"/>
                </a:lnTo>
                <a:lnTo>
                  <a:pt x="628126" y="1216441"/>
                </a:lnTo>
                <a:lnTo>
                  <a:pt x="0" y="12164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22" name="Group 22"/>
          <p:cNvGrpSpPr/>
          <p:nvPr/>
        </p:nvGrpSpPr>
        <p:grpSpPr>
          <a:xfrm>
            <a:off x="9144000" y="6461488"/>
            <a:ext cx="7227160" cy="2291595"/>
            <a:chOff x="0" y="0"/>
            <a:chExt cx="1903450" cy="603548"/>
          </a:xfrm>
        </p:grpSpPr>
        <p:sp>
          <p:nvSpPr>
            <p:cNvPr id="23" name="Freeform 23"/>
            <p:cNvSpPr/>
            <p:nvPr/>
          </p:nvSpPr>
          <p:spPr>
            <a:xfrm>
              <a:off x="0" y="0"/>
              <a:ext cx="1903450" cy="603548"/>
            </a:xfrm>
            <a:custGeom>
              <a:avLst/>
              <a:gdLst/>
              <a:ahLst/>
              <a:cxnLst/>
              <a:rect l="l" t="t" r="r" b="b"/>
              <a:pathLst>
                <a:path w="1903450" h="603548">
                  <a:moveTo>
                    <a:pt x="54633" y="0"/>
                  </a:moveTo>
                  <a:lnTo>
                    <a:pt x="1848817" y="0"/>
                  </a:lnTo>
                  <a:cubicBezTo>
                    <a:pt x="1863307" y="0"/>
                    <a:pt x="1877203" y="5756"/>
                    <a:pt x="1887448" y="16001"/>
                  </a:cubicBezTo>
                  <a:cubicBezTo>
                    <a:pt x="1897694" y="26247"/>
                    <a:pt x="1903450" y="40143"/>
                    <a:pt x="1903450" y="54633"/>
                  </a:cubicBezTo>
                  <a:lnTo>
                    <a:pt x="1903450" y="548915"/>
                  </a:lnTo>
                  <a:cubicBezTo>
                    <a:pt x="1903450" y="579088"/>
                    <a:pt x="1878990" y="603548"/>
                    <a:pt x="1848817" y="603548"/>
                  </a:cubicBezTo>
                  <a:lnTo>
                    <a:pt x="54633" y="603548"/>
                  </a:lnTo>
                  <a:cubicBezTo>
                    <a:pt x="40143" y="603548"/>
                    <a:pt x="26247" y="597792"/>
                    <a:pt x="16001" y="587546"/>
                  </a:cubicBezTo>
                  <a:cubicBezTo>
                    <a:pt x="5756" y="577301"/>
                    <a:pt x="0" y="563405"/>
                    <a:pt x="0" y="548915"/>
                  </a:cubicBezTo>
                  <a:lnTo>
                    <a:pt x="0" y="54633"/>
                  </a:lnTo>
                  <a:cubicBezTo>
                    <a:pt x="0" y="40143"/>
                    <a:pt x="5756" y="26247"/>
                    <a:pt x="16001" y="16001"/>
                  </a:cubicBezTo>
                  <a:cubicBezTo>
                    <a:pt x="26247" y="5756"/>
                    <a:pt x="40143" y="0"/>
                    <a:pt x="54633" y="0"/>
                  </a:cubicBezTo>
                  <a:close/>
                </a:path>
              </a:pathLst>
            </a:custGeom>
            <a:solidFill>
              <a:srgbClr val="96695E"/>
            </a:solidFill>
          </p:spPr>
        </p:sp>
        <p:sp>
          <p:nvSpPr>
            <p:cNvPr id="24" name="TextBox 24"/>
            <p:cNvSpPr txBox="1"/>
            <p:nvPr/>
          </p:nvSpPr>
          <p:spPr>
            <a:xfrm>
              <a:off x="0" y="-38100"/>
              <a:ext cx="1903450" cy="641648"/>
            </a:xfrm>
            <a:prstGeom prst="rect">
              <a:avLst/>
            </a:prstGeom>
          </p:spPr>
          <p:txBody>
            <a:bodyPr lIns="50800" tIns="50800" rIns="50800" bIns="50800" rtlCol="0" anchor="ctr"/>
            <a:lstStyle/>
            <a:p>
              <a:pPr algn="ctr">
                <a:lnSpc>
                  <a:spcPts val="2659"/>
                </a:lnSpc>
                <a:spcBef>
                  <a:spcPct val="0"/>
                </a:spcBef>
              </a:pPr>
              <a:endParaRPr/>
            </a:p>
          </p:txBody>
        </p:sp>
      </p:grpSp>
      <p:sp>
        <p:nvSpPr>
          <p:cNvPr id="25" name="TextBox 25"/>
          <p:cNvSpPr txBox="1"/>
          <p:nvPr/>
        </p:nvSpPr>
        <p:spPr>
          <a:xfrm>
            <a:off x="9805215" y="2488392"/>
            <a:ext cx="5904877" cy="650875"/>
          </a:xfrm>
          <a:prstGeom prst="rect">
            <a:avLst/>
          </a:prstGeom>
        </p:spPr>
        <p:txBody>
          <a:bodyPr lIns="0" tIns="0" rIns="0" bIns="0" rtlCol="0" anchor="t">
            <a:spAutoFit/>
          </a:bodyPr>
          <a:lstStyle/>
          <a:p>
            <a:pPr algn="l">
              <a:lnSpc>
                <a:spcPts val="2600"/>
              </a:lnSpc>
            </a:pPr>
            <a:r>
              <a:rPr lang="en-US" sz="2000">
                <a:solidFill>
                  <a:srgbClr val="FFFFFF"/>
                </a:solidFill>
                <a:latin typeface="DM Sans"/>
                <a:ea typeface="DM Sans"/>
                <a:cs typeface="DM Sans"/>
                <a:sym typeface="DM Sans"/>
              </a:rPr>
              <a:t>Children with longer hair to tie their hair back. </a:t>
            </a:r>
          </a:p>
          <a:p>
            <a:pPr algn="l">
              <a:lnSpc>
                <a:spcPts val="2600"/>
              </a:lnSpc>
            </a:pPr>
            <a:endParaRPr lang="en-US" sz="2000">
              <a:solidFill>
                <a:srgbClr val="FFFFFF"/>
              </a:solidFill>
              <a:latin typeface="DM Sans"/>
              <a:ea typeface="DM Sans"/>
              <a:cs typeface="DM Sans"/>
              <a:sym typeface="DM Sans"/>
            </a:endParaRPr>
          </a:p>
        </p:txBody>
      </p:sp>
      <p:sp>
        <p:nvSpPr>
          <p:cNvPr id="26" name="TextBox 26"/>
          <p:cNvSpPr txBox="1"/>
          <p:nvPr/>
        </p:nvSpPr>
        <p:spPr>
          <a:xfrm>
            <a:off x="9805215" y="1913521"/>
            <a:ext cx="5904877" cy="371475"/>
          </a:xfrm>
          <a:prstGeom prst="rect">
            <a:avLst/>
          </a:prstGeom>
        </p:spPr>
        <p:txBody>
          <a:bodyPr lIns="0" tIns="0" rIns="0" bIns="0" rtlCol="0" anchor="t">
            <a:spAutoFit/>
          </a:bodyPr>
          <a:lstStyle/>
          <a:p>
            <a:pPr marL="539748" lvl="1" indent="-269874" algn="l">
              <a:lnSpc>
                <a:spcPts val="2999"/>
              </a:lnSpc>
              <a:buFont typeface="Arial"/>
              <a:buChar char="•"/>
            </a:pPr>
            <a:r>
              <a:rPr lang="en-US" sz="2499" b="1">
                <a:solidFill>
                  <a:srgbClr val="FFFFFF"/>
                </a:solidFill>
                <a:latin typeface="DM Sans Bold"/>
                <a:ea typeface="DM Sans Bold"/>
                <a:cs typeface="DM Sans Bold"/>
                <a:sym typeface="DM Sans Bold"/>
              </a:rPr>
              <a:t>Hair</a:t>
            </a:r>
          </a:p>
        </p:txBody>
      </p:sp>
      <p:sp>
        <p:nvSpPr>
          <p:cNvPr id="27" name="TextBox 27"/>
          <p:cNvSpPr txBox="1"/>
          <p:nvPr/>
        </p:nvSpPr>
        <p:spPr>
          <a:xfrm>
            <a:off x="9805215" y="4947350"/>
            <a:ext cx="5904877" cy="974725"/>
          </a:xfrm>
          <a:prstGeom prst="rect">
            <a:avLst/>
          </a:prstGeom>
        </p:spPr>
        <p:txBody>
          <a:bodyPr lIns="0" tIns="0" rIns="0" bIns="0" rtlCol="0" anchor="t">
            <a:spAutoFit/>
          </a:bodyPr>
          <a:lstStyle/>
          <a:p>
            <a:pPr algn="l">
              <a:lnSpc>
                <a:spcPts val="2600"/>
              </a:lnSpc>
            </a:pPr>
            <a:r>
              <a:rPr lang="en-US" sz="2000" dirty="0">
                <a:solidFill>
                  <a:srgbClr val="FFFFFF"/>
                </a:solidFill>
                <a:latin typeface="DM Sans"/>
                <a:ea typeface="DM Sans"/>
                <a:cs typeface="DM Sans"/>
                <a:sym typeface="DM Sans"/>
              </a:rPr>
              <a:t>Children may wear small stud earrings that must be removed or covered for PE.  Children may wear a watch.  No other jewellery should be worn.</a:t>
            </a:r>
          </a:p>
        </p:txBody>
      </p:sp>
      <p:sp>
        <p:nvSpPr>
          <p:cNvPr id="28" name="TextBox 28"/>
          <p:cNvSpPr txBox="1"/>
          <p:nvPr/>
        </p:nvSpPr>
        <p:spPr>
          <a:xfrm>
            <a:off x="9805215" y="4290088"/>
            <a:ext cx="5904877" cy="371475"/>
          </a:xfrm>
          <a:prstGeom prst="rect">
            <a:avLst/>
          </a:prstGeom>
        </p:spPr>
        <p:txBody>
          <a:bodyPr lIns="0" tIns="0" rIns="0" bIns="0" rtlCol="0" anchor="t">
            <a:spAutoFit/>
          </a:bodyPr>
          <a:lstStyle/>
          <a:p>
            <a:pPr marL="539748" lvl="1" indent="-269874" algn="l">
              <a:lnSpc>
                <a:spcPts val="2999"/>
              </a:lnSpc>
              <a:buFont typeface="Arial"/>
              <a:buChar char="•"/>
            </a:pPr>
            <a:r>
              <a:rPr lang="en-US" sz="2499" b="1" dirty="0">
                <a:solidFill>
                  <a:srgbClr val="FFFFFF"/>
                </a:solidFill>
                <a:latin typeface="DM Sans Bold"/>
                <a:ea typeface="DM Sans Bold"/>
                <a:cs typeface="DM Sans Bold"/>
                <a:sym typeface="DM Sans Bold"/>
              </a:rPr>
              <a:t>Jewellery</a:t>
            </a:r>
          </a:p>
        </p:txBody>
      </p:sp>
      <p:sp>
        <p:nvSpPr>
          <p:cNvPr id="29" name="TextBox 29"/>
          <p:cNvSpPr txBox="1"/>
          <p:nvPr/>
        </p:nvSpPr>
        <p:spPr>
          <a:xfrm>
            <a:off x="9805215" y="7380906"/>
            <a:ext cx="5904877" cy="974725"/>
          </a:xfrm>
          <a:prstGeom prst="rect">
            <a:avLst/>
          </a:prstGeom>
        </p:spPr>
        <p:txBody>
          <a:bodyPr lIns="0" tIns="0" rIns="0" bIns="0" rtlCol="0" anchor="t">
            <a:spAutoFit/>
          </a:bodyPr>
          <a:lstStyle/>
          <a:p>
            <a:pPr algn="l">
              <a:lnSpc>
                <a:spcPts val="2600"/>
              </a:lnSpc>
            </a:pPr>
            <a:r>
              <a:rPr lang="en-US" sz="2000">
                <a:solidFill>
                  <a:srgbClr val="FFFFFF"/>
                </a:solidFill>
                <a:latin typeface="DM Sans"/>
                <a:ea typeface="DM Sans"/>
                <a:cs typeface="DM Sans"/>
                <a:sym typeface="DM Sans"/>
              </a:rPr>
              <a:t>We would be grateful if you could leave a pair of wellies in school.  This ensures that we can access outdoor learning come rain or shine!</a:t>
            </a:r>
          </a:p>
        </p:txBody>
      </p:sp>
      <p:sp>
        <p:nvSpPr>
          <p:cNvPr id="30" name="TextBox 30"/>
          <p:cNvSpPr txBox="1"/>
          <p:nvPr/>
        </p:nvSpPr>
        <p:spPr>
          <a:xfrm>
            <a:off x="9805215" y="6723644"/>
            <a:ext cx="5904877" cy="371475"/>
          </a:xfrm>
          <a:prstGeom prst="rect">
            <a:avLst/>
          </a:prstGeom>
        </p:spPr>
        <p:txBody>
          <a:bodyPr lIns="0" tIns="0" rIns="0" bIns="0" rtlCol="0" anchor="t">
            <a:spAutoFit/>
          </a:bodyPr>
          <a:lstStyle/>
          <a:p>
            <a:pPr marL="539748" lvl="1" indent="-269874" algn="l">
              <a:lnSpc>
                <a:spcPts val="2999"/>
              </a:lnSpc>
              <a:buFont typeface="Arial"/>
              <a:buChar char="•"/>
            </a:pPr>
            <a:r>
              <a:rPr lang="en-US" sz="2499" b="1">
                <a:solidFill>
                  <a:srgbClr val="FFFFFF"/>
                </a:solidFill>
                <a:latin typeface="DM Sans Bold"/>
                <a:ea typeface="DM Sans Bold"/>
                <a:cs typeface="DM Sans Bold"/>
                <a:sym typeface="DM Sans Bold"/>
              </a:rPr>
              <a:t>Wellies</a:t>
            </a:r>
          </a:p>
        </p:txBody>
      </p:sp>
      <p:sp>
        <p:nvSpPr>
          <p:cNvPr id="31" name="Freeform 31"/>
          <p:cNvSpPr/>
          <p:nvPr/>
        </p:nvSpPr>
        <p:spPr>
          <a:xfrm>
            <a:off x="3193226" y="8059620"/>
            <a:ext cx="785074" cy="2027185"/>
          </a:xfrm>
          <a:custGeom>
            <a:avLst/>
            <a:gdLst/>
            <a:ahLst/>
            <a:cxnLst/>
            <a:rect l="l" t="t" r="r" b="b"/>
            <a:pathLst>
              <a:path w="785074" h="2027185">
                <a:moveTo>
                  <a:pt x="0" y="0"/>
                </a:moveTo>
                <a:lnTo>
                  <a:pt x="785073" y="0"/>
                </a:lnTo>
                <a:lnTo>
                  <a:pt x="785073" y="2027185"/>
                </a:lnTo>
                <a:lnTo>
                  <a:pt x="0" y="2027185"/>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grpSp>
        <p:nvGrpSpPr>
          <p:cNvPr id="32" name="Group 32"/>
          <p:cNvGrpSpPr/>
          <p:nvPr/>
        </p:nvGrpSpPr>
        <p:grpSpPr>
          <a:xfrm>
            <a:off x="15437738" y="1727247"/>
            <a:ext cx="2928496" cy="2934353"/>
            <a:chOff x="0" y="0"/>
            <a:chExt cx="6350000" cy="6362700"/>
          </a:xfrm>
        </p:grpSpPr>
        <p:sp>
          <p:nvSpPr>
            <p:cNvPr id="33" name="Freeform 33"/>
            <p:cNvSpPr/>
            <p:nvPr/>
          </p:nvSpPr>
          <p:spPr>
            <a:xfrm>
              <a:off x="-8" y="10548"/>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19"/>
              <a:stretch>
                <a:fillRect t="-13750" b="-13750"/>
              </a:stretch>
            </a:blipFill>
            <a:ln w="142875" cap="sq">
              <a:solidFill>
                <a:srgbClr val="FF55B2"/>
              </a:solidFill>
              <a:prstDash val="solid"/>
              <a:miter/>
            </a:ln>
          </p:spPr>
        </p:sp>
      </p:grpSp>
      <p:grpSp>
        <p:nvGrpSpPr>
          <p:cNvPr id="34" name="Group 34"/>
          <p:cNvGrpSpPr/>
          <p:nvPr/>
        </p:nvGrpSpPr>
        <p:grpSpPr>
          <a:xfrm>
            <a:off x="15473688" y="5125267"/>
            <a:ext cx="2928496" cy="2934353"/>
            <a:chOff x="0" y="0"/>
            <a:chExt cx="6350000" cy="6362700"/>
          </a:xfrm>
        </p:grpSpPr>
        <p:sp>
          <p:nvSpPr>
            <p:cNvPr id="35" name="Freeform 35"/>
            <p:cNvSpPr/>
            <p:nvPr/>
          </p:nvSpPr>
          <p:spPr>
            <a:xfrm>
              <a:off x="-8" y="10548"/>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20"/>
              <a:stretch>
                <a:fillRect t="-14500" b="-14500"/>
              </a:stretch>
            </a:blipFill>
            <a:ln w="142875" cap="sq">
              <a:solidFill>
                <a:srgbClr val="FF55B2"/>
              </a:solidFill>
              <a:prstDash val="solid"/>
              <a:miter/>
            </a:ln>
          </p:spPr>
        </p:sp>
      </p:grpSp>
      <p:sp>
        <p:nvSpPr>
          <p:cNvPr id="36" name="TextBox 36"/>
          <p:cNvSpPr txBox="1"/>
          <p:nvPr/>
        </p:nvSpPr>
        <p:spPr>
          <a:xfrm>
            <a:off x="2396833" y="3001888"/>
            <a:ext cx="6311034" cy="1120774"/>
          </a:xfrm>
          <a:prstGeom prst="rect">
            <a:avLst/>
          </a:prstGeom>
        </p:spPr>
        <p:txBody>
          <a:bodyPr lIns="0" tIns="0" rIns="0" bIns="0" rtlCol="0" anchor="t">
            <a:spAutoFit/>
          </a:bodyPr>
          <a:lstStyle/>
          <a:p>
            <a:pPr marL="0" lvl="0" indent="0" algn="l">
              <a:lnSpc>
                <a:spcPts val="8499"/>
              </a:lnSpc>
              <a:spcBef>
                <a:spcPct val="0"/>
              </a:spcBef>
            </a:pPr>
            <a:r>
              <a:rPr lang="en-US" sz="8499">
                <a:solidFill>
                  <a:srgbClr val="000000"/>
                </a:solidFill>
                <a:latin typeface="More Sugar"/>
                <a:ea typeface="More Sugar"/>
                <a:cs typeface="More Sugar"/>
                <a:sym typeface="More Sugar"/>
              </a:rPr>
              <a:t>Uniform</a:t>
            </a:r>
          </a:p>
        </p:txBody>
      </p:sp>
      <p:sp>
        <p:nvSpPr>
          <p:cNvPr id="37" name="TextBox 37"/>
          <p:cNvSpPr txBox="1"/>
          <p:nvPr/>
        </p:nvSpPr>
        <p:spPr>
          <a:xfrm>
            <a:off x="2388411" y="3985142"/>
            <a:ext cx="6311034" cy="4055084"/>
          </a:xfrm>
          <a:prstGeom prst="rect">
            <a:avLst/>
          </a:prstGeom>
        </p:spPr>
        <p:txBody>
          <a:bodyPr lIns="0" tIns="0" rIns="0" bIns="0" rtlCol="0" anchor="t">
            <a:spAutoFit/>
          </a:bodyPr>
          <a:lstStyle/>
          <a:p>
            <a:r>
              <a:rPr lang="en-GB" sz="2000" dirty="0">
                <a:latin typeface="DM Sans" panose="020B0604020202020204" charset="0"/>
              </a:rPr>
              <a:t>As the children are representing the school, it is important that they look smart when coming to school. This includes ensuring that T-shirts are tucked in.</a:t>
            </a:r>
          </a:p>
          <a:p>
            <a:r>
              <a:rPr lang="en-GB" sz="2000" dirty="0">
                <a:latin typeface="DM Sans" panose="020B0604020202020204" charset="0"/>
              </a:rPr>
              <a:t>We do not require uniform to be branded.</a:t>
            </a:r>
          </a:p>
          <a:p>
            <a:r>
              <a:rPr lang="en-GB" sz="2000" dirty="0">
                <a:latin typeface="DM Sans" panose="020B0604020202020204" charset="0"/>
              </a:rPr>
              <a:t>Please speak to us if you require any help with uniform, and we will be more than happy to support you.</a:t>
            </a:r>
          </a:p>
          <a:p>
            <a:r>
              <a:rPr lang="en-GB" sz="2000" dirty="0">
                <a:latin typeface="DM Sans" panose="020B0604020202020204" charset="0"/>
              </a:rPr>
              <a:t>Please support us in keeping our classroom clean by encouraging the children to wipe their feet on the mat as they come into the classroom.</a:t>
            </a:r>
          </a:p>
          <a:p>
            <a:r>
              <a:rPr lang="en-GB" sz="2000" dirty="0">
                <a:latin typeface="DM Sans" panose="020B0604020202020204" charset="0"/>
              </a:rPr>
              <a:t>Thank you!</a:t>
            </a:r>
          </a:p>
          <a:p>
            <a:pPr marL="0" lvl="0" indent="0" algn="l">
              <a:lnSpc>
                <a:spcPts val="2999"/>
              </a:lnSpc>
            </a:pPr>
            <a:endParaRPr lang="en-US" sz="1999" dirty="0">
              <a:solidFill>
                <a:srgbClr val="000000"/>
              </a:solidFill>
              <a:latin typeface="DM Sans"/>
              <a:ea typeface="DM Sans"/>
              <a:cs typeface="DM Sans"/>
              <a:sym typeface="DM Sans"/>
            </a:endParaRPr>
          </a:p>
        </p:txBody>
      </p:sp>
      <p:sp>
        <p:nvSpPr>
          <p:cNvPr id="38" name="TextBox 38"/>
          <p:cNvSpPr txBox="1"/>
          <p:nvPr/>
        </p:nvSpPr>
        <p:spPr>
          <a:xfrm>
            <a:off x="3851496" y="9021982"/>
            <a:ext cx="11653155" cy="771525"/>
          </a:xfrm>
          <a:prstGeom prst="rect">
            <a:avLst/>
          </a:prstGeom>
        </p:spPr>
        <p:txBody>
          <a:bodyPr lIns="0" tIns="0" rIns="0" bIns="0" rtlCol="0" anchor="t">
            <a:spAutoFit/>
          </a:bodyPr>
          <a:lstStyle/>
          <a:p>
            <a:pPr algn="ctr">
              <a:lnSpc>
                <a:spcPts val="3148"/>
              </a:lnSpc>
              <a:spcBef>
                <a:spcPct val="0"/>
              </a:spcBef>
            </a:pPr>
            <a:r>
              <a:rPr lang="en-US" sz="2623" b="1">
                <a:solidFill>
                  <a:srgbClr val="000000"/>
                </a:solidFill>
                <a:latin typeface="DM Sans Bold"/>
                <a:ea typeface="DM Sans Bold"/>
                <a:cs typeface="DM Sans Bold"/>
                <a:sym typeface="DM Sans Bold"/>
              </a:rPr>
              <a:t>Please label EVERYTHING so we can return items back to their rightful owners.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rot="1141328">
            <a:off x="16157949" y="7651595"/>
            <a:ext cx="628125" cy="1216440"/>
          </a:xfrm>
          <a:custGeom>
            <a:avLst/>
            <a:gdLst/>
            <a:ahLst/>
            <a:cxnLst/>
            <a:rect l="l" t="t" r="r" b="b"/>
            <a:pathLst>
              <a:path w="628125" h="1216440">
                <a:moveTo>
                  <a:pt x="0" y="0"/>
                </a:moveTo>
                <a:lnTo>
                  <a:pt x="628126" y="0"/>
                </a:lnTo>
                <a:lnTo>
                  <a:pt x="628126" y="1216440"/>
                </a:lnTo>
                <a:lnTo>
                  <a:pt x="0" y="12164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1721537" y="1452856"/>
            <a:ext cx="15245627" cy="7724500"/>
            <a:chOff x="0" y="0"/>
            <a:chExt cx="4015309" cy="2034436"/>
          </a:xfrm>
        </p:grpSpPr>
        <p:sp>
          <p:nvSpPr>
            <p:cNvPr id="7" name="Freeform 7"/>
            <p:cNvSpPr/>
            <p:nvPr/>
          </p:nvSpPr>
          <p:spPr>
            <a:xfrm>
              <a:off x="0" y="0"/>
              <a:ext cx="4015309" cy="2034436"/>
            </a:xfrm>
            <a:custGeom>
              <a:avLst/>
              <a:gdLst/>
              <a:ahLst/>
              <a:cxnLst/>
              <a:rect l="l" t="t" r="r" b="b"/>
              <a:pathLst>
                <a:path w="4015309" h="2034436">
                  <a:moveTo>
                    <a:pt x="25898" y="0"/>
                  </a:moveTo>
                  <a:lnTo>
                    <a:pt x="3989411" y="0"/>
                  </a:lnTo>
                  <a:cubicBezTo>
                    <a:pt x="3996279" y="0"/>
                    <a:pt x="4002867" y="2729"/>
                    <a:pt x="4007724" y="7585"/>
                  </a:cubicBezTo>
                  <a:cubicBezTo>
                    <a:pt x="4012581" y="12442"/>
                    <a:pt x="4015309" y="19030"/>
                    <a:pt x="4015309" y="25898"/>
                  </a:cubicBezTo>
                  <a:lnTo>
                    <a:pt x="4015309" y="2008538"/>
                  </a:lnTo>
                  <a:cubicBezTo>
                    <a:pt x="4015309" y="2015407"/>
                    <a:pt x="4012581" y="2021994"/>
                    <a:pt x="4007724" y="2026851"/>
                  </a:cubicBezTo>
                  <a:cubicBezTo>
                    <a:pt x="4002867" y="2031708"/>
                    <a:pt x="3996279" y="2034436"/>
                    <a:pt x="3989411" y="2034436"/>
                  </a:cubicBezTo>
                  <a:lnTo>
                    <a:pt x="25898" y="2034436"/>
                  </a:lnTo>
                  <a:cubicBezTo>
                    <a:pt x="19030" y="2034436"/>
                    <a:pt x="12442" y="2031708"/>
                    <a:pt x="7585" y="2026851"/>
                  </a:cubicBezTo>
                  <a:cubicBezTo>
                    <a:pt x="2729" y="2021994"/>
                    <a:pt x="0" y="2015407"/>
                    <a:pt x="0" y="2008538"/>
                  </a:cubicBezTo>
                  <a:lnTo>
                    <a:pt x="0" y="25898"/>
                  </a:lnTo>
                  <a:cubicBezTo>
                    <a:pt x="0" y="19030"/>
                    <a:pt x="2729" y="12442"/>
                    <a:pt x="7585" y="7585"/>
                  </a:cubicBezTo>
                  <a:cubicBezTo>
                    <a:pt x="12442" y="2729"/>
                    <a:pt x="19030" y="0"/>
                    <a:pt x="25898" y="0"/>
                  </a:cubicBezTo>
                  <a:close/>
                </a:path>
              </a:pathLst>
            </a:custGeom>
            <a:solidFill>
              <a:srgbClr val="F6F4F1"/>
            </a:solidFill>
          </p:spPr>
        </p:sp>
        <p:sp>
          <p:nvSpPr>
            <p:cNvPr id="8" name="TextBox 8"/>
            <p:cNvSpPr txBox="1"/>
            <p:nvPr/>
          </p:nvSpPr>
          <p:spPr>
            <a:xfrm>
              <a:off x="0" y="0"/>
              <a:ext cx="4015309" cy="2034436"/>
            </a:xfrm>
            <a:prstGeom prst="rect">
              <a:avLst/>
            </a:prstGeom>
          </p:spPr>
          <p:txBody>
            <a:bodyPr lIns="50800" tIns="50800" rIns="50800" bIns="50800" rtlCol="0" anchor="ctr"/>
            <a:lstStyle/>
            <a:p>
              <a:pPr algn="ctr">
                <a:lnSpc>
                  <a:spcPts val="2999"/>
                </a:lnSpc>
              </a:pPr>
              <a:endParaRPr/>
            </a:p>
          </p:txBody>
        </p:sp>
      </p:grpSp>
      <p:sp>
        <p:nvSpPr>
          <p:cNvPr id="9" name="Freeform 9"/>
          <p:cNvSpPr/>
          <p:nvPr/>
        </p:nvSpPr>
        <p:spPr>
          <a:xfrm>
            <a:off x="15783272" y="205759"/>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891124" y="-39990"/>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8"/>
            <a:stretch>
              <a:fillRect/>
            </a:stretch>
          </a:blipFill>
        </p:spPr>
      </p:sp>
      <p:sp>
        <p:nvSpPr>
          <p:cNvPr id="11" name="Freeform 11"/>
          <p:cNvSpPr/>
          <p:nvPr/>
        </p:nvSpPr>
        <p:spPr>
          <a:xfrm>
            <a:off x="1777501" y="682746"/>
            <a:ext cx="2537993" cy="1093644"/>
          </a:xfrm>
          <a:custGeom>
            <a:avLst/>
            <a:gdLst/>
            <a:ahLst/>
            <a:cxnLst/>
            <a:rect l="l" t="t" r="r" b="b"/>
            <a:pathLst>
              <a:path w="2537993" h="1093644">
                <a:moveTo>
                  <a:pt x="0" y="0"/>
                </a:moveTo>
                <a:lnTo>
                  <a:pt x="2537993" y="0"/>
                </a:lnTo>
                <a:lnTo>
                  <a:pt x="2537993" y="1093644"/>
                </a:lnTo>
                <a:lnTo>
                  <a:pt x="0" y="109364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Freeform 12"/>
          <p:cNvSpPr/>
          <p:nvPr/>
        </p:nvSpPr>
        <p:spPr>
          <a:xfrm>
            <a:off x="1268244" y="7975311"/>
            <a:ext cx="1867832" cy="2109078"/>
          </a:xfrm>
          <a:custGeom>
            <a:avLst/>
            <a:gdLst/>
            <a:ahLst/>
            <a:cxnLst/>
            <a:rect l="l" t="t" r="r" b="b"/>
            <a:pathLst>
              <a:path w="1867832" h="2109078">
                <a:moveTo>
                  <a:pt x="0" y="0"/>
                </a:moveTo>
                <a:lnTo>
                  <a:pt x="1867832" y="0"/>
                </a:lnTo>
                <a:lnTo>
                  <a:pt x="1867832" y="2109078"/>
                </a:lnTo>
                <a:lnTo>
                  <a:pt x="0" y="210907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13" name="Group 13"/>
          <p:cNvGrpSpPr/>
          <p:nvPr/>
        </p:nvGrpSpPr>
        <p:grpSpPr>
          <a:xfrm>
            <a:off x="2088925" y="1845499"/>
            <a:ext cx="6593832" cy="6607019"/>
            <a:chOff x="0" y="0"/>
            <a:chExt cx="6350000" cy="6362700"/>
          </a:xfrm>
        </p:grpSpPr>
        <p:sp>
          <p:nvSpPr>
            <p:cNvPr id="14" name="Freeform 14"/>
            <p:cNvSpPr/>
            <p:nvPr/>
          </p:nvSpPr>
          <p:spPr>
            <a:xfrm>
              <a:off x="-8" y="10548"/>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13"/>
              <a:stretch>
                <a:fillRect l="-49370" r="-629"/>
              </a:stretch>
            </a:blipFill>
            <a:ln w="142875" cap="sq">
              <a:solidFill>
                <a:srgbClr val="F3B0DB"/>
              </a:solidFill>
              <a:prstDash val="solid"/>
              <a:miter/>
            </a:ln>
          </p:spPr>
        </p:sp>
      </p:grpSp>
      <p:sp>
        <p:nvSpPr>
          <p:cNvPr id="15" name="Freeform 15"/>
          <p:cNvSpPr/>
          <p:nvPr/>
        </p:nvSpPr>
        <p:spPr>
          <a:xfrm>
            <a:off x="15349536" y="8360478"/>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8"/>
            <a:stretch>
              <a:fillRect/>
            </a:stretch>
          </a:blipFill>
        </p:spPr>
      </p:sp>
      <p:sp>
        <p:nvSpPr>
          <p:cNvPr id="16" name="Freeform 16"/>
          <p:cNvSpPr/>
          <p:nvPr/>
        </p:nvSpPr>
        <p:spPr>
          <a:xfrm>
            <a:off x="16878988" y="7733140"/>
            <a:ext cx="1018935" cy="2631053"/>
          </a:xfrm>
          <a:custGeom>
            <a:avLst/>
            <a:gdLst/>
            <a:ahLst/>
            <a:cxnLst/>
            <a:rect l="l" t="t" r="r" b="b"/>
            <a:pathLst>
              <a:path w="1018935" h="2631053">
                <a:moveTo>
                  <a:pt x="0" y="0"/>
                </a:moveTo>
                <a:lnTo>
                  <a:pt x="1018935" y="0"/>
                </a:lnTo>
                <a:lnTo>
                  <a:pt x="1018935" y="2631053"/>
                </a:lnTo>
                <a:lnTo>
                  <a:pt x="0" y="263105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TextBox 17"/>
          <p:cNvSpPr txBox="1"/>
          <p:nvPr/>
        </p:nvSpPr>
        <p:spPr>
          <a:xfrm>
            <a:off x="9260797" y="1878732"/>
            <a:ext cx="6986205" cy="1120774"/>
          </a:xfrm>
          <a:prstGeom prst="rect">
            <a:avLst/>
          </a:prstGeom>
        </p:spPr>
        <p:txBody>
          <a:bodyPr lIns="0" tIns="0" rIns="0" bIns="0" rtlCol="0" anchor="t">
            <a:spAutoFit/>
          </a:bodyPr>
          <a:lstStyle/>
          <a:p>
            <a:pPr algn="l">
              <a:lnSpc>
                <a:spcPts val="8499"/>
              </a:lnSpc>
            </a:pPr>
            <a:r>
              <a:rPr lang="en-US" sz="8499">
                <a:solidFill>
                  <a:srgbClr val="000000"/>
                </a:solidFill>
                <a:latin typeface="More Sugar"/>
                <a:ea typeface="More Sugar"/>
                <a:cs typeface="More Sugar"/>
                <a:sym typeface="More Sugar"/>
              </a:rPr>
              <a:t>PE</a:t>
            </a:r>
          </a:p>
        </p:txBody>
      </p:sp>
      <p:sp>
        <p:nvSpPr>
          <p:cNvPr id="18" name="TextBox 18"/>
          <p:cNvSpPr txBox="1"/>
          <p:nvPr/>
        </p:nvSpPr>
        <p:spPr>
          <a:xfrm>
            <a:off x="9260797" y="3458501"/>
            <a:ext cx="6986205" cy="4801314"/>
          </a:xfrm>
          <a:prstGeom prst="rect">
            <a:avLst/>
          </a:prstGeom>
        </p:spPr>
        <p:txBody>
          <a:bodyPr lIns="0" tIns="0" rIns="0" bIns="0" rtlCol="0" anchor="t">
            <a:spAutoFit/>
          </a:bodyPr>
          <a:lstStyle/>
          <a:p>
            <a:r>
              <a:rPr lang="en-GB" sz="2400" dirty="0">
                <a:latin typeface="DM Sans" panose="020B0604020202020204" charset="0"/>
              </a:rPr>
              <a:t>PE will take place on a </a:t>
            </a:r>
            <a:r>
              <a:rPr lang="en-GB" sz="2400" b="1" dirty="0">
                <a:latin typeface="DM Sans" panose="020B0604020202020204" charset="0"/>
              </a:rPr>
              <a:t>Wednesday and Friday</a:t>
            </a:r>
            <a:r>
              <a:rPr lang="en-GB" sz="2400" dirty="0">
                <a:latin typeface="DM Sans" panose="020B0604020202020204" charset="0"/>
              </a:rPr>
              <a:t>.</a:t>
            </a:r>
          </a:p>
          <a:p>
            <a:endParaRPr lang="en-GB" sz="2400" dirty="0">
              <a:latin typeface="DM Sans" panose="020B0604020202020204" charset="0"/>
            </a:endParaRPr>
          </a:p>
          <a:p>
            <a:r>
              <a:rPr lang="en-GB" sz="2400" dirty="0">
                <a:latin typeface="DM Sans" panose="020B0604020202020204" charset="0"/>
              </a:rPr>
              <a:t>We ask that PE kits are brought into school at the start of each term. They will be sent home at the end of each half term, or sooner if we feel they need to be washed.</a:t>
            </a:r>
          </a:p>
          <a:p>
            <a:endParaRPr lang="en-GB" sz="2400" dirty="0">
              <a:latin typeface="DM Sans" panose="020B0604020202020204" charset="0"/>
            </a:endParaRPr>
          </a:p>
          <a:p>
            <a:r>
              <a:rPr lang="en-GB" sz="2400" dirty="0">
                <a:latin typeface="DM Sans" panose="020B0604020202020204" charset="0"/>
              </a:rPr>
              <a:t>Trainers, tracksuit bottoms and tops are needed for cold and wet weather, as we aim to do PE outside whenever possible.</a:t>
            </a:r>
          </a:p>
          <a:p>
            <a:endParaRPr lang="en-GB" sz="2400" dirty="0">
              <a:latin typeface="DM Sans" panose="020B0604020202020204" charset="0"/>
            </a:endParaRPr>
          </a:p>
          <a:p>
            <a:r>
              <a:rPr lang="en-GB" sz="2400" dirty="0">
                <a:latin typeface="DM Sans" panose="020B0604020202020204" charset="0"/>
              </a:rPr>
              <a:t>Please ensure that your child’s PE kit </a:t>
            </a:r>
            <a:r>
              <a:rPr lang="en-GB" sz="2400" b="1" dirty="0">
                <a:latin typeface="DM Sans" panose="020B0604020202020204" charset="0"/>
              </a:rPr>
              <a:t>adheres to our school uniform policy</a:t>
            </a:r>
            <a:r>
              <a:rPr lang="en-GB" sz="2400" dirty="0">
                <a:latin typeface="DM Sans" panose="020B0604020202020204"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432234" y="-248579"/>
            <a:ext cx="19005984" cy="11011830"/>
          </a:xfrm>
          <a:custGeom>
            <a:avLst/>
            <a:gdLst/>
            <a:ahLst/>
            <a:cxnLst/>
            <a:rect l="l" t="t" r="r" b="b"/>
            <a:pathLst>
              <a:path w="19005984" h="11011830">
                <a:moveTo>
                  <a:pt x="0" y="0"/>
                </a:moveTo>
                <a:lnTo>
                  <a:pt x="19005984" y="0"/>
                </a:lnTo>
                <a:lnTo>
                  <a:pt x="19005984" y="11011830"/>
                </a:lnTo>
                <a:lnTo>
                  <a:pt x="0" y="11011830"/>
                </a:lnTo>
                <a:lnTo>
                  <a:pt x="0" y="0"/>
                </a:lnTo>
                <a:close/>
              </a:path>
            </a:pathLst>
          </a:custGeom>
          <a:blipFill>
            <a:blip r:embed="rId2">
              <a:alphaModFix amt="24000"/>
              <a:extLst>
                <a:ext uri="{96DAC541-7B7A-43D3-8B79-37D633B846F1}">
                  <asvg:svgBlip xmlns:asvg="http://schemas.microsoft.com/office/drawing/2016/SVG/main" r:embed="rId3"/>
                </a:ext>
              </a:extLst>
            </a:blip>
            <a:stretch>
              <a:fillRect t="-44656" r="-770" b="-36489"/>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141328">
            <a:off x="16157949" y="7651595"/>
            <a:ext cx="628125" cy="1216440"/>
          </a:xfrm>
          <a:custGeom>
            <a:avLst/>
            <a:gdLst/>
            <a:ahLst/>
            <a:cxnLst/>
            <a:rect l="l" t="t" r="r" b="b"/>
            <a:pathLst>
              <a:path w="628125" h="1216440">
                <a:moveTo>
                  <a:pt x="0" y="0"/>
                </a:moveTo>
                <a:lnTo>
                  <a:pt x="628126" y="0"/>
                </a:lnTo>
                <a:lnTo>
                  <a:pt x="628126" y="1216440"/>
                </a:lnTo>
                <a:lnTo>
                  <a:pt x="0" y="12164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721537" y="1452856"/>
            <a:ext cx="15245627" cy="7724500"/>
            <a:chOff x="0" y="0"/>
            <a:chExt cx="4015309" cy="2034436"/>
          </a:xfrm>
        </p:grpSpPr>
        <p:sp>
          <p:nvSpPr>
            <p:cNvPr id="8" name="Freeform 8"/>
            <p:cNvSpPr/>
            <p:nvPr/>
          </p:nvSpPr>
          <p:spPr>
            <a:xfrm>
              <a:off x="0" y="0"/>
              <a:ext cx="4015309" cy="2034436"/>
            </a:xfrm>
            <a:custGeom>
              <a:avLst/>
              <a:gdLst/>
              <a:ahLst/>
              <a:cxnLst/>
              <a:rect l="l" t="t" r="r" b="b"/>
              <a:pathLst>
                <a:path w="4015309" h="2034436">
                  <a:moveTo>
                    <a:pt x="25898" y="0"/>
                  </a:moveTo>
                  <a:lnTo>
                    <a:pt x="3989411" y="0"/>
                  </a:lnTo>
                  <a:cubicBezTo>
                    <a:pt x="3996279" y="0"/>
                    <a:pt x="4002867" y="2729"/>
                    <a:pt x="4007724" y="7585"/>
                  </a:cubicBezTo>
                  <a:cubicBezTo>
                    <a:pt x="4012581" y="12442"/>
                    <a:pt x="4015309" y="19030"/>
                    <a:pt x="4015309" y="25898"/>
                  </a:cubicBezTo>
                  <a:lnTo>
                    <a:pt x="4015309" y="2008538"/>
                  </a:lnTo>
                  <a:cubicBezTo>
                    <a:pt x="4015309" y="2015407"/>
                    <a:pt x="4012581" y="2021994"/>
                    <a:pt x="4007724" y="2026851"/>
                  </a:cubicBezTo>
                  <a:cubicBezTo>
                    <a:pt x="4002867" y="2031708"/>
                    <a:pt x="3996279" y="2034436"/>
                    <a:pt x="3989411" y="2034436"/>
                  </a:cubicBezTo>
                  <a:lnTo>
                    <a:pt x="25898" y="2034436"/>
                  </a:lnTo>
                  <a:cubicBezTo>
                    <a:pt x="19030" y="2034436"/>
                    <a:pt x="12442" y="2031708"/>
                    <a:pt x="7585" y="2026851"/>
                  </a:cubicBezTo>
                  <a:cubicBezTo>
                    <a:pt x="2729" y="2021994"/>
                    <a:pt x="0" y="2015407"/>
                    <a:pt x="0" y="2008538"/>
                  </a:cubicBezTo>
                  <a:lnTo>
                    <a:pt x="0" y="25898"/>
                  </a:lnTo>
                  <a:cubicBezTo>
                    <a:pt x="0" y="19030"/>
                    <a:pt x="2729" y="12442"/>
                    <a:pt x="7585" y="7585"/>
                  </a:cubicBezTo>
                  <a:cubicBezTo>
                    <a:pt x="12442" y="2729"/>
                    <a:pt x="19030" y="0"/>
                    <a:pt x="25898" y="0"/>
                  </a:cubicBezTo>
                  <a:close/>
                </a:path>
              </a:pathLst>
            </a:custGeom>
            <a:solidFill>
              <a:srgbClr val="F6F4F1"/>
            </a:solidFill>
          </p:spPr>
        </p:sp>
        <p:sp>
          <p:nvSpPr>
            <p:cNvPr id="9" name="TextBox 9"/>
            <p:cNvSpPr txBox="1"/>
            <p:nvPr/>
          </p:nvSpPr>
          <p:spPr>
            <a:xfrm>
              <a:off x="0" y="0"/>
              <a:ext cx="4015309"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5783272" y="205759"/>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891124" y="-39990"/>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10"/>
            <a:stretch>
              <a:fillRect/>
            </a:stretch>
          </a:blipFill>
        </p:spPr>
      </p:sp>
      <p:sp>
        <p:nvSpPr>
          <p:cNvPr id="12" name="Freeform 12"/>
          <p:cNvSpPr/>
          <p:nvPr/>
        </p:nvSpPr>
        <p:spPr>
          <a:xfrm>
            <a:off x="1777501" y="682746"/>
            <a:ext cx="2537993" cy="1093644"/>
          </a:xfrm>
          <a:custGeom>
            <a:avLst/>
            <a:gdLst/>
            <a:ahLst/>
            <a:cxnLst/>
            <a:rect l="l" t="t" r="r" b="b"/>
            <a:pathLst>
              <a:path w="2537993" h="1093644">
                <a:moveTo>
                  <a:pt x="0" y="0"/>
                </a:moveTo>
                <a:lnTo>
                  <a:pt x="2537993" y="0"/>
                </a:lnTo>
                <a:lnTo>
                  <a:pt x="2537993" y="1093644"/>
                </a:lnTo>
                <a:lnTo>
                  <a:pt x="0" y="109364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1268244" y="7975311"/>
            <a:ext cx="1867832" cy="2109078"/>
          </a:xfrm>
          <a:custGeom>
            <a:avLst/>
            <a:gdLst/>
            <a:ahLst/>
            <a:cxnLst/>
            <a:rect l="l" t="t" r="r" b="b"/>
            <a:pathLst>
              <a:path w="1867832" h="2109078">
                <a:moveTo>
                  <a:pt x="0" y="0"/>
                </a:moveTo>
                <a:lnTo>
                  <a:pt x="1867832" y="0"/>
                </a:lnTo>
                <a:lnTo>
                  <a:pt x="1867832" y="2109078"/>
                </a:lnTo>
                <a:lnTo>
                  <a:pt x="0" y="210907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4" name="TextBox 14"/>
          <p:cNvSpPr txBox="1"/>
          <p:nvPr/>
        </p:nvSpPr>
        <p:spPr>
          <a:xfrm>
            <a:off x="3136076" y="3025272"/>
            <a:ext cx="12048945" cy="5307671"/>
          </a:xfrm>
          <a:prstGeom prst="rect">
            <a:avLst/>
          </a:prstGeom>
        </p:spPr>
        <p:txBody>
          <a:bodyPr lIns="0" tIns="0" rIns="0" bIns="0" rtlCol="0" anchor="t">
            <a:spAutoFit/>
          </a:bodyPr>
          <a:lstStyle/>
          <a:p>
            <a:r>
              <a:rPr lang="en-US" sz="2846" dirty="0">
                <a:solidFill>
                  <a:srgbClr val="000000"/>
                </a:solidFill>
                <a:latin typeface="DM Sans" panose="020B0604020202020204" charset="0"/>
                <a:ea typeface="DM Sans"/>
                <a:cs typeface="DM Sans"/>
                <a:sym typeface="DM Sans"/>
              </a:rPr>
              <a:t>•</a:t>
            </a:r>
            <a:r>
              <a:rPr lang="en-GB" sz="3200" dirty="0">
                <a:latin typeface="DM Sans" panose="020B0604020202020204" charset="0"/>
              </a:rPr>
              <a:t>Homework alternates weekly between Maths and English.</a:t>
            </a:r>
          </a:p>
          <a:p>
            <a:r>
              <a:rPr lang="en-GB" sz="3200" dirty="0">
                <a:latin typeface="DM Sans" panose="020B0604020202020204" charset="0"/>
              </a:rPr>
              <a:t>• </a:t>
            </a:r>
            <a:r>
              <a:rPr lang="en-GB" sz="3200" b="1" dirty="0">
                <a:latin typeface="DM Sans" panose="020B0604020202020204" charset="0"/>
              </a:rPr>
              <a:t>English</a:t>
            </a:r>
            <a:r>
              <a:rPr lang="en-GB" sz="3200" dirty="0">
                <a:latin typeface="DM Sans" panose="020B0604020202020204" charset="0"/>
              </a:rPr>
              <a:t> – Read Write Inc., spellings based on Red Words, and handwriting.</a:t>
            </a:r>
          </a:p>
          <a:p>
            <a:r>
              <a:rPr lang="en-GB" sz="3200" dirty="0">
                <a:latin typeface="DM Sans" panose="020B0604020202020204" charset="0"/>
              </a:rPr>
              <a:t>• </a:t>
            </a:r>
            <a:r>
              <a:rPr lang="en-GB" sz="3200" b="1" dirty="0">
                <a:latin typeface="DM Sans" panose="020B0604020202020204" charset="0"/>
              </a:rPr>
              <a:t>Maths</a:t>
            </a:r>
            <a:r>
              <a:rPr lang="en-GB" sz="3200" dirty="0">
                <a:latin typeface="DM Sans" panose="020B0604020202020204" charset="0"/>
              </a:rPr>
              <a:t> – Basic number facts, number formation and learning for the week.</a:t>
            </a:r>
          </a:p>
          <a:p>
            <a:r>
              <a:rPr lang="en-GB" sz="3200" dirty="0">
                <a:latin typeface="DM Sans" panose="020B0604020202020204" charset="0"/>
              </a:rPr>
              <a:t>Homework will go out on a </a:t>
            </a:r>
            <a:r>
              <a:rPr lang="en-GB" sz="3200" b="1" dirty="0">
                <a:latin typeface="DM Sans" panose="020B0604020202020204" charset="0"/>
              </a:rPr>
              <a:t>Friday</a:t>
            </a:r>
            <a:r>
              <a:rPr lang="en-GB" sz="3200" dirty="0">
                <a:latin typeface="DM Sans" panose="020B0604020202020204" charset="0"/>
              </a:rPr>
              <a:t> and should be returned by </a:t>
            </a:r>
            <a:r>
              <a:rPr lang="en-GB" sz="3200" b="1" dirty="0">
                <a:latin typeface="DM Sans" panose="020B0604020202020204" charset="0"/>
              </a:rPr>
              <a:t>Wednesday</a:t>
            </a:r>
            <a:r>
              <a:rPr lang="en-GB" sz="3200" dirty="0">
                <a:latin typeface="DM Sans" panose="020B0604020202020204" charset="0"/>
              </a:rPr>
              <a:t>.</a:t>
            </a:r>
          </a:p>
          <a:p>
            <a:r>
              <a:rPr lang="en-GB" sz="3200" dirty="0">
                <a:latin typeface="DM Sans" panose="020B0604020202020204" charset="0"/>
              </a:rPr>
              <a:t>If you have any questions about the homework, please ask straight away so that we can support your child’s learning at home.</a:t>
            </a:r>
          </a:p>
          <a:p>
            <a:pPr marL="0" lvl="0" indent="0" algn="ctr">
              <a:lnSpc>
                <a:spcPts val="2919"/>
              </a:lnSpc>
            </a:pPr>
            <a:endParaRPr lang="en-US" sz="2846" dirty="0">
              <a:solidFill>
                <a:srgbClr val="000000"/>
              </a:solidFill>
              <a:latin typeface="DM Sans"/>
              <a:ea typeface="DM Sans"/>
              <a:cs typeface="DM Sans"/>
              <a:sym typeface="DM Sans"/>
            </a:endParaRPr>
          </a:p>
        </p:txBody>
      </p:sp>
      <p:sp>
        <p:nvSpPr>
          <p:cNvPr id="15" name="TextBox 15"/>
          <p:cNvSpPr txBox="1"/>
          <p:nvPr/>
        </p:nvSpPr>
        <p:spPr>
          <a:xfrm>
            <a:off x="2952594" y="1520009"/>
            <a:ext cx="12382813" cy="1120774"/>
          </a:xfrm>
          <a:prstGeom prst="rect">
            <a:avLst/>
          </a:prstGeom>
        </p:spPr>
        <p:txBody>
          <a:bodyPr lIns="0" tIns="0" rIns="0" bIns="0" rtlCol="0" anchor="t">
            <a:spAutoFit/>
          </a:bodyPr>
          <a:lstStyle/>
          <a:p>
            <a:pPr marL="0" lvl="0" indent="0" algn="ctr">
              <a:lnSpc>
                <a:spcPts val="8499"/>
              </a:lnSpc>
              <a:spcBef>
                <a:spcPct val="0"/>
              </a:spcBef>
            </a:pPr>
            <a:r>
              <a:rPr lang="en-US" sz="8499">
                <a:solidFill>
                  <a:srgbClr val="000000"/>
                </a:solidFill>
                <a:latin typeface="More Sugar"/>
                <a:ea typeface="More Sugar"/>
                <a:cs typeface="More Sugar"/>
                <a:sym typeface="More Sugar"/>
              </a:rPr>
              <a:t>Homework</a:t>
            </a:r>
          </a:p>
        </p:txBody>
      </p:sp>
      <p:sp>
        <p:nvSpPr>
          <p:cNvPr id="16" name="Freeform 16"/>
          <p:cNvSpPr/>
          <p:nvPr/>
        </p:nvSpPr>
        <p:spPr>
          <a:xfrm>
            <a:off x="15349536" y="8360478"/>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10"/>
            <a:stretch>
              <a:fillRect/>
            </a:stretch>
          </a:blipFill>
        </p:spPr>
      </p:sp>
      <p:sp>
        <p:nvSpPr>
          <p:cNvPr id="17" name="Freeform 17"/>
          <p:cNvSpPr/>
          <p:nvPr/>
        </p:nvSpPr>
        <p:spPr>
          <a:xfrm>
            <a:off x="16878988" y="7733140"/>
            <a:ext cx="1018935" cy="2631053"/>
          </a:xfrm>
          <a:custGeom>
            <a:avLst/>
            <a:gdLst/>
            <a:ahLst/>
            <a:cxnLst/>
            <a:rect l="l" t="t" r="r" b="b"/>
            <a:pathLst>
              <a:path w="1018935" h="2631053">
                <a:moveTo>
                  <a:pt x="0" y="0"/>
                </a:moveTo>
                <a:lnTo>
                  <a:pt x="1018935" y="0"/>
                </a:lnTo>
                <a:lnTo>
                  <a:pt x="1018935" y="2631053"/>
                </a:lnTo>
                <a:lnTo>
                  <a:pt x="0" y="263105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432234" y="-429786"/>
            <a:ext cx="18648216" cy="10956074"/>
          </a:xfrm>
          <a:custGeom>
            <a:avLst/>
            <a:gdLst/>
            <a:ahLst/>
            <a:cxnLst/>
            <a:rect l="l" t="t" r="r" b="b"/>
            <a:pathLst>
              <a:path w="18648216" h="10956074">
                <a:moveTo>
                  <a:pt x="0" y="0"/>
                </a:moveTo>
                <a:lnTo>
                  <a:pt x="18648216" y="0"/>
                </a:lnTo>
                <a:lnTo>
                  <a:pt x="18648216" y="10956074"/>
                </a:lnTo>
                <a:lnTo>
                  <a:pt x="0" y="10956074"/>
                </a:lnTo>
                <a:lnTo>
                  <a:pt x="0" y="0"/>
                </a:lnTo>
                <a:close/>
              </a:path>
            </a:pathLst>
          </a:custGeom>
          <a:blipFill>
            <a:blip r:embed="rId2">
              <a:alphaModFix amt="24000"/>
              <a:extLst>
                <a:ext uri="{96DAC541-7B7A-43D3-8B79-37D633B846F1}">
                  <asvg:svgBlip xmlns:asvg="http://schemas.microsoft.com/office/drawing/2016/SVG/main" r:embed="rId3"/>
                </a:ext>
              </a:extLst>
            </a:blip>
            <a:stretch>
              <a:fillRect t="-44563" r="-2704" b="-37505"/>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141328">
            <a:off x="16157949" y="7651595"/>
            <a:ext cx="628125" cy="1216440"/>
          </a:xfrm>
          <a:custGeom>
            <a:avLst/>
            <a:gdLst/>
            <a:ahLst/>
            <a:cxnLst/>
            <a:rect l="l" t="t" r="r" b="b"/>
            <a:pathLst>
              <a:path w="628125" h="1216440">
                <a:moveTo>
                  <a:pt x="0" y="0"/>
                </a:moveTo>
                <a:lnTo>
                  <a:pt x="628126" y="0"/>
                </a:lnTo>
                <a:lnTo>
                  <a:pt x="628126" y="1216440"/>
                </a:lnTo>
                <a:lnTo>
                  <a:pt x="0" y="12164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721537" y="1452856"/>
            <a:ext cx="15245627" cy="7724500"/>
            <a:chOff x="0" y="0"/>
            <a:chExt cx="4015309" cy="2034436"/>
          </a:xfrm>
        </p:grpSpPr>
        <p:sp>
          <p:nvSpPr>
            <p:cNvPr id="8" name="Freeform 8"/>
            <p:cNvSpPr/>
            <p:nvPr/>
          </p:nvSpPr>
          <p:spPr>
            <a:xfrm>
              <a:off x="0" y="0"/>
              <a:ext cx="4015309" cy="2034436"/>
            </a:xfrm>
            <a:custGeom>
              <a:avLst/>
              <a:gdLst/>
              <a:ahLst/>
              <a:cxnLst/>
              <a:rect l="l" t="t" r="r" b="b"/>
              <a:pathLst>
                <a:path w="4015309" h="2034436">
                  <a:moveTo>
                    <a:pt x="25898" y="0"/>
                  </a:moveTo>
                  <a:lnTo>
                    <a:pt x="3989411" y="0"/>
                  </a:lnTo>
                  <a:cubicBezTo>
                    <a:pt x="3996279" y="0"/>
                    <a:pt x="4002867" y="2729"/>
                    <a:pt x="4007724" y="7585"/>
                  </a:cubicBezTo>
                  <a:cubicBezTo>
                    <a:pt x="4012581" y="12442"/>
                    <a:pt x="4015309" y="19030"/>
                    <a:pt x="4015309" y="25898"/>
                  </a:cubicBezTo>
                  <a:lnTo>
                    <a:pt x="4015309" y="2008538"/>
                  </a:lnTo>
                  <a:cubicBezTo>
                    <a:pt x="4015309" y="2015407"/>
                    <a:pt x="4012581" y="2021994"/>
                    <a:pt x="4007724" y="2026851"/>
                  </a:cubicBezTo>
                  <a:cubicBezTo>
                    <a:pt x="4002867" y="2031708"/>
                    <a:pt x="3996279" y="2034436"/>
                    <a:pt x="3989411" y="2034436"/>
                  </a:cubicBezTo>
                  <a:lnTo>
                    <a:pt x="25898" y="2034436"/>
                  </a:lnTo>
                  <a:cubicBezTo>
                    <a:pt x="19030" y="2034436"/>
                    <a:pt x="12442" y="2031708"/>
                    <a:pt x="7585" y="2026851"/>
                  </a:cubicBezTo>
                  <a:cubicBezTo>
                    <a:pt x="2729" y="2021994"/>
                    <a:pt x="0" y="2015407"/>
                    <a:pt x="0" y="2008538"/>
                  </a:cubicBezTo>
                  <a:lnTo>
                    <a:pt x="0" y="25898"/>
                  </a:lnTo>
                  <a:cubicBezTo>
                    <a:pt x="0" y="19030"/>
                    <a:pt x="2729" y="12442"/>
                    <a:pt x="7585" y="7585"/>
                  </a:cubicBezTo>
                  <a:cubicBezTo>
                    <a:pt x="12442" y="2729"/>
                    <a:pt x="19030" y="0"/>
                    <a:pt x="25898" y="0"/>
                  </a:cubicBezTo>
                  <a:close/>
                </a:path>
              </a:pathLst>
            </a:custGeom>
            <a:solidFill>
              <a:srgbClr val="F6F4F1"/>
            </a:solidFill>
          </p:spPr>
        </p:sp>
        <p:sp>
          <p:nvSpPr>
            <p:cNvPr id="9" name="TextBox 9"/>
            <p:cNvSpPr txBox="1"/>
            <p:nvPr/>
          </p:nvSpPr>
          <p:spPr>
            <a:xfrm>
              <a:off x="0" y="0"/>
              <a:ext cx="4015309"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5783272" y="205759"/>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891124" y="-39990"/>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10"/>
            <a:stretch>
              <a:fillRect/>
            </a:stretch>
          </a:blipFill>
        </p:spPr>
      </p:sp>
      <p:sp>
        <p:nvSpPr>
          <p:cNvPr id="12" name="Freeform 12"/>
          <p:cNvSpPr/>
          <p:nvPr/>
        </p:nvSpPr>
        <p:spPr>
          <a:xfrm>
            <a:off x="1777501" y="682746"/>
            <a:ext cx="2537993" cy="1093644"/>
          </a:xfrm>
          <a:custGeom>
            <a:avLst/>
            <a:gdLst/>
            <a:ahLst/>
            <a:cxnLst/>
            <a:rect l="l" t="t" r="r" b="b"/>
            <a:pathLst>
              <a:path w="2537993" h="1093644">
                <a:moveTo>
                  <a:pt x="0" y="0"/>
                </a:moveTo>
                <a:lnTo>
                  <a:pt x="2537993" y="0"/>
                </a:lnTo>
                <a:lnTo>
                  <a:pt x="2537993" y="1093644"/>
                </a:lnTo>
                <a:lnTo>
                  <a:pt x="0" y="109364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1268244" y="7975311"/>
            <a:ext cx="1867832" cy="2109078"/>
          </a:xfrm>
          <a:custGeom>
            <a:avLst/>
            <a:gdLst/>
            <a:ahLst/>
            <a:cxnLst/>
            <a:rect l="l" t="t" r="r" b="b"/>
            <a:pathLst>
              <a:path w="1867832" h="2109078">
                <a:moveTo>
                  <a:pt x="0" y="0"/>
                </a:moveTo>
                <a:lnTo>
                  <a:pt x="1867832" y="0"/>
                </a:lnTo>
                <a:lnTo>
                  <a:pt x="1867832" y="2109078"/>
                </a:lnTo>
                <a:lnTo>
                  <a:pt x="0" y="210907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4" name="Group 14"/>
          <p:cNvGrpSpPr/>
          <p:nvPr/>
        </p:nvGrpSpPr>
        <p:grpSpPr>
          <a:xfrm>
            <a:off x="2841807" y="1497642"/>
            <a:ext cx="13529353" cy="2291595"/>
            <a:chOff x="0" y="0"/>
            <a:chExt cx="3563286" cy="603548"/>
          </a:xfrm>
        </p:grpSpPr>
        <p:sp>
          <p:nvSpPr>
            <p:cNvPr id="15" name="Freeform 15"/>
            <p:cNvSpPr/>
            <p:nvPr/>
          </p:nvSpPr>
          <p:spPr>
            <a:xfrm>
              <a:off x="0" y="0"/>
              <a:ext cx="3563286" cy="603548"/>
            </a:xfrm>
            <a:custGeom>
              <a:avLst/>
              <a:gdLst/>
              <a:ahLst/>
              <a:cxnLst/>
              <a:rect l="l" t="t" r="r" b="b"/>
              <a:pathLst>
                <a:path w="3563286" h="603548">
                  <a:moveTo>
                    <a:pt x="29184" y="0"/>
                  </a:moveTo>
                  <a:lnTo>
                    <a:pt x="3534102" y="0"/>
                  </a:lnTo>
                  <a:cubicBezTo>
                    <a:pt x="3541843" y="0"/>
                    <a:pt x="3549266" y="3075"/>
                    <a:pt x="3554739" y="8548"/>
                  </a:cubicBezTo>
                  <a:cubicBezTo>
                    <a:pt x="3560212" y="14021"/>
                    <a:pt x="3563286" y="21444"/>
                    <a:pt x="3563286" y="29184"/>
                  </a:cubicBezTo>
                  <a:lnTo>
                    <a:pt x="3563286" y="574364"/>
                  </a:lnTo>
                  <a:cubicBezTo>
                    <a:pt x="3563286" y="590482"/>
                    <a:pt x="3550221" y="603548"/>
                    <a:pt x="3534102" y="603548"/>
                  </a:cubicBezTo>
                  <a:lnTo>
                    <a:pt x="29184" y="603548"/>
                  </a:lnTo>
                  <a:cubicBezTo>
                    <a:pt x="13066" y="603548"/>
                    <a:pt x="0" y="590482"/>
                    <a:pt x="0" y="574364"/>
                  </a:cubicBezTo>
                  <a:lnTo>
                    <a:pt x="0" y="29184"/>
                  </a:lnTo>
                  <a:cubicBezTo>
                    <a:pt x="0" y="13066"/>
                    <a:pt x="13066" y="0"/>
                    <a:pt x="29184" y="0"/>
                  </a:cubicBezTo>
                  <a:close/>
                </a:path>
              </a:pathLst>
            </a:custGeom>
            <a:solidFill>
              <a:srgbClr val="96695E"/>
            </a:solidFill>
            <a:ln cap="rnd">
              <a:noFill/>
              <a:prstDash val="solid"/>
              <a:round/>
            </a:ln>
          </p:spPr>
        </p:sp>
        <p:sp>
          <p:nvSpPr>
            <p:cNvPr id="16" name="TextBox 16"/>
            <p:cNvSpPr txBox="1"/>
            <p:nvPr/>
          </p:nvSpPr>
          <p:spPr>
            <a:xfrm>
              <a:off x="0" y="-38100"/>
              <a:ext cx="3563286" cy="641648"/>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7" name="Group 17"/>
          <p:cNvGrpSpPr/>
          <p:nvPr/>
        </p:nvGrpSpPr>
        <p:grpSpPr>
          <a:xfrm>
            <a:off x="2841807" y="3979737"/>
            <a:ext cx="13529353" cy="2291595"/>
            <a:chOff x="0" y="0"/>
            <a:chExt cx="3563286" cy="603548"/>
          </a:xfrm>
        </p:grpSpPr>
        <p:sp>
          <p:nvSpPr>
            <p:cNvPr id="18" name="Freeform 18"/>
            <p:cNvSpPr/>
            <p:nvPr/>
          </p:nvSpPr>
          <p:spPr>
            <a:xfrm>
              <a:off x="0" y="0"/>
              <a:ext cx="3563286" cy="603548"/>
            </a:xfrm>
            <a:custGeom>
              <a:avLst/>
              <a:gdLst/>
              <a:ahLst/>
              <a:cxnLst/>
              <a:rect l="l" t="t" r="r" b="b"/>
              <a:pathLst>
                <a:path w="3563286" h="603548">
                  <a:moveTo>
                    <a:pt x="29184" y="0"/>
                  </a:moveTo>
                  <a:lnTo>
                    <a:pt x="3534102" y="0"/>
                  </a:lnTo>
                  <a:cubicBezTo>
                    <a:pt x="3541843" y="0"/>
                    <a:pt x="3549266" y="3075"/>
                    <a:pt x="3554739" y="8548"/>
                  </a:cubicBezTo>
                  <a:cubicBezTo>
                    <a:pt x="3560212" y="14021"/>
                    <a:pt x="3563286" y="21444"/>
                    <a:pt x="3563286" y="29184"/>
                  </a:cubicBezTo>
                  <a:lnTo>
                    <a:pt x="3563286" y="574364"/>
                  </a:lnTo>
                  <a:cubicBezTo>
                    <a:pt x="3563286" y="590482"/>
                    <a:pt x="3550221" y="603548"/>
                    <a:pt x="3534102" y="603548"/>
                  </a:cubicBezTo>
                  <a:lnTo>
                    <a:pt x="29184" y="603548"/>
                  </a:lnTo>
                  <a:cubicBezTo>
                    <a:pt x="13066" y="603548"/>
                    <a:pt x="0" y="590482"/>
                    <a:pt x="0" y="574364"/>
                  </a:cubicBezTo>
                  <a:lnTo>
                    <a:pt x="0" y="29184"/>
                  </a:lnTo>
                  <a:cubicBezTo>
                    <a:pt x="0" y="13066"/>
                    <a:pt x="13066" y="0"/>
                    <a:pt x="29184" y="0"/>
                  </a:cubicBezTo>
                  <a:close/>
                </a:path>
              </a:pathLst>
            </a:custGeom>
            <a:solidFill>
              <a:srgbClr val="96695E"/>
            </a:solidFill>
            <a:ln cap="rnd">
              <a:noFill/>
              <a:prstDash val="solid"/>
              <a:round/>
            </a:ln>
          </p:spPr>
        </p:sp>
        <p:sp>
          <p:nvSpPr>
            <p:cNvPr id="19" name="TextBox 19"/>
            <p:cNvSpPr txBox="1"/>
            <p:nvPr/>
          </p:nvSpPr>
          <p:spPr>
            <a:xfrm>
              <a:off x="0" y="-38100"/>
              <a:ext cx="3563286" cy="64164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0" name="Freeform 20"/>
          <p:cNvSpPr/>
          <p:nvPr/>
        </p:nvSpPr>
        <p:spPr>
          <a:xfrm>
            <a:off x="15783272" y="7940526"/>
            <a:ext cx="2237428" cy="2143863"/>
          </a:xfrm>
          <a:custGeom>
            <a:avLst/>
            <a:gdLst/>
            <a:ahLst/>
            <a:cxnLst/>
            <a:rect l="l" t="t" r="r" b="b"/>
            <a:pathLst>
              <a:path w="2237428" h="2143863">
                <a:moveTo>
                  <a:pt x="0" y="0"/>
                </a:moveTo>
                <a:lnTo>
                  <a:pt x="2237429" y="0"/>
                </a:lnTo>
                <a:lnTo>
                  <a:pt x="2237429" y="2143863"/>
                </a:lnTo>
                <a:lnTo>
                  <a:pt x="0" y="214386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1" name="Freeform 21"/>
          <p:cNvSpPr/>
          <p:nvPr/>
        </p:nvSpPr>
        <p:spPr>
          <a:xfrm rot="1141328">
            <a:off x="17478785" y="7249802"/>
            <a:ext cx="628125" cy="1216440"/>
          </a:xfrm>
          <a:custGeom>
            <a:avLst/>
            <a:gdLst/>
            <a:ahLst/>
            <a:cxnLst/>
            <a:rect l="l" t="t" r="r" b="b"/>
            <a:pathLst>
              <a:path w="628125" h="1216440">
                <a:moveTo>
                  <a:pt x="0" y="0"/>
                </a:moveTo>
                <a:lnTo>
                  <a:pt x="628126" y="0"/>
                </a:lnTo>
                <a:lnTo>
                  <a:pt x="628126" y="1216441"/>
                </a:lnTo>
                <a:lnTo>
                  <a:pt x="0" y="12164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22" name="Group 22"/>
          <p:cNvGrpSpPr/>
          <p:nvPr/>
        </p:nvGrpSpPr>
        <p:grpSpPr>
          <a:xfrm>
            <a:off x="2841807" y="6461488"/>
            <a:ext cx="13529353" cy="2291595"/>
            <a:chOff x="0" y="0"/>
            <a:chExt cx="3563286" cy="603548"/>
          </a:xfrm>
        </p:grpSpPr>
        <p:sp>
          <p:nvSpPr>
            <p:cNvPr id="23" name="Freeform 23"/>
            <p:cNvSpPr/>
            <p:nvPr/>
          </p:nvSpPr>
          <p:spPr>
            <a:xfrm>
              <a:off x="0" y="0"/>
              <a:ext cx="3563286" cy="603548"/>
            </a:xfrm>
            <a:custGeom>
              <a:avLst/>
              <a:gdLst/>
              <a:ahLst/>
              <a:cxnLst/>
              <a:rect l="l" t="t" r="r" b="b"/>
              <a:pathLst>
                <a:path w="3563286" h="603548">
                  <a:moveTo>
                    <a:pt x="29184" y="0"/>
                  </a:moveTo>
                  <a:lnTo>
                    <a:pt x="3534102" y="0"/>
                  </a:lnTo>
                  <a:cubicBezTo>
                    <a:pt x="3541843" y="0"/>
                    <a:pt x="3549266" y="3075"/>
                    <a:pt x="3554739" y="8548"/>
                  </a:cubicBezTo>
                  <a:cubicBezTo>
                    <a:pt x="3560212" y="14021"/>
                    <a:pt x="3563286" y="21444"/>
                    <a:pt x="3563286" y="29184"/>
                  </a:cubicBezTo>
                  <a:lnTo>
                    <a:pt x="3563286" y="574364"/>
                  </a:lnTo>
                  <a:cubicBezTo>
                    <a:pt x="3563286" y="590482"/>
                    <a:pt x="3550221" y="603548"/>
                    <a:pt x="3534102" y="603548"/>
                  </a:cubicBezTo>
                  <a:lnTo>
                    <a:pt x="29184" y="603548"/>
                  </a:lnTo>
                  <a:cubicBezTo>
                    <a:pt x="13066" y="603548"/>
                    <a:pt x="0" y="590482"/>
                    <a:pt x="0" y="574364"/>
                  </a:cubicBezTo>
                  <a:lnTo>
                    <a:pt x="0" y="29184"/>
                  </a:lnTo>
                  <a:cubicBezTo>
                    <a:pt x="0" y="13066"/>
                    <a:pt x="13066" y="0"/>
                    <a:pt x="29184" y="0"/>
                  </a:cubicBezTo>
                  <a:close/>
                </a:path>
              </a:pathLst>
            </a:custGeom>
            <a:solidFill>
              <a:srgbClr val="96695E"/>
            </a:solidFill>
          </p:spPr>
        </p:sp>
        <p:sp>
          <p:nvSpPr>
            <p:cNvPr id="24" name="TextBox 24"/>
            <p:cNvSpPr txBox="1"/>
            <p:nvPr/>
          </p:nvSpPr>
          <p:spPr>
            <a:xfrm>
              <a:off x="0" y="-38100"/>
              <a:ext cx="3563286" cy="641648"/>
            </a:xfrm>
            <a:prstGeom prst="rect">
              <a:avLst/>
            </a:prstGeom>
          </p:spPr>
          <p:txBody>
            <a:bodyPr lIns="50800" tIns="50800" rIns="50800" bIns="50800" rtlCol="0" anchor="ctr"/>
            <a:lstStyle/>
            <a:p>
              <a:pPr algn="ctr">
                <a:lnSpc>
                  <a:spcPts val="2659"/>
                </a:lnSpc>
                <a:spcBef>
                  <a:spcPct val="0"/>
                </a:spcBef>
              </a:pPr>
              <a:endParaRPr/>
            </a:p>
          </p:txBody>
        </p:sp>
      </p:grpSp>
      <p:sp>
        <p:nvSpPr>
          <p:cNvPr id="25" name="TextBox 25"/>
          <p:cNvSpPr txBox="1"/>
          <p:nvPr/>
        </p:nvSpPr>
        <p:spPr>
          <a:xfrm>
            <a:off x="3585763" y="2033462"/>
            <a:ext cx="13398206" cy="1985352"/>
          </a:xfrm>
          <a:prstGeom prst="rect">
            <a:avLst/>
          </a:prstGeom>
        </p:spPr>
        <p:txBody>
          <a:bodyPr lIns="0" tIns="0" rIns="0" bIns="0" rtlCol="0" anchor="t">
            <a:spAutoFit/>
          </a:bodyPr>
          <a:lstStyle/>
          <a:p>
            <a:r>
              <a:rPr lang="en-GB" dirty="0">
                <a:solidFill>
                  <a:schemeClr val="bg1"/>
                </a:solidFill>
                <a:latin typeface="DM Sans" panose="020B0604020202020204" charset="0"/>
              </a:rPr>
              <a:t>• </a:t>
            </a:r>
            <a:r>
              <a:rPr lang="en-GB" b="1" dirty="0">
                <a:solidFill>
                  <a:schemeClr val="bg1"/>
                </a:solidFill>
                <a:latin typeface="DM Sans" panose="020B0604020202020204" charset="0"/>
              </a:rPr>
              <a:t>Water bottles</a:t>
            </a:r>
            <a:r>
              <a:rPr lang="en-GB" dirty="0">
                <a:solidFill>
                  <a:schemeClr val="bg1"/>
                </a:solidFill>
                <a:latin typeface="DM Sans" panose="020B0604020202020204" charset="0"/>
              </a:rPr>
              <a:t> – children have access to their water bottles throughout the day. Please, no juice!</a:t>
            </a:r>
          </a:p>
          <a:p>
            <a:r>
              <a:rPr lang="en-GB" dirty="0">
                <a:solidFill>
                  <a:schemeClr val="bg1"/>
                </a:solidFill>
                <a:latin typeface="DM Sans" panose="020B0604020202020204" charset="0"/>
              </a:rPr>
              <a:t>• </a:t>
            </a:r>
            <a:r>
              <a:rPr lang="en-GB" b="1" dirty="0">
                <a:solidFill>
                  <a:schemeClr val="bg1"/>
                </a:solidFill>
                <a:latin typeface="DM Sans" panose="020B0604020202020204" charset="0"/>
              </a:rPr>
              <a:t>Morning snack</a:t>
            </a:r>
            <a:r>
              <a:rPr lang="en-GB" dirty="0">
                <a:solidFill>
                  <a:schemeClr val="bg1"/>
                </a:solidFill>
                <a:latin typeface="DM Sans" panose="020B0604020202020204" charset="0"/>
              </a:rPr>
              <a:t> – free fruit or vegetables are provided daily, or children can bring a healthy snack from home. </a:t>
            </a:r>
            <a:r>
              <a:rPr lang="en-GB" b="1" dirty="0">
                <a:solidFill>
                  <a:schemeClr val="bg1"/>
                </a:solidFill>
                <a:latin typeface="DM Sans" panose="020B0604020202020204" charset="0"/>
              </a:rPr>
              <a:t>Please note that we are a nut-free school.</a:t>
            </a:r>
            <a:endParaRPr lang="en-GB" dirty="0">
              <a:solidFill>
                <a:schemeClr val="bg1"/>
              </a:solidFill>
              <a:latin typeface="DM Sans" panose="020B0604020202020204" charset="0"/>
            </a:endParaRPr>
          </a:p>
          <a:p>
            <a:r>
              <a:rPr lang="en-GB" dirty="0">
                <a:solidFill>
                  <a:schemeClr val="bg1"/>
                </a:solidFill>
                <a:latin typeface="DM Sans" panose="020B0604020202020204" charset="0"/>
              </a:rPr>
              <a:t>• </a:t>
            </a:r>
            <a:r>
              <a:rPr lang="en-GB" b="1" dirty="0">
                <a:solidFill>
                  <a:schemeClr val="bg1"/>
                </a:solidFill>
                <a:latin typeface="DM Sans" panose="020B0604020202020204" charset="0"/>
              </a:rPr>
              <a:t>Healthy lunchboxes</a:t>
            </a:r>
            <a:endParaRPr lang="en-GB" dirty="0">
              <a:solidFill>
                <a:schemeClr val="bg1"/>
              </a:solidFill>
              <a:latin typeface="DM Sans" panose="020B0604020202020204" charset="0"/>
            </a:endParaRPr>
          </a:p>
          <a:p>
            <a:r>
              <a:rPr lang="en-GB" dirty="0">
                <a:solidFill>
                  <a:schemeClr val="bg1"/>
                </a:solidFill>
                <a:latin typeface="DM Sans" panose="020B0604020202020204" charset="0"/>
              </a:rPr>
              <a:t>• </a:t>
            </a:r>
            <a:r>
              <a:rPr lang="en-GB" b="1" dirty="0">
                <a:solidFill>
                  <a:schemeClr val="bg1"/>
                </a:solidFill>
                <a:latin typeface="DM Sans" panose="020B0604020202020204" charset="0"/>
              </a:rPr>
              <a:t>School meals</a:t>
            </a:r>
            <a:r>
              <a:rPr lang="en-GB" dirty="0">
                <a:solidFill>
                  <a:schemeClr val="bg1"/>
                </a:solidFill>
                <a:latin typeface="DM Sans" panose="020B0604020202020204" charset="0"/>
              </a:rPr>
              <a:t> – free for children in Year 1.</a:t>
            </a:r>
          </a:p>
          <a:p>
            <a:r>
              <a:rPr lang="en-GB" dirty="0">
                <a:solidFill>
                  <a:schemeClr val="bg1"/>
                </a:solidFill>
                <a:latin typeface="DM Sans" panose="020B0604020202020204" charset="0"/>
              </a:rPr>
              <a:t>• </a:t>
            </a:r>
            <a:r>
              <a:rPr lang="en-GB" b="1" dirty="0">
                <a:solidFill>
                  <a:schemeClr val="bg1"/>
                </a:solidFill>
                <a:latin typeface="DM Sans" panose="020B0604020202020204" charset="0"/>
              </a:rPr>
              <a:t>Sleep</a:t>
            </a:r>
            <a:r>
              <a:rPr lang="en-GB" dirty="0">
                <a:solidFill>
                  <a:schemeClr val="bg1"/>
                </a:solidFill>
                <a:latin typeface="DM Sans" panose="020B0604020202020204" charset="0"/>
              </a:rPr>
              <a:t> is very important too! A good night’s sleep helps children to feel happy, focused and ready to learn.</a:t>
            </a:r>
          </a:p>
          <a:p>
            <a:pPr algn="l">
              <a:lnSpc>
                <a:spcPts val="2600"/>
              </a:lnSpc>
            </a:pPr>
            <a:endParaRPr lang="en-US" sz="2000" dirty="0">
              <a:solidFill>
                <a:srgbClr val="FFFFFF"/>
              </a:solidFill>
              <a:latin typeface="DM Sans"/>
              <a:ea typeface="DM Sans"/>
              <a:cs typeface="DM Sans"/>
              <a:sym typeface="DM Sans"/>
            </a:endParaRPr>
          </a:p>
        </p:txBody>
      </p:sp>
      <p:sp>
        <p:nvSpPr>
          <p:cNvPr id="26" name="TextBox 26"/>
          <p:cNvSpPr txBox="1"/>
          <p:nvPr/>
        </p:nvSpPr>
        <p:spPr>
          <a:xfrm>
            <a:off x="3193226" y="1567834"/>
            <a:ext cx="5904877" cy="371475"/>
          </a:xfrm>
          <a:prstGeom prst="rect">
            <a:avLst/>
          </a:prstGeom>
        </p:spPr>
        <p:txBody>
          <a:bodyPr lIns="0" tIns="0" rIns="0" bIns="0" rtlCol="0" anchor="t">
            <a:spAutoFit/>
          </a:bodyPr>
          <a:lstStyle/>
          <a:p>
            <a:pPr marL="539748" lvl="1" indent="-269874" algn="l">
              <a:lnSpc>
                <a:spcPts val="2999"/>
              </a:lnSpc>
              <a:buFont typeface="Arial"/>
              <a:buChar char="•"/>
            </a:pPr>
            <a:r>
              <a:rPr lang="en-US" sz="2499" b="1">
                <a:solidFill>
                  <a:srgbClr val="FFFFFF"/>
                </a:solidFill>
                <a:latin typeface="DM Sans Bold"/>
                <a:ea typeface="DM Sans Bold"/>
                <a:cs typeface="DM Sans Bold"/>
                <a:sym typeface="DM Sans Bold"/>
              </a:rPr>
              <a:t>Healthy minds</a:t>
            </a:r>
          </a:p>
        </p:txBody>
      </p:sp>
      <p:sp>
        <p:nvSpPr>
          <p:cNvPr id="27" name="TextBox 27"/>
          <p:cNvSpPr txBox="1"/>
          <p:nvPr/>
        </p:nvSpPr>
        <p:spPr>
          <a:xfrm>
            <a:off x="3900338" y="4701580"/>
            <a:ext cx="13138322" cy="1862241"/>
          </a:xfrm>
          <a:prstGeom prst="rect">
            <a:avLst/>
          </a:prstGeom>
        </p:spPr>
        <p:txBody>
          <a:bodyPr lIns="0" tIns="0" rIns="0" bIns="0" rtlCol="0" anchor="t">
            <a:spAutoFit/>
          </a:bodyPr>
          <a:lstStyle/>
          <a:p>
            <a:r>
              <a:rPr lang="en-GB" sz="2000" dirty="0">
                <a:solidFill>
                  <a:schemeClr val="bg1"/>
                </a:solidFill>
                <a:latin typeface="DM Sans" panose="020B0604020202020204" charset="0"/>
              </a:rPr>
              <a:t>• </a:t>
            </a:r>
            <a:r>
              <a:rPr lang="en-GB" sz="2000" b="1" dirty="0">
                <a:solidFill>
                  <a:schemeClr val="bg1"/>
                </a:solidFill>
                <a:latin typeface="DM Sans" panose="020B0604020202020204" charset="0"/>
              </a:rPr>
              <a:t>Encourage independent learning</a:t>
            </a:r>
            <a:endParaRPr lang="en-GB" sz="2000" dirty="0">
              <a:solidFill>
                <a:schemeClr val="bg1"/>
              </a:solidFill>
              <a:latin typeface="DM Sans" panose="020B0604020202020204" charset="0"/>
            </a:endParaRPr>
          </a:p>
          <a:p>
            <a:r>
              <a:rPr lang="en-GB" sz="2000" dirty="0">
                <a:solidFill>
                  <a:schemeClr val="bg1"/>
                </a:solidFill>
                <a:latin typeface="DM Sans" panose="020B0604020202020204" charset="0"/>
              </a:rPr>
              <a:t>• </a:t>
            </a:r>
            <a:r>
              <a:rPr lang="en-GB" sz="2000" b="1" dirty="0">
                <a:solidFill>
                  <a:schemeClr val="bg1"/>
                </a:solidFill>
                <a:latin typeface="DM Sans" panose="020B0604020202020204" charset="0"/>
              </a:rPr>
              <a:t>Responsibilities</a:t>
            </a:r>
            <a:r>
              <a:rPr lang="en-GB" sz="2000" dirty="0">
                <a:solidFill>
                  <a:schemeClr val="bg1"/>
                </a:solidFill>
                <a:latin typeface="DM Sans" panose="020B0604020202020204" charset="0"/>
              </a:rPr>
              <a:t> – children will be encouraged to take care of their own belongings, including water bottles, letters, homework and PE/Games kits.</a:t>
            </a:r>
          </a:p>
          <a:p>
            <a:r>
              <a:rPr lang="en-GB" sz="2000" dirty="0">
                <a:solidFill>
                  <a:schemeClr val="bg1"/>
                </a:solidFill>
                <a:latin typeface="DM Sans" panose="020B0604020202020204" charset="0"/>
              </a:rPr>
              <a:t>• </a:t>
            </a:r>
            <a:r>
              <a:rPr lang="en-GB" sz="2000" b="1" dirty="0">
                <a:solidFill>
                  <a:schemeClr val="bg1"/>
                </a:solidFill>
                <a:latin typeface="DM Sans" panose="020B0604020202020204" charset="0"/>
              </a:rPr>
              <a:t>Looking after their property</a:t>
            </a:r>
            <a:r>
              <a:rPr lang="en-GB" sz="2000" dirty="0">
                <a:solidFill>
                  <a:schemeClr val="bg1"/>
                </a:solidFill>
                <a:latin typeface="DM Sans" panose="020B0604020202020204" charset="0"/>
              </a:rPr>
              <a:t> – ensuring that they have everything they need and that their kit is ready for the day.</a:t>
            </a:r>
          </a:p>
          <a:p>
            <a:pPr algn="l">
              <a:lnSpc>
                <a:spcPts val="2600"/>
              </a:lnSpc>
            </a:pPr>
            <a:endParaRPr lang="en-US" sz="2000" dirty="0">
              <a:solidFill>
                <a:srgbClr val="FFFFFF"/>
              </a:solidFill>
              <a:latin typeface="DM Sans"/>
              <a:ea typeface="DM Sans"/>
              <a:cs typeface="DM Sans"/>
              <a:sym typeface="DM Sans"/>
            </a:endParaRPr>
          </a:p>
        </p:txBody>
      </p:sp>
      <p:sp>
        <p:nvSpPr>
          <p:cNvPr id="28" name="TextBox 28"/>
          <p:cNvSpPr txBox="1"/>
          <p:nvPr/>
        </p:nvSpPr>
        <p:spPr>
          <a:xfrm>
            <a:off x="3439473" y="4234855"/>
            <a:ext cx="5904877" cy="371475"/>
          </a:xfrm>
          <a:prstGeom prst="rect">
            <a:avLst/>
          </a:prstGeom>
        </p:spPr>
        <p:txBody>
          <a:bodyPr lIns="0" tIns="0" rIns="0" bIns="0" rtlCol="0" anchor="t">
            <a:spAutoFit/>
          </a:bodyPr>
          <a:lstStyle/>
          <a:p>
            <a:pPr marL="539748" lvl="1" indent="-269874" algn="l">
              <a:lnSpc>
                <a:spcPts val="2999"/>
              </a:lnSpc>
              <a:buFont typeface="Arial"/>
              <a:buChar char="•"/>
            </a:pPr>
            <a:r>
              <a:rPr lang="en-US" sz="2499" b="1">
                <a:solidFill>
                  <a:srgbClr val="FFFFFF"/>
                </a:solidFill>
                <a:latin typeface="DM Sans Bold"/>
                <a:ea typeface="DM Sans Bold"/>
                <a:cs typeface="DM Sans Bold"/>
                <a:sym typeface="DM Sans Bold"/>
              </a:rPr>
              <a:t>Developing independence</a:t>
            </a:r>
          </a:p>
        </p:txBody>
      </p:sp>
      <p:sp>
        <p:nvSpPr>
          <p:cNvPr id="29" name="TextBox 29"/>
          <p:cNvSpPr txBox="1"/>
          <p:nvPr/>
        </p:nvSpPr>
        <p:spPr>
          <a:xfrm>
            <a:off x="3953211" y="7239565"/>
            <a:ext cx="12124330" cy="1231106"/>
          </a:xfrm>
          <a:prstGeom prst="rect">
            <a:avLst/>
          </a:prstGeom>
        </p:spPr>
        <p:txBody>
          <a:bodyPr lIns="0" tIns="0" rIns="0" bIns="0" rtlCol="0" anchor="t">
            <a:spAutoFit/>
          </a:bodyPr>
          <a:lstStyle/>
          <a:p>
            <a:r>
              <a:rPr lang="en-GB" sz="2000" dirty="0">
                <a:solidFill>
                  <a:schemeClr val="bg1"/>
                </a:solidFill>
                <a:latin typeface="DM Sans" panose="020B0604020202020204" charset="0"/>
              </a:rPr>
              <a:t>A new behaviour policy has been put in place for the start of the year. Please see further information from Mrs Bolton regarding how we support your child with their behaviour.</a:t>
            </a:r>
          </a:p>
          <a:p>
            <a:r>
              <a:rPr lang="en-GB" sz="2000" dirty="0">
                <a:solidFill>
                  <a:schemeClr val="bg1"/>
                </a:solidFill>
                <a:latin typeface="DM Sans" panose="020B0604020202020204" charset="0"/>
              </a:rPr>
              <a:t>Children will be reminded that their behaviour should align with our three core values: </a:t>
            </a:r>
            <a:r>
              <a:rPr lang="en-GB" sz="2000" b="1" dirty="0">
                <a:solidFill>
                  <a:schemeClr val="bg1"/>
                </a:solidFill>
                <a:latin typeface="DM Sans" panose="020B0604020202020204" charset="0"/>
              </a:rPr>
              <a:t>‘Ready, Respectful, Safe’.</a:t>
            </a:r>
            <a:endParaRPr lang="en-GB" sz="2000" dirty="0">
              <a:solidFill>
                <a:schemeClr val="bg1"/>
              </a:solidFill>
              <a:latin typeface="DM Sans" panose="020B0604020202020204" charset="0"/>
            </a:endParaRPr>
          </a:p>
        </p:txBody>
      </p:sp>
      <p:sp>
        <p:nvSpPr>
          <p:cNvPr id="30" name="TextBox 30"/>
          <p:cNvSpPr txBox="1"/>
          <p:nvPr/>
        </p:nvSpPr>
        <p:spPr>
          <a:xfrm>
            <a:off x="3439473" y="6809177"/>
            <a:ext cx="5904877" cy="371475"/>
          </a:xfrm>
          <a:prstGeom prst="rect">
            <a:avLst/>
          </a:prstGeom>
        </p:spPr>
        <p:txBody>
          <a:bodyPr lIns="0" tIns="0" rIns="0" bIns="0" rtlCol="0" anchor="t">
            <a:spAutoFit/>
          </a:bodyPr>
          <a:lstStyle/>
          <a:p>
            <a:pPr marL="539748" lvl="1" indent="-269874" algn="l">
              <a:lnSpc>
                <a:spcPts val="2999"/>
              </a:lnSpc>
              <a:buFont typeface="Arial"/>
              <a:buChar char="•"/>
            </a:pPr>
            <a:r>
              <a:rPr lang="en-US" sz="2499" b="1">
                <a:solidFill>
                  <a:srgbClr val="FFFFFF"/>
                </a:solidFill>
                <a:latin typeface="DM Sans Bold"/>
                <a:ea typeface="DM Sans Bold"/>
                <a:cs typeface="DM Sans Bold"/>
                <a:sym typeface="DM Sans Bold"/>
              </a:rPr>
              <a:t>Behaviour</a:t>
            </a:r>
          </a:p>
        </p:txBody>
      </p:sp>
      <p:sp>
        <p:nvSpPr>
          <p:cNvPr id="31" name="Freeform 31"/>
          <p:cNvSpPr/>
          <p:nvPr/>
        </p:nvSpPr>
        <p:spPr>
          <a:xfrm>
            <a:off x="3193226" y="8059620"/>
            <a:ext cx="785074" cy="2027185"/>
          </a:xfrm>
          <a:custGeom>
            <a:avLst/>
            <a:gdLst/>
            <a:ahLst/>
            <a:cxnLst/>
            <a:rect l="l" t="t" r="r" b="b"/>
            <a:pathLst>
              <a:path w="785074" h="2027185">
                <a:moveTo>
                  <a:pt x="0" y="0"/>
                </a:moveTo>
                <a:lnTo>
                  <a:pt x="785073" y="0"/>
                </a:lnTo>
                <a:lnTo>
                  <a:pt x="785073" y="2027185"/>
                </a:lnTo>
                <a:lnTo>
                  <a:pt x="0" y="2027185"/>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432234" y="-164945"/>
            <a:ext cx="18748112" cy="10777189"/>
          </a:xfrm>
          <a:custGeom>
            <a:avLst/>
            <a:gdLst/>
            <a:ahLst/>
            <a:cxnLst/>
            <a:rect l="l" t="t" r="r" b="b"/>
            <a:pathLst>
              <a:path w="18748112" h="10777189">
                <a:moveTo>
                  <a:pt x="0" y="0"/>
                </a:moveTo>
                <a:lnTo>
                  <a:pt x="18748112" y="0"/>
                </a:lnTo>
                <a:lnTo>
                  <a:pt x="18748112" y="10777189"/>
                </a:lnTo>
                <a:lnTo>
                  <a:pt x="0" y="10777189"/>
                </a:lnTo>
                <a:lnTo>
                  <a:pt x="0" y="0"/>
                </a:lnTo>
                <a:close/>
              </a:path>
            </a:pathLst>
          </a:custGeom>
          <a:blipFill>
            <a:blip r:embed="rId2">
              <a:alphaModFix amt="24000"/>
              <a:extLst>
                <a:ext uri="{96DAC541-7B7A-43D3-8B79-37D633B846F1}">
                  <asvg:svgBlip xmlns:asvg="http://schemas.microsoft.com/office/drawing/2016/SVG/main" r:embed="rId3"/>
                </a:ext>
              </a:extLst>
            </a:blip>
            <a:stretch>
              <a:fillRect t="-52833" r="-2156" b="-32256"/>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141328">
            <a:off x="16157949" y="7651595"/>
            <a:ext cx="628125" cy="1216440"/>
          </a:xfrm>
          <a:custGeom>
            <a:avLst/>
            <a:gdLst/>
            <a:ahLst/>
            <a:cxnLst/>
            <a:rect l="l" t="t" r="r" b="b"/>
            <a:pathLst>
              <a:path w="628125" h="1216440">
                <a:moveTo>
                  <a:pt x="0" y="0"/>
                </a:moveTo>
                <a:lnTo>
                  <a:pt x="628126" y="0"/>
                </a:lnTo>
                <a:lnTo>
                  <a:pt x="628126" y="1216440"/>
                </a:lnTo>
                <a:lnTo>
                  <a:pt x="0" y="12164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721537" y="1452856"/>
            <a:ext cx="15245627" cy="7724500"/>
            <a:chOff x="0" y="0"/>
            <a:chExt cx="4015309" cy="2034436"/>
          </a:xfrm>
        </p:grpSpPr>
        <p:sp>
          <p:nvSpPr>
            <p:cNvPr id="8" name="Freeform 8"/>
            <p:cNvSpPr/>
            <p:nvPr/>
          </p:nvSpPr>
          <p:spPr>
            <a:xfrm>
              <a:off x="0" y="0"/>
              <a:ext cx="4015309" cy="2034436"/>
            </a:xfrm>
            <a:custGeom>
              <a:avLst/>
              <a:gdLst/>
              <a:ahLst/>
              <a:cxnLst/>
              <a:rect l="l" t="t" r="r" b="b"/>
              <a:pathLst>
                <a:path w="4015309" h="2034436">
                  <a:moveTo>
                    <a:pt x="25898" y="0"/>
                  </a:moveTo>
                  <a:lnTo>
                    <a:pt x="3989411" y="0"/>
                  </a:lnTo>
                  <a:cubicBezTo>
                    <a:pt x="3996279" y="0"/>
                    <a:pt x="4002867" y="2729"/>
                    <a:pt x="4007724" y="7585"/>
                  </a:cubicBezTo>
                  <a:cubicBezTo>
                    <a:pt x="4012581" y="12442"/>
                    <a:pt x="4015309" y="19030"/>
                    <a:pt x="4015309" y="25898"/>
                  </a:cubicBezTo>
                  <a:lnTo>
                    <a:pt x="4015309" y="2008538"/>
                  </a:lnTo>
                  <a:cubicBezTo>
                    <a:pt x="4015309" y="2015407"/>
                    <a:pt x="4012581" y="2021994"/>
                    <a:pt x="4007724" y="2026851"/>
                  </a:cubicBezTo>
                  <a:cubicBezTo>
                    <a:pt x="4002867" y="2031708"/>
                    <a:pt x="3996279" y="2034436"/>
                    <a:pt x="3989411" y="2034436"/>
                  </a:cubicBezTo>
                  <a:lnTo>
                    <a:pt x="25898" y="2034436"/>
                  </a:lnTo>
                  <a:cubicBezTo>
                    <a:pt x="19030" y="2034436"/>
                    <a:pt x="12442" y="2031708"/>
                    <a:pt x="7585" y="2026851"/>
                  </a:cubicBezTo>
                  <a:cubicBezTo>
                    <a:pt x="2729" y="2021994"/>
                    <a:pt x="0" y="2015407"/>
                    <a:pt x="0" y="2008538"/>
                  </a:cubicBezTo>
                  <a:lnTo>
                    <a:pt x="0" y="25898"/>
                  </a:lnTo>
                  <a:cubicBezTo>
                    <a:pt x="0" y="19030"/>
                    <a:pt x="2729" y="12442"/>
                    <a:pt x="7585" y="7585"/>
                  </a:cubicBezTo>
                  <a:cubicBezTo>
                    <a:pt x="12442" y="2729"/>
                    <a:pt x="19030" y="0"/>
                    <a:pt x="25898" y="0"/>
                  </a:cubicBezTo>
                  <a:close/>
                </a:path>
              </a:pathLst>
            </a:custGeom>
            <a:solidFill>
              <a:srgbClr val="F6F4F1"/>
            </a:solidFill>
          </p:spPr>
        </p:sp>
        <p:sp>
          <p:nvSpPr>
            <p:cNvPr id="9" name="TextBox 9"/>
            <p:cNvSpPr txBox="1"/>
            <p:nvPr/>
          </p:nvSpPr>
          <p:spPr>
            <a:xfrm>
              <a:off x="0" y="0"/>
              <a:ext cx="4015309"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5783272" y="205759"/>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891124" y="-39990"/>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10"/>
            <a:stretch>
              <a:fillRect/>
            </a:stretch>
          </a:blipFill>
        </p:spPr>
      </p:sp>
      <p:sp>
        <p:nvSpPr>
          <p:cNvPr id="12" name="Freeform 12"/>
          <p:cNvSpPr/>
          <p:nvPr/>
        </p:nvSpPr>
        <p:spPr>
          <a:xfrm>
            <a:off x="1777501" y="682746"/>
            <a:ext cx="2537993" cy="1093644"/>
          </a:xfrm>
          <a:custGeom>
            <a:avLst/>
            <a:gdLst/>
            <a:ahLst/>
            <a:cxnLst/>
            <a:rect l="l" t="t" r="r" b="b"/>
            <a:pathLst>
              <a:path w="2537993" h="1093644">
                <a:moveTo>
                  <a:pt x="0" y="0"/>
                </a:moveTo>
                <a:lnTo>
                  <a:pt x="2537993" y="0"/>
                </a:lnTo>
                <a:lnTo>
                  <a:pt x="2537993" y="1093644"/>
                </a:lnTo>
                <a:lnTo>
                  <a:pt x="0" y="109364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1268244" y="7975311"/>
            <a:ext cx="1867832" cy="2109078"/>
          </a:xfrm>
          <a:custGeom>
            <a:avLst/>
            <a:gdLst/>
            <a:ahLst/>
            <a:cxnLst/>
            <a:rect l="l" t="t" r="r" b="b"/>
            <a:pathLst>
              <a:path w="1867832" h="2109078">
                <a:moveTo>
                  <a:pt x="0" y="0"/>
                </a:moveTo>
                <a:lnTo>
                  <a:pt x="1867832" y="0"/>
                </a:lnTo>
                <a:lnTo>
                  <a:pt x="1867832" y="2109078"/>
                </a:lnTo>
                <a:lnTo>
                  <a:pt x="0" y="210907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4" name="TextBox 14"/>
          <p:cNvSpPr txBox="1"/>
          <p:nvPr/>
        </p:nvSpPr>
        <p:spPr>
          <a:xfrm>
            <a:off x="2641130" y="3550715"/>
            <a:ext cx="13142143" cy="3823547"/>
          </a:xfrm>
          <a:prstGeom prst="rect">
            <a:avLst/>
          </a:prstGeom>
        </p:spPr>
        <p:txBody>
          <a:bodyPr lIns="0" tIns="0" rIns="0" bIns="0" rtlCol="0" anchor="t">
            <a:spAutoFit/>
          </a:bodyPr>
          <a:lstStyle/>
          <a:p>
            <a:r>
              <a:rPr lang="en-GB" sz="2800" dirty="0">
                <a:latin typeface="DM Sans" panose="020B0604020202020204" charset="0"/>
              </a:rPr>
              <a:t>• </a:t>
            </a:r>
            <a:r>
              <a:rPr lang="en-GB" sz="2800" b="1" dirty="0">
                <a:latin typeface="DM Sans" panose="020B0604020202020204" charset="0"/>
              </a:rPr>
              <a:t>The gates open at 8:40am.</a:t>
            </a:r>
            <a:r>
              <a:rPr lang="en-GB" sz="2800" dirty="0">
                <a:latin typeface="DM Sans" panose="020B0604020202020204" charset="0"/>
              </a:rPr>
              <a:t> Children will complete a morning task until 9am.</a:t>
            </a:r>
          </a:p>
          <a:p>
            <a:r>
              <a:rPr lang="en-GB" sz="2800" dirty="0">
                <a:latin typeface="DM Sans" panose="020B0604020202020204" charset="0"/>
              </a:rPr>
              <a:t>• </a:t>
            </a:r>
            <a:r>
              <a:rPr lang="en-GB" sz="2800" b="1" dirty="0">
                <a:latin typeface="DM Sans" panose="020B0604020202020204" charset="0"/>
              </a:rPr>
              <a:t>The gates close at 8:55am.</a:t>
            </a:r>
            <a:r>
              <a:rPr lang="en-GB" sz="2800" dirty="0">
                <a:latin typeface="DM Sans" panose="020B0604020202020204" charset="0"/>
              </a:rPr>
              <a:t> Registration is taken promptly at 9am.</a:t>
            </a:r>
          </a:p>
          <a:p>
            <a:r>
              <a:rPr lang="en-GB" sz="2800" dirty="0">
                <a:latin typeface="DM Sans" panose="020B0604020202020204" charset="0"/>
              </a:rPr>
              <a:t>• Please enter through the gate closest to our classroom.</a:t>
            </a:r>
          </a:p>
          <a:p>
            <a:r>
              <a:rPr lang="en-GB" sz="2800" dirty="0">
                <a:latin typeface="DM Sans" panose="020B0604020202020204" charset="0"/>
              </a:rPr>
              <a:t>• </a:t>
            </a:r>
            <a:r>
              <a:rPr lang="en-GB" sz="2800" b="1" dirty="0">
                <a:latin typeface="DM Sans" panose="020B0604020202020204" charset="0"/>
              </a:rPr>
              <a:t>The school day ends at 3:15pm.</a:t>
            </a:r>
            <a:endParaRPr lang="en-GB" sz="2800" dirty="0">
              <a:latin typeface="DM Sans" panose="020B0604020202020204" charset="0"/>
            </a:endParaRPr>
          </a:p>
          <a:p>
            <a:r>
              <a:rPr lang="en-GB" sz="2800" dirty="0">
                <a:latin typeface="DM Sans" panose="020B0604020202020204" charset="0"/>
              </a:rPr>
              <a:t>• It is essential that you tell us if a different person will be collecting your child. Please let us know at drop-off or by contacting the school office. </a:t>
            </a:r>
            <a:r>
              <a:rPr lang="en-GB" sz="2800" b="1" dirty="0">
                <a:latin typeface="DM Sans" panose="020B0604020202020204" charset="0"/>
              </a:rPr>
              <a:t>Please do not email teaching staff regarding a change of collection arrangements, as we will be unable to access emails during teaching hours.</a:t>
            </a:r>
            <a:endParaRPr lang="en-GB" sz="2800" dirty="0">
              <a:latin typeface="DM Sans" panose="020B0604020202020204" charset="0"/>
            </a:endParaRPr>
          </a:p>
          <a:p>
            <a:pPr marL="0" lvl="0" indent="0" algn="ctr">
              <a:lnSpc>
                <a:spcPts val="2999"/>
              </a:lnSpc>
            </a:pPr>
            <a:endParaRPr lang="en-US" sz="2399" dirty="0">
              <a:solidFill>
                <a:srgbClr val="000000"/>
              </a:solidFill>
              <a:latin typeface="DM Sans"/>
              <a:ea typeface="DM Sans"/>
              <a:cs typeface="DM Sans"/>
              <a:sym typeface="DM Sans"/>
            </a:endParaRPr>
          </a:p>
        </p:txBody>
      </p:sp>
      <p:sp>
        <p:nvSpPr>
          <p:cNvPr id="15" name="TextBox 15"/>
          <p:cNvSpPr txBox="1"/>
          <p:nvPr/>
        </p:nvSpPr>
        <p:spPr>
          <a:xfrm>
            <a:off x="3594386" y="2035927"/>
            <a:ext cx="11099227" cy="1120774"/>
          </a:xfrm>
          <a:prstGeom prst="rect">
            <a:avLst/>
          </a:prstGeom>
        </p:spPr>
        <p:txBody>
          <a:bodyPr lIns="0" tIns="0" rIns="0" bIns="0" rtlCol="0" anchor="t">
            <a:spAutoFit/>
          </a:bodyPr>
          <a:lstStyle/>
          <a:p>
            <a:pPr marL="0" lvl="0" indent="0" algn="ctr">
              <a:lnSpc>
                <a:spcPts val="8499"/>
              </a:lnSpc>
              <a:spcBef>
                <a:spcPct val="0"/>
              </a:spcBef>
            </a:pPr>
            <a:r>
              <a:rPr lang="en-US" sz="8499">
                <a:solidFill>
                  <a:srgbClr val="000000"/>
                </a:solidFill>
                <a:latin typeface="More Sugar"/>
                <a:ea typeface="More Sugar"/>
                <a:cs typeface="More Sugar"/>
                <a:sym typeface="More Sugar"/>
              </a:rPr>
              <a:t>Drop off/Pick up</a:t>
            </a:r>
          </a:p>
        </p:txBody>
      </p:sp>
      <p:sp>
        <p:nvSpPr>
          <p:cNvPr id="16" name="Freeform 16"/>
          <p:cNvSpPr/>
          <p:nvPr/>
        </p:nvSpPr>
        <p:spPr>
          <a:xfrm>
            <a:off x="15349536" y="8360478"/>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10"/>
            <a:stretch>
              <a:fillRect/>
            </a:stretch>
          </a:blipFill>
        </p:spPr>
      </p:sp>
      <p:sp>
        <p:nvSpPr>
          <p:cNvPr id="17" name="Freeform 17"/>
          <p:cNvSpPr/>
          <p:nvPr/>
        </p:nvSpPr>
        <p:spPr>
          <a:xfrm>
            <a:off x="16878988" y="7733140"/>
            <a:ext cx="1018935" cy="2631053"/>
          </a:xfrm>
          <a:custGeom>
            <a:avLst/>
            <a:gdLst/>
            <a:ahLst/>
            <a:cxnLst/>
            <a:rect l="l" t="t" r="r" b="b"/>
            <a:pathLst>
              <a:path w="1018935" h="2631053">
                <a:moveTo>
                  <a:pt x="0" y="0"/>
                </a:moveTo>
                <a:lnTo>
                  <a:pt x="1018935" y="0"/>
                </a:lnTo>
                <a:lnTo>
                  <a:pt x="1018935" y="2631053"/>
                </a:lnTo>
                <a:lnTo>
                  <a:pt x="0" y="263105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432234" y="-164945"/>
            <a:ext cx="18748112" cy="10777189"/>
          </a:xfrm>
          <a:custGeom>
            <a:avLst/>
            <a:gdLst/>
            <a:ahLst/>
            <a:cxnLst/>
            <a:rect l="l" t="t" r="r" b="b"/>
            <a:pathLst>
              <a:path w="18748112" h="10777189">
                <a:moveTo>
                  <a:pt x="0" y="0"/>
                </a:moveTo>
                <a:lnTo>
                  <a:pt x="18748112" y="0"/>
                </a:lnTo>
                <a:lnTo>
                  <a:pt x="18748112" y="10777189"/>
                </a:lnTo>
                <a:lnTo>
                  <a:pt x="0" y="10777189"/>
                </a:lnTo>
                <a:lnTo>
                  <a:pt x="0" y="0"/>
                </a:lnTo>
                <a:close/>
              </a:path>
            </a:pathLst>
          </a:custGeom>
          <a:blipFill>
            <a:blip r:embed="rId2">
              <a:alphaModFix amt="24000"/>
              <a:extLst>
                <a:ext uri="{96DAC541-7B7A-43D3-8B79-37D633B846F1}">
                  <asvg:svgBlip xmlns:asvg="http://schemas.microsoft.com/office/drawing/2016/SVG/main" r:embed="rId3"/>
                </a:ext>
              </a:extLst>
            </a:blip>
            <a:stretch>
              <a:fillRect t="-52833" r="-2156" b="-32256"/>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1141328">
            <a:off x="16157949" y="7651595"/>
            <a:ext cx="628125" cy="1216440"/>
          </a:xfrm>
          <a:custGeom>
            <a:avLst/>
            <a:gdLst/>
            <a:ahLst/>
            <a:cxnLst/>
            <a:rect l="l" t="t" r="r" b="b"/>
            <a:pathLst>
              <a:path w="628125" h="1216440">
                <a:moveTo>
                  <a:pt x="0" y="0"/>
                </a:moveTo>
                <a:lnTo>
                  <a:pt x="628126" y="0"/>
                </a:lnTo>
                <a:lnTo>
                  <a:pt x="628126" y="1216440"/>
                </a:lnTo>
                <a:lnTo>
                  <a:pt x="0" y="12164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721537" y="1452856"/>
            <a:ext cx="15245627" cy="7724500"/>
            <a:chOff x="0" y="0"/>
            <a:chExt cx="4015309" cy="2034436"/>
          </a:xfrm>
        </p:grpSpPr>
        <p:sp>
          <p:nvSpPr>
            <p:cNvPr id="8" name="Freeform 8"/>
            <p:cNvSpPr/>
            <p:nvPr/>
          </p:nvSpPr>
          <p:spPr>
            <a:xfrm>
              <a:off x="0" y="0"/>
              <a:ext cx="4015309" cy="2034436"/>
            </a:xfrm>
            <a:custGeom>
              <a:avLst/>
              <a:gdLst/>
              <a:ahLst/>
              <a:cxnLst/>
              <a:rect l="l" t="t" r="r" b="b"/>
              <a:pathLst>
                <a:path w="4015309" h="2034436">
                  <a:moveTo>
                    <a:pt x="25898" y="0"/>
                  </a:moveTo>
                  <a:lnTo>
                    <a:pt x="3989411" y="0"/>
                  </a:lnTo>
                  <a:cubicBezTo>
                    <a:pt x="3996279" y="0"/>
                    <a:pt x="4002867" y="2729"/>
                    <a:pt x="4007724" y="7585"/>
                  </a:cubicBezTo>
                  <a:cubicBezTo>
                    <a:pt x="4012581" y="12442"/>
                    <a:pt x="4015309" y="19030"/>
                    <a:pt x="4015309" y="25898"/>
                  </a:cubicBezTo>
                  <a:lnTo>
                    <a:pt x="4015309" y="2008538"/>
                  </a:lnTo>
                  <a:cubicBezTo>
                    <a:pt x="4015309" y="2015407"/>
                    <a:pt x="4012581" y="2021994"/>
                    <a:pt x="4007724" y="2026851"/>
                  </a:cubicBezTo>
                  <a:cubicBezTo>
                    <a:pt x="4002867" y="2031708"/>
                    <a:pt x="3996279" y="2034436"/>
                    <a:pt x="3989411" y="2034436"/>
                  </a:cubicBezTo>
                  <a:lnTo>
                    <a:pt x="25898" y="2034436"/>
                  </a:lnTo>
                  <a:cubicBezTo>
                    <a:pt x="19030" y="2034436"/>
                    <a:pt x="12442" y="2031708"/>
                    <a:pt x="7585" y="2026851"/>
                  </a:cubicBezTo>
                  <a:cubicBezTo>
                    <a:pt x="2729" y="2021994"/>
                    <a:pt x="0" y="2015407"/>
                    <a:pt x="0" y="2008538"/>
                  </a:cubicBezTo>
                  <a:lnTo>
                    <a:pt x="0" y="25898"/>
                  </a:lnTo>
                  <a:cubicBezTo>
                    <a:pt x="0" y="19030"/>
                    <a:pt x="2729" y="12442"/>
                    <a:pt x="7585" y="7585"/>
                  </a:cubicBezTo>
                  <a:cubicBezTo>
                    <a:pt x="12442" y="2729"/>
                    <a:pt x="19030" y="0"/>
                    <a:pt x="25898" y="0"/>
                  </a:cubicBezTo>
                  <a:close/>
                </a:path>
              </a:pathLst>
            </a:custGeom>
            <a:solidFill>
              <a:srgbClr val="F6F4F1"/>
            </a:solidFill>
          </p:spPr>
        </p:sp>
        <p:sp>
          <p:nvSpPr>
            <p:cNvPr id="9" name="TextBox 9"/>
            <p:cNvSpPr txBox="1"/>
            <p:nvPr/>
          </p:nvSpPr>
          <p:spPr>
            <a:xfrm>
              <a:off x="0" y="0"/>
              <a:ext cx="4015309" cy="2034436"/>
            </a:xfrm>
            <a:prstGeom prst="rect">
              <a:avLst/>
            </a:prstGeom>
          </p:spPr>
          <p:txBody>
            <a:bodyPr lIns="50800" tIns="50800" rIns="50800" bIns="50800" rtlCol="0" anchor="ctr"/>
            <a:lstStyle/>
            <a:p>
              <a:pPr algn="ctr">
                <a:lnSpc>
                  <a:spcPts val="2999"/>
                </a:lnSpc>
              </a:pPr>
              <a:endParaRPr/>
            </a:p>
          </p:txBody>
        </p:sp>
      </p:grpSp>
      <p:sp>
        <p:nvSpPr>
          <p:cNvPr id="10" name="Freeform 10"/>
          <p:cNvSpPr/>
          <p:nvPr/>
        </p:nvSpPr>
        <p:spPr>
          <a:xfrm>
            <a:off x="15783272" y="205759"/>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891124" y="-39990"/>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10"/>
            <a:stretch>
              <a:fillRect/>
            </a:stretch>
          </a:blipFill>
        </p:spPr>
      </p:sp>
      <p:sp>
        <p:nvSpPr>
          <p:cNvPr id="12" name="Freeform 12"/>
          <p:cNvSpPr/>
          <p:nvPr/>
        </p:nvSpPr>
        <p:spPr>
          <a:xfrm>
            <a:off x="1777501" y="682746"/>
            <a:ext cx="2537993" cy="1093644"/>
          </a:xfrm>
          <a:custGeom>
            <a:avLst/>
            <a:gdLst/>
            <a:ahLst/>
            <a:cxnLst/>
            <a:rect l="l" t="t" r="r" b="b"/>
            <a:pathLst>
              <a:path w="2537993" h="1093644">
                <a:moveTo>
                  <a:pt x="0" y="0"/>
                </a:moveTo>
                <a:lnTo>
                  <a:pt x="2537993" y="0"/>
                </a:lnTo>
                <a:lnTo>
                  <a:pt x="2537993" y="1093644"/>
                </a:lnTo>
                <a:lnTo>
                  <a:pt x="0" y="109364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1268244" y="7975311"/>
            <a:ext cx="1867832" cy="2109078"/>
          </a:xfrm>
          <a:custGeom>
            <a:avLst/>
            <a:gdLst/>
            <a:ahLst/>
            <a:cxnLst/>
            <a:rect l="l" t="t" r="r" b="b"/>
            <a:pathLst>
              <a:path w="1867832" h="2109078">
                <a:moveTo>
                  <a:pt x="0" y="0"/>
                </a:moveTo>
                <a:lnTo>
                  <a:pt x="1867832" y="0"/>
                </a:lnTo>
                <a:lnTo>
                  <a:pt x="1867832" y="2109078"/>
                </a:lnTo>
                <a:lnTo>
                  <a:pt x="0" y="210907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4" name="TextBox 14"/>
          <p:cNvSpPr txBox="1"/>
          <p:nvPr/>
        </p:nvSpPr>
        <p:spPr>
          <a:xfrm>
            <a:off x="3594386" y="2035927"/>
            <a:ext cx="11099227" cy="1120774"/>
          </a:xfrm>
          <a:prstGeom prst="rect">
            <a:avLst/>
          </a:prstGeom>
        </p:spPr>
        <p:txBody>
          <a:bodyPr lIns="0" tIns="0" rIns="0" bIns="0" rtlCol="0" anchor="t">
            <a:spAutoFit/>
          </a:bodyPr>
          <a:lstStyle/>
          <a:p>
            <a:pPr marL="0" lvl="0" indent="0" algn="ctr">
              <a:lnSpc>
                <a:spcPts val="8499"/>
              </a:lnSpc>
              <a:spcBef>
                <a:spcPct val="0"/>
              </a:spcBef>
            </a:pPr>
            <a:r>
              <a:rPr lang="en-US" sz="8499">
                <a:solidFill>
                  <a:srgbClr val="000000"/>
                </a:solidFill>
                <a:latin typeface="More Sugar"/>
                <a:ea typeface="More Sugar"/>
                <a:cs typeface="More Sugar"/>
                <a:sym typeface="More Sugar"/>
              </a:rPr>
              <a:t>Important Dates</a:t>
            </a:r>
          </a:p>
        </p:txBody>
      </p:sp>
      <p:sp>
        <p:nvSpPr>
          <p:cNvPr id="15" name="Freeform 15"/>
          <p:cNvSpPr/>
          <p:nvPr/>
        </p:nvSpPr>
        <p:spPr>
          <a:xfrm>
            <a:off x="15349536" y="8360478"/>
            <a:ext cx="2244952" cy="1979299"/>
          </a:xfrm>
          <a:custGeom>
            <a:avLst/>
            <a:gdLst/>
            <a:ahLst/>
            <a:cxnLst/>
            <a:rect l="l" t="t" r="r" b="b"/>
            <a:pathLst>
              <a:path w="2244952" h="1979299">
                <a:moveTo>
                  <a:pt x="0" y="0"/>
                </a:moveTo>
                <a:lnTo>
                  <a:pt x="2244952" y="0"/>
                </a:lnTo>
                <a:lnTo>
                  <a:pt x="2244952" y="1979299"/>
                </a:lnTo>
                <a:lnTo>
                  <a:pt x="0" y="1979299"/>
                </a:lnTo>
                <a:lnTo>
                  <a:pt x="0" y="0"/>
                </a:lnTo>
                <a:close/>
              </a:path>
            </a:pathLst>
          </a:custGeom>
          <a:blipFill>
            <a:blip r:embed="rId10"/>
            <a:stretch>
              <a:fillRect/>
            </a:stretch>
          </a:blipFill>
        </p:spPr>
      </p:sp>
      <p:sp>
        <p:nvSpPr>
          <p:cNvPr id="16" name="Freeform 16"/>
          <p:cNvSpPr/>
          <p:nvPr/>
        </p:nvSpPr>
        <p:spPr>
          <a:xfrm>
            <a:off x="16878988" y="7733140"/>
            <a:ext cx="1018935" cy="2631053"/>
          </a:xfrm>
          <a:custGeom>
            <a:avLst/>
            <a:gdLst/>
            <a:ahLst/>
            <a:cxnLst/>
            <a:rect l="l" t="t" r="r" b="b"/>
            <a:pathLst>
              <a:path w="1018935" h="2631053">
                <a:moveTo>
                  <a:pt x="0" y="0"/>
                </a:moveTo>
                <a:lnTo>
                  <a:pt x="1018935" y="0"/>
                </a:lnTo>
                <a:lnTo>
                  <a:pt x="1018935" y="2631053"/>
                </a:lnTo>
                <a:lnTo>
                  <a:pt x="0" y="263105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grpSp>
        <p:nvGrpSpPr>
          <p:cNvPr id="17" name="Group 17"/>
          <p:cNvGrpSpPr/>
          <p:nvPr/>
        </p:nvGrpSpPr>
        <p:grpSpPr>
          <a:xfrm>
            <a:off x="10285157" y="2989184"/>
            <a:ext cx="6593832" cy="6607019"/>
            <a:chOff x="0" y="0"/>
            <a:chExt cx="6350000" cy="6362700"/>
          </a:xfrm>
        </p:grpSpPr>
        <p:sp>
          <p:nvSpPr>
            <p:cNvPr id="18" name="Freeform 18"/>
            <p:cNvSpPr/>
            <p:nvPr/>
          </p:nvSpPr>
          <p:spPr>
            <a:xfrm>
              <a:off x="-8" y="10548"/>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17"/>
              <a:stretch>
                <a:fillRect l="-38819" r="-38819"/>
              </a:stretch>
            </a:blipFill>
            <a:ln w="142875" cap="sq">
              <a:solidFill>
                <a:srgbClr val="FF55B2"/>
              </a:solidFill>
              <a:prstDash val="solid"/>
              <a:miter/>
            </a:ln>
          </p:spPr>
        </p:sp>
      </p:grpSp>
      <p:sp>
        <p:nvSpPr>
          <p:cNvPr id="19" name="TextBox 19"/>
          <p:cNvSpPr txBox="1"/>
          <p:nvPr/>
        </p:nvSpPr>
        <p:spPr>
          <a:xfrm>
            <a:off x="2843308" y="3823835"/>
            <a:ext cx="6300692" cy="4978414"/>
          </a:xfrm>
          <a:prstGeom prst="rect">
            <a:avLst/>
          </a:prstGeom>
        </p:spPr>
        <p:txBody>
          <a:bodyPr lIns="0" tIns="0" rIns="0" bIns="0" rtlCol="0" anchor="t">
            <a:spAutoFit/>
          </a:bodyPr>
          <a:lstStyle/>
          <a:p>
            <a:pPr algn="ctr">
              <a:lnSpc>
                <a:spcPts val="2999"/>
              </a:lnSpc>
            </a:pPr>
            <a:r>
              <a:rPr lang="en-US" sz="1999" b="1" dirty="0">
                <a:solidFill>
                  <a:srgbClr val="000000"/>
                </a:solidFill>
                <a:latin typeface="DM Sans"/>
                <a:ea typeface="DM Sans"/>
                <a:cs typeface="DM Sans"/>
                <a:sym typeface="DM Sans"/>
              </a:rPr>
              <a:t>Parents Evenings:</a:t>
            </a:r>
          </a:p>
          <a:p>
            <a:pPr algn="ctr">
              <a:lnSpc>
                <a:spcPts val="2999"/>
              </a:lnSpc>
            </a:pPr>
            <a:r>
              <a:rPr lang="en-US" sz="1999" dirty="0">
                <a:solidFill>
                  <a:srgbClr val="000000"/>
                </a:solidFill>
                <a:latin typeface="DM Sans"/>
                <a:ea typeface="DM Sans"/>
                <a:cs typeface="DM Sans"/>
                <a:sym typeface="DM Sans"/>
              </a:rPr>
              <a:t>Wednesday 11</a:t>
            </a:r>
            <a:r>
              <a:rPr lang="en-US" sz="1999" baseline="30000" dirty="0">
                <a:solidFill>
                  <a:srgbClr val="000000"/>
                </a:solidFill>
                <a:latin typeface="DM Sans"/>
                <a:ea typeface="DM Sans"/>
                <a:cs typeface="DM Sans"/>
                <a:sym typeface="DM Sans"/>
              </a:rPr>
              <a:t>th</a:t>
            </a:r>
            <a:r>
              <a:rPr lang="en-US" sz="1999" dirty="0">
                <a:solidFill>
                  <a:srgbClr val="000000"/>
                </a:solidFill>
                <a:latin typeface="DM Sans"/>
                <a:ea typeface="DM Sans"/>
                <a:cs typeface="DM Sans"/>
                <a:sym typeface="DM Sans"/>
              </a:rPr>
              <a:t> November</a:t>
            </a:r>
          </a:p>
          <a:p>
            <a:pPr algn="ctr">
              <a:lnSpc>
                <a:spcPts val="2999"/>
              </a:lnSpc>
            </a:pPr>
            <a:r>
              <a:rPr lang="en-US" sz="1999" dirty="0">
                <a:solidFill>
                  <a:srgbClr val="000000"/>
                </a:solidFill>
                <a:latin typeface="DM Sans"/>
                <a:ea typeface="DM Sans"/>
                <a:cs typeface="DM Sans"/>
                <a:sym typeface="DM Sans"/>
              </a:rPr>
              <a:t>Thursday 12</a:t>
            </a:r>
            <a:r>
              <a:rPr lang="en-US" sz="1999" baseline="30000" dirty="0">
                <a:solidFill>
                  <a:srgbClr val="000000"/>
                </a:solidFill>
                <a:latin typeface="DM Sans"/>
                <a:ea typeface="DM Sans"/>
                <a:cs typeface="DM Sans"/>
                <a:sym typeface="DM Sans"/>
              </a:rPr>
              <a:t>th</a:t>
            </a:r>
            <a:r>
              <a:rPr lang="en-US" sz="1999" dirty="0">
                <a:solidFill>
                  <a:srgbClr val="000000"/>
                </a:solidFill>
                <a:latin typeface="DM Sans"/>
                <a:ea typeface="DM Sans"/>
                <a:cs typeface="DM Sans"/>
                <a:sym typeface="DM Sans"/>
              </a:rPr>
              <a:t> November</a:t>
            </a:r>
          </a:p>
          <a:p>
            <a:pPr algn="ctr">
              <a:lnSpc>
                <a:spcPts val="2999"/>
              </a:lnSpc>
            </a:pPr>
            <a:endParaRPr lang="en-US" sz="1999" dirty="0">
              <a:solidFill>
                <a:srgbClr val="000000"/>
              </a:solidFill>
              <a:latin typeface="DM Sans"/>
              <a:ea typeface="DM Sans"/>
              <a:cs typeface="DM Sans"/>
              <a:sym typeface="DM Sans"/>
            </a:endParaRPr>
          </a:p>
          <a:p>
            <a:pPr algn="ctr">
              <a:lnSpc>
                <a:spcPts val="2999"/>
              </a:lnSpc>
            </a:pPr>
            <a:r>
              <a:rPr lang="en-US" sz="1999" b="1" dirty="0">
                <a:solidFill>
                  <a:srgbClr val="000000"/>
                </a:solidFill>
                <a:latin typeface="DM Sans"/>
                <a:ea typeface="DM Sans"/>
                <a:cs typeface="DM Sans"/>
                <a:sym typeface="DM Sans"/>
              </a:rPr>
              <a:t>Phonics Screening Check:</a:t>
            </a:r>
          </a:p>
          <a:p>
            <a:pPr algn="ctr">
              <a:lnSpc>
                <a:spcPts val="2999"/>
              </a:lnSpc>
            </a:pPr>
            <a:r>
              <a:rPr lang="en-US" sz="1999" dirty="0">
                <a:solidFill>
                  <a:srgbClr val="000000"/>
                </a:solidFill>
                <a:latin typeface="DM Sans"/>
                <a:ea typeface="DM Sans"/>
                <a:cs typeface="DM Sans"/>
                <a:sym typeface="DM Sans"/>
              </a:rPr>
              <a:t>The phonics screening check is a short, one-to-one reading assessment for Year 1 children to ensure they can decode words using phonics, helping teachers identify who may need extra support.</a:t>
            </a:r>
          </a:p>
          <a:p>
            <a:pPr algn="ctr">
              <a:lnSpc>
                <a:spcPts val="2999"/>
              </a:lnSpc>
            </a:pPr>
            <a:endParaRPr lang="en-US" sz="1999" dirty="0">
              <a:solidFill>
                <a:srgbClr val="000000"/>
              </a:solidFill>
              <a:latin typeface="DM Sans"/>
              <a:ea typeface="DM Sans"/>
              <a:cs typeface="DM Sans"/>
              <a:sym typeface="DM Sans"/>
            </a:endParaRPr>
          </a:p>
          <a:p>
            <a:pPr marL="0" lvl="0" indent="0" algn="ctr">
              <a:lnSpc>
                <a:spcPts val="2999"/>
              </a:lnSpc>
            </a:pPr>
            <a:r>
              <a:rPr lang="en-US" sz="1999" dirty="0">
                <a:solidFill>
                  <a:srgbClr val="000000"/>
                </a:solidFill>
                <a:latin typeface="DM Sans"/>
                <a:ea typeface="DM Sans"/>
                <a:cs typeface="DM Sans"/>
                <a:sym typeface="DM Sans"/>
              </a:rPr>
              <a:t>Schools must administer the phonics screening check within the 1-week period from </a:t>
            </a:r>
            <a:r>
              <a:rPr lang="en-US" sz="1999" b="1" dirty="0">
                <a:solidFill>
                  <a:srgbClr val="000000"/>
                </a:solidFill>
                <a:latin typeface="DM Sans Bold"/>
                <a:ea typeface="DM Sans Bold"/>
                <a:cs typeface="DM Sans Bold"/>
                <a:sym typeface="DM Sans Bold"/>
              </a:rPr>
              <a:t>Monday 14 June 2027</a:t>
            </a:r>
            <a:r>
              <a:rPr lang="en-US" sz="1999" dirty="0">
                <a:solidFill>
                  <a:srgbClr val="000000"/>
                </a:solidFill>
                <a:latin typeface="DM Sans"/>
                <a:ea typeface="DM Sans"/>
                <a:cs typeface="DM Sans"/>
                <a:sym typeface="DM Sans"/>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4F1"/>
        </a:solidFill>
        <a:effectLst/>
      </p:bgPr>
    </p:bg>
    <p:spTree>
      <p:nvGrpSpPr>
        <p:cNvPr id="1" name=""/>
        <p:cNvGrpSpPr/>
        <p:nvPr/>
      </p:nvGrpSpPr>
      <p:grpSpPr>
        <a:xfrm>
          <a:off x="0" y="0"/>
          <a:ext cx="0" cy="0"/>
          <a:chOff x="0" y="0"/>
          <a:chExt cx="0" cy="0"/>
        </a:xfrm>
      </p:grpSpPr>
      <p:sp>
        <p:nvSpPr>
          <p:cNvPr id="2" name="Freeform 2"/>
          <p:cNvSpPr/>
          <p:nvPr/>
        </p:nvSpPr>
        <p:spPr>
          <a:xfrm>
            <a:off x="0" y="-176560"/>
            <a:ext cx="18399473" cy="10544872"/>
          </a:xfrm>
          <a:custGeom>
            <a:avLst/>
            <a:gdLst/>
            <a:ahLst/>
            <a:cxnLst/>
            <a:rect l="l" t="t" r="r" b="b"/>
            <a:pathLst>
              <a:path w="18399473" h="10544872">
                <a:moveTo>
                  <a:pt x="0" y="0"/>
                </a:moveTo>
                <a:lnTo>
                  <a:pt x="18399473" y="0"/>
                </a:lnTo>
                <a:lnTo>
                  <a:pt x="18399473" y="10544872"/>
                </a:lnTo>
                <a:lnTo>
                  <a:pt x="0" y="10544872"/>
                </a:lnTo>
                <a:lnTo>
                  <a:pt x="0" y="0"/>
                </a:lnTo>
                <a:close/>
              </a:path>
            </a:pathLst>
          </a:custGeom>
          <a:blipFill>
            <a:blip r:embed="rId2">
              <a:alphaModFix amt="24000"/>
              <a:extLst>
                <a:ext uri="{96DAC541-7B7A-43D3-8B79-37D633B846F1}">
                  <asvg:svgBlip xmlns:asvg="http://schemas.microsoft.com/office/drawing/2016/SVG/main" r:embed="rId3"/>
                </a:ext>
              </a:extLst>
            </a:blip>
            <a:stretch>
              <a:fillRect t="-40781" b="-40949"/>
            </a:stretch>
          </a:blipFill>
        </p:spPr>
      </p:sp>
      <p:sp>
        <p:nvSpPr>
          <p:cNvPr id="3" name="Freeform 3"/>
          <p:cNvSpPr/>
          <p:nvPr/>
        </p:nvSpPr>
        <p:spPr>
          <a:xfrm>
            <a:off x="0" y="0"/>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44205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0" y="8840193"/>
            <a:ext cx="1213866" cy="4114800"/>
          </a:xfrm>
          <a:custGeom>
            <a:avLst/>
            <a:gdLst/>
            <a:ahLst/>
            <a:cxnLst/>
            <a:rect l="l" t="t" r="r" b="b"/>
            <a:pathLst>
              <a:path w="1213866" h="4114800">
                <a:moveTo>
                  <a:pt x="0" y="0"/>
                </a:moveTo>
                <a:lnTo>
                  <a:pt x="1213866" y="0"/>
                </a:lnTo>
                <a:lnTo>
                  <a:pt x="121386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3101853" y="1281250"/>
            <a:ext cx="12084294" cy="7724500"/>
            <a:chOff x="0" y="0"/>
            <a:chExt cx="3182695" cy="2034436"/>
          </a:xfrm>
        </p:grpSpPr>
        <p:sp>
          <p:nvSpPr>
            <p:cNvPr id="7" name="Freeform 7"/>
            <p:cNvSpPr/>
            <p:nvPr/>
          </p:nvSpPr>
          <p:spPr>
            <a:xfrm>
              <a:off x="0" y="0"/>
              <a:ext cx="3182695" cy="2034436"/>
            </a:xfrm>
            <a:custGeom>
              <a:avLst/>
              <a:gdLst/>
              <a:ahLst/>
              <a:cxnLst/>
              <a:rect l="l" t="t" r="r" b="b"/>
              <a:pathLst>
                <a:path w="3182695" h="2034436">
                  <a:moveTo>
                    <a:pt x="32674" y="0"/>
                  </a:moveTo>
                  <a:lnTo>
                    <a:pt x="3150021" y="0"/>
                  </a:lnTo>
                  <a:cubicBezTo>
                    <a:pt x="3158687" y="0"/>
                    <a:pt x="3166997" y="3442"/>
                    <a:pt x="3173125" y="9570"/>
                  </a:cubicBezTo>
                  <a:cubicBezTo>
                    <a:pt x="3179252" y="15697"/>
                    <a:pt x="3182695" y="24008"/>
                    <a:pt x="3182695" y="32674"/>
                  </a:cubicBezTo>
                  <a:lnTo>
                    <a:pt x="3182695" y="2001763"/>
                  </a:lnTo>
                  <a:cubicBezTo>
                    <a:pt x="3182695" y="2010428"/>
                    <a:pt x="3179252" y="2018739"/>
                    <a:pt x="3173125" y="2024866"/>
                  </a:cubicBezTo>
                  <a:cubicBezTo>
                    <a:pt x="3166997" y="2030994"/>
                    <a:pt x="3158687" y="2034436"/>
                    <a:pt x="3150021" y="2034436"/>
                  </a:cubicBezTo>
                  <a:lnTo>
                    <a:pt x="32674" y="2034436"/>
                  </a:lnTo>
                  <a:cubicBezTo>
                    <a:pt x="24008" y="2034436"/>
                    <a:pt x="15697" y="2030994"/>
                    <a:pt x="9570" y="2024866"/>
                  </a:cubicBezTo>
                  <a:cubicBezTo>
                    <a:pt x="3442" y="2018739"/>
                    <a:pt x="0" y="2010428"/>
                    <a:pt x="0" y="2001763"/>
                  </a:cubicBezTo>
                  <a:lnTo>
                    <a:pt x="0" y="32674"/>
                  </a:lnTo>
                  <a:cubicBezTo>
                    <a:pt x="0" y="24008"/>
                    <a:pt x="3442" y="15697"/>
                    <a:pt x="9570" y="9570"/>
                  </a:cubicBezTo>
                  <a:cubicBezTo>
                    <a:pt x="15697" y="3442"/>
                    <a:pt x="24008" y="0"/>
                    <a:pt x="32674" y="0"/>
                  </a:cubicBezTo>
                  <a:close/>
                </a:path>
              </a:pathLst>
            </a:custGeom>
            <a:solidFill>
              <a:srgbClr val="F6F4F1"/>
            </a:solidFill>
          </p:spPr>
        </p:sp>
        <p:sp>
          <p:nvSpPr>
            <p:cNvPr id="8" name="TextBox 8"/>
            <p:cNvSpPr txBox="1"/>
            <p:nvPr/>
          </p:nvSpPr>
          <p:spPr>
            <a:xfrm>
              <a:off x="0" y="0"/>
              <a:ext cx="3182695" cy="2034436"/>
            </a:xfrm>
            <a:prstGeom prst="rect">
              <a:avLst/>
            </a:prstGeom>
          </p:spPr>
          <p:txBody>
            <a:bodyPr lIns="50800" tIns="50800" rIns="50800" bIns="50800" rtlCol="0" anchor="ctr"/>
            <a:lstStyle/>
            <a:p>
              <a:pPr algn="ctr">
                <a:lnSpc>
                  <a:spcPts val="2999"/>
                </a:lnSpc>
              </a:pPr>
              <a:endParaRPr/>
            </a:p>
          </p:txBody>
        </p:sp>
      </p:grpSp>
      <p:sp>
        <p:nvSpPr>
          <p:cNvPr id="9" name="Freeform 9"/>
          <p:cNvSpPr/>
          <p:nvPr/>
        </p:nvSpPr>
        <p:spPr>
          <a:xfrm>
            <a:off x="15783272" y="196233"/>
            <a:ext cx="2369139" cy="2675133"/>
          </a:xfrm>
          <a:custGeom>
            <a:avLst/>
            <a:gdLst/>
            <a:ahLst/>
            <a:cxnLst/>
            <a:rect l="l" t="t" r="r" b="b"/>
            <a:pathLst>
              <a:path w="2369139" h="2675133">
                <a:moveTo>
                  <a:pt x="0" y="0"/>
                </a:moveTo>
                <a:lnTo>
                  <a:pt x="2369139" y="0"/>
                </a:lnTo>
                <a:lnTo>
                  <a:pt x="2369139" y="2675133"/>
                </a:lnTo>
                <a:lnTo>
                  <a:pt x="0" y="26751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0"/>
          <p:cNvSpPr/>
          <p:nvPr/>
        </p:nvSpPr>
        <p:spPr>
          <a:xfrm>
            <a:off x="2395535" y="505100"/>
            <a:ext cx="2309327" cy="2057400"/>
          </a:xfrm>
          <a:custGeom>
            <a:avLst/>
            <a:gdLst/>
            <a:ahLst/>
            <a:cxnLst/>
            <a:rect l="l" t="t" r="r" b="b"/>
            <a:pathLst>
              <a:path w="2309327" h="2057400">
                <a:moveTo>
                  <a:pt x="0" y="0"/>
                </a:moveTo>
                <a:lnTo>
                  <a:pt x="2309327" y="0"/>
                </a:lnTo>
                <a:lnTo>
                  <a:pt x="2309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7639906" y="8990745"/>
            <a:ext cx="3008187" cy="1296255"/>
          </a:xfrm>
          <a:custGeom>
            <a:avLst/>
            <a:gdLst/>
            <a:ahLst/>
            <a:cxnLst/>
            <a:rect l="l" t="t" r="r" b="b"/>
            <a:pathLst>
              <a:path w="3008187" h="1296255">
                <a:moveTo>
                  <a:pt x="0" y="0"/>
                </a:moveTo>
                <a:lnTo>
                  <a:pt x="3008188" y="0"/>
                </a:lnTo>
                <a:lnTo>
                  <a:pt x="3008188" y="1296255"/>
                </a:lnTo>
                <a:lnTo>
                  <a:pt x="0" y="129625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a:off x="2395535" y="4961683"/>
            <a:ext cx="1015342" cy="955098"/>
          </a:xfrm>
          <a:custGeom>
            <a:avLst/>
            <a:gdLst/>
            <a:ahLst/>
            <a:cxnLst/>
            <a:rect l="l" t="t" r="r" b="b"/>
            <a:pathLst>
              <a:path w="1015342" h="955098">
                <a:moveTo>
                  <a:pt x="0" y="0"/>
                </a:moveTo>
                <a:lnTo>
                  <a:pt x="1015342" y="0"/>
                </a:lnTo>
                <a:lnTo>
                  <a:pt x="1015342" y="955098"/>
                </a:lnTo>
                <a:lnTo>
                  <a:pt x="0" y="95509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13"/>
          <p:cNvSpPr/>
          <p:nvPr/>
        </p:nvSpPr>
        <p:spPr>
          <a:xfrm>
            <a:off x="14136124" y="1129790"/>
            <a:ext cx="2323043" cy="2048150"/>
          </a:xfrm>
          <a:custGeom>
            <a:avLst/>
            <a:gdLst/>
            <a:ahLst/>
            <a:cxnLst/>
            <a:rect l="l" t="t" r="r" b="b"/>
            <a:pathLst>
              <a:path w="2323043" h="2048150">
                <a:moveTo>
                  <a:pt x="0" y="0"/>
                </a:moveTo>
                <a:lnTo>
                  <a:pt x="2323044" y="0"/>
                </a:lnTo>
                <a:lnTo>
                  <a:pt x="2323044" y="2048150"/>
                </a:lnTo>
                <a:lnTo>
                  <a:pt x="0" y="2048150"/>
                </a:lnTo>
                <a:lnTo>
                  <a:pt x="0" y="0"/>
                </a:lnTo>
                <a:close/>
              </a:path>
            </a:pathLst>
          </a:custGeom>
          <a:blipFill>
            <a:blip r:embed="rId14"/>
            <a:stretch>
              <a:fillRect/>
            </a:stretch>
          </a:blipFill>
        </p:spPr>
      </p:sp>
      <p:sp>
        <p:nvSpPr>
          <p:cNvPr id="14" name="TextBox 14"/>
          <p:cNvSpPr txBox="1"/>
          <p:nvPr/>
        </p:nvSpPr>
        <p:spPr>
          <a:xfrm>
            <a:off x="5650820" y="505100"/>
            <a:ext cx="6986358" cy="2472161"/>
          </a:xfrm>
          <a:prstGeom prst="rect">
            <a:avLst/>
          </a:prstGeom>
        </p:spPr>
        <p:txBody>
          <a:bodyPr lIns="0" tIns="0" rIns="0" bIns="0" rtlCol="0" anchor="t">
            <a:spAutoFit/>
          </a:bodyPr>
          <a:lstStyle/>
          <a:p>
            <a:pPr algn="ctr">
              <a:lnSpc>
                <a:spcPts val="9510"/>
              </a:lnSpc>
            </a:pPr>
            <a:r>
              <a:rPr lang="en-US" sz="9510" dirty="0">
                <a:solidFill>
                  <a:srgbClr val="000000"/>
                </a:solidFill>
                <a:latin typeface="More Sugar"/>
                <a:ea typeface="More Sugar"/>
                <a:cs typeface="More Sugar"/>
                <a:sym typeface="More Sugar"/>
              </a:rPr>
              <a:t>A BIG THANKS!</a:t>
            </a:r>
          </a:p>
        </p:txBody>
      </p:sp>
      <p:sp>
        <p:nvSpPr>
          <p:cNvPr id="15" name="Freeform 15"/>
          <p:cNvSpPr/>
          <p:nvPr/>
        </p:nvSpPr>
        <p:spPr>
          <a:xfrm>
            <a:off x="13898512" y="6650841"/>
            <a:ext cx="3360788" cy="3311904"/>
          </a:xfrm>
          <a:custGeom>
            <a:avLst/>
            <a:gdLst/>
            <a:ahLst/>
            <a:cxnLst/>
            <a:rect l="l" t="t" r="r" b="b"/>
            <a:pathLst>
              <a:path w="3360788" h="3311904">
                <a:moveTo>
                  <a:pt x="0" y="0"/>
                </a:moveTo>
                <a:lnTo>
                  <a:pt x="3360788" y="0"/>
                </a:lnTo>
                <a:lnTo>
                  <a:pt x="3360788" y="3311904"/>
                </a:lnTo>
                <a:lnTo>
                  <a:pt x="0" y="331190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6" name="Freeform 16"/>
          <p:cNvSpPr/>
          <p:nvPr/>
        </p:nvSpPr>
        <p:spPr>
          <a:xfrm>
            <a:off x="1861092" y="7050417"/>
            <a:ext cx="3099570" cy="2969952"/>
          </a:xfrm>
          <a:custGeom>
            <a:avLst/>
            <a:gdLst/>
            <a:ahLst/>
            <a:cxnLst/>
            <a:rect l="l" t="t" r="r" b="b"/>
            <a:pathLst>
              <a:path w="3099570" h="2969952">
                <a:moveTo>
                  <a:pt x="0" y="0"/>
                </a:moveTo>
                <a:lnTo>
                  <a:pt x="3099570" y="0"/>
                </a:lnTo>
                <a:lnTo>
                  <a:pt x="3099570" y="2969952"/>
                </a:lnTo>
                <a:lnTo>
                  <a:pt x="0" y="2969952"/>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7" name="Freeform 17"/>
          <p:cNvSpPr/>
          <p:nvPr/>
        </p:nvSpPr>
        <p:spPr>
          <a:xfrm>
            <a:off x="16878988" y="7333436"/>
            <a:ext cx="1173729" cy="3030757"/>
          </a:xfrm>
          <a:custGeom>
            <a:avLst/>
            <a:gdLst/>
            <a:ahLst/>
            <a:cxnLst/>
            <a:rect l="l" t="t" r="r" b="b"/>
            <a:pathLst>
              <a:path w="1173729" h="3030757">
                <a:moveTo>
                  <a:pt x="0" y="0"/>
                </a:moveTo>
                <a:lnTo>
                  <a:pt x="1173730" y="0"/>
                </a:lnTo>
                <a:lnTo>
                  <a:pt x="1173730" y="3030757"/>
                </a:lnTo>
                <a:lnTo>
                  <a:pt x="0" y="3030757"/>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18" name="TextBox 18"/>
          <p:cNvSpPr txBox="1"/>
          <p:nvPr/>
        </p:nvSpPr>
        <p:spPr>
          <a:xfrm>
            <a:off x="3699014" y="2724973"/>
            <a:ext cx="11610664" cy="7486665"/>
          </a:xfrm>
          <a:prstGeom prst="rect">
            <a:avLst/>
          </a:prstGeom>
        </p:spPr>
        <p:txBody>
          <a:bodyPr lIns="0" tIns="0" rIns="0" bIns="0" rtlCol="0" anchor="t">
            <a:spAutoFit/>
          </a:bodyPr>
          <a:lstStyle/>
          <a:p>
            <a:pPr algn="ctr"/>
            <a:r>
              <a:rPr lang="en-GB" sz="2800" dirty="0">
                <a:latin typeface="DM Sans" panose="020B0604020202020204" charset="0"/>
              </a:rPr>
              <a:t>If you have any questions, please do get in touch. </a:t>
            </a:r>
            <a:r>
              <a:rPr lang="en-GB" sz="2800" b="1" dirty="0">
                <a:latin typeface="DM Sans" panose="020B0604020202020204" charset="0"/>
              </a:rPr>
              <a:t>Our door is always open!</a:t>
            </a:r>
            <a:endParaRPr lang="en-GB" sz="2800" dirty="0">
              <a:latin typeface="DM Sans" panose="020B0604020202020204" charset="0"/>
            </a:endParaRPr>
          </a:p>
          <a:p>
            <a:pPr algn="ctr"/>
            <a:r>
              <a:rPr lang="en-GB" sz="2800" dirty="0">
                <a:latin typeface="DM Sans" panose="020B0604020202020204" charset="0"/>
              </a:rPr>
              <a:t>Alternatively, you can email us:</a:t>
            </a:r>
          </a:p>
          <a:p>
            <a:pPr algn="ctr">
              <a:lnSpc>
                <a:spcPts val="2944"/>
              </a:lnSpc>
            </a:pPr>
            <a:endParaRPr lang="en-US" sz="2944" dirty="0">
              <a:solidFill>
                <a:srgbClr val="000000"/>
              </a:solidFill>
              <a:latin typeface="DM Sans"/>
              <a:ea typeface="DM Sans"/>
              <a:cs typeface="DM Sans"/>
              <a:sym typeface="DM Sans"/>
            </a:endParaRPr>
          </a:p>
          <a:p>
            <a:pPr algn="ctr">
              <a:lnSpc>
                <a:spcPts val="2944"/>
              </a:lnSpc>
            </a:pPr>
            <a:r>
              <a:rPr lang="en-US" sz="2800" dirty="0" err="1">
                <a:solidFill>
                  <a:srgbClr val="000000"/>
                </a:solidFill>
                <a:latin typeface="DM Sans"/>
                <a:ea typeface="DM Sans"/>
                <a:cs typeface="DM Sans"/>
                <a:sym typeface="DM Sans"/>
              </a:rPr>
              <a:t>Mrs</a:t>
            </a:r>
            <a:r>
              <a:rPr lang="en-US" sz="2800" dirty="0">
                <a:solidFill>
                  <a:srgbClr val="000000"/>
                </a:solidFill>
                <a:latin typeface="DM Sans"/>
                <a:ea typeface="DM Sans"/>
                <a:cs typeface="DM Sans"/>
                <a:sym typeface="DM Sans"/>
              </a:rPr>
              <a:t> Ellam - </a:t>
            </a:r>
            <a:r>
              <a:rPr lang="en-US" sz="2800" u="sng" dirty="0">
                <a:solidFill>
                  <a:srgbClr val="000000"/>
                </a:solidFill>
                <a:latin typeface="DM Sans"/>
                <a:ea typeface="DM Sans"/>
                <a:cs typeface="DM Sans"/>
                <a:sym typeface="DM Sans"/>
                <a:hlinkClick r:id="rId21" tooltip="mailto:aellam@tattenhallpark.cheshire.sch.uk"/>
              </a:rPr>
              <a:t>aellam@tattenhallpark.cheshire.sch.uk</a:t>
            </a:r>
            <a:r>
              <a:rPr lang="en-US" sz="2800" dirty="0">
                <a:solidFill>
                  <a:srgbClr val="000000"/>
                </a:solidFill>
                <a:latin typeface="DM Sans"/>
                <a:ea typeface="DM Sans"/>
                <a:cs typeface="DM Sans"/>
                <a:sym typeface="DM Sans"/>
              </a:rPr>
              <a:t>    </a:t>
            </a:r>
          </a:p>
          <a:p>
            <a:pPr algn="ctr">
              <a:lnSpc>
                <a:spcPts val="2944"/>
              </a:lnSpc>
            </a:pPr>
            <a:endParaRPr lang="en-US" sz="2800" dirty="0">
              <a:solidFill>
                <a:srgbClr val="000000"/>
              </a:solidFill>
              <a:latin typeface="DM Sans"/>
              <a:ea typeface="DM Sans"/>
              <a:cs typeface="DM Sans"/>
              <a:sym typeface="DM Sans"/>
            </a:endParaRPr>
          </a:p>
          <a:p>
            <a:pPr algn="ctr">
              <a:lnSpc>
                <a:spcPts val="2944"/>
              </a:lnSpc>
            </a:pPr>
            <a:r>
              <a:rPr lang="en-US" sz="2800" dirty="0" err="1">
                <a:solidFill>
                  <a:srgbClr val="000000"/>
                </a:solidFill>
                <a:latin typeface="DM Sans"/>
                <a:ea typeface="DM Sans"/>
                <a:cs typeface="DM Sans"/>
                <a:sym typeface="DM Sans"/>
              </a:rPr>
              <a:t>Mrs</a:t>
            </a:r>
            <a:r>
              <a:rPr lang="en-US" sz="2800" dirty="0">
                <a:solidFill>
                  <a:srgbClr val="000000"/>
                </a:solidFill>
                <a:latin typeface="DM Sans"/>
                <a:ea typeface="DM Sans"/>
                <a:cs typeface="DM Sans"/>
                <a:sym typeface="DM Sans"/>
              </a:rPr>
              <a:t> Downes - </a:t>
            </a:r>
            <a:r>
              <a:rPr lang="en-US" sz="2800" u="sng" dirty="0">
                <a:solidFill>
                  <a:srgbClr val="000000"/>
                </a:solidFill>
                <a:latin typeface="DM Sans"/>
                <a:ea typeface="DM Sans"/>
                <a:cs typeface="DM Sans"/>
                <a:sym typeface="DM Sans"/>
                <a:hlinkClick r:id="rId22"/>
              </a:rPr>
              <a:t>edownes@tattenhallpark.cheshire.sch.uk</a:t>
            </a:r>
            <a:r>
              <a:rPr lang="en-US" sz="2800" u="sng" dirty="0">
                <a:solidFill>
                  <a:srgbClr val="000000"/>
                </a:solidFill>
                <a:latin typeface="DM Sans"/>
                <a:ea typeface="DM Sans"/>
                <a:cs typeface="DM Sans"/>
                <a:sym typeface="DM Sans"/>
              </a:rPr>
              <a:t> </a:t>
            </a:r>
          </a:p>
          <a:p>
            <a:pPr algn="ctr">
              <a:lnSpc>
                <a:spcPts val="2944"/>
              </a:lnSpc>
            </a:pPr>
            <a:endParaRPr lang="en-US" sz="2944" u="sng" dirty="0">
              <a:solidFill>
                <a:srgbClr val="000000"/>
              </a:solidFill>
              <a:latin typeface="DM Sans"/>
              <a:ea typeface="DM Sans"/>
              <a:cs typeface="DM Sans"/>
              <a:sym typeface="DM Sans"/>
            </a:endParaRPr>
          </a:p>
          <a:p>
            <a:pPr algn="ctr"/>
            <a:r>
              <a:rPr lang="en-GB" sz="2800" dirty="0">
                <a:latin typeface="DM Sans" panose="020B0604020202020204" charset="0"/>
              </a:rPr>
              <a:t>Please note that emails will only be checked outside of teaching hours and during our working days:</a:t>
            </a:r>
          </a:p>
          <a:p>
            <a:pPr algn="ctr"/>
            <a:r>
              <a:rPr lang="en-GB" sz="2800" b="1" dirty="0">
                <a:latin typeface="DM Sans" panose="020B0604020202020204" charset="0"/>
              </a:rPr>
              <a:t>Mrs Ellam:</a:t>
            </a:r>
            <a:r>
              <a:rPr lang="en-GB" sz="2800" dirty="0">
                <a:latin typeface="DM Sans" panose="020B0604020202020204" charset="0"/>
              </a:rPr>
              <a:t> Monday–Wednesday</a:t>
            </a:r>
            <a:br>
              <a:rPr lang="en-GB" sz="2800" dirty="0">
                <a:latin typeface="DM Sans" panose="020B0604020202020204" charset="0"/>
              </a:rPr>
            </a:br>
            <a:r>
              <a:rPr lang="en-GB" sz="2800" b="1" dirty="0">
                <a:latin typeface="DM Sans" panose="020B0604020202020204" charset="0"/>
              </a:rPr>
              <a:t>Mrs Downes:</a:t>
            </a:r>
            <a:r>
              <a:rPr lang="en-GB" sz="2800" dirty="0">
                <a:latin typeface="DM Sans" panose="020B0604020202020204" charset="0"/>
              </a:rPr>
              <a:t> Wednesday–Friday</a:t>
            </a:r>
          </a:p>
          <a:p>
            <a:pPr algn="ctr"/>
            <a:r>
              <a:rPr lang="en-GB" sz="2800" dirty="0">
                <a:latin typeface="DM Sans" panose="020B0604020202020204" charset="0"/>
              </a:rPr>
              <a:t>You can also email the admin team, who will monitor emails throughout the day, at:</a:t>
            </a:r>
          </a:p>
          <a:p>
            <a:pPr algn="ctr">
              <a:lnSpc>
                <a:spcPts val="2944"/>
              </a:lnSpc>
            </a:pPr>
            <a:r>
              <a:rPr lang="en-US" sz="2800" u="sng" dirty="0">
                <a:solidFill>
                  <a:srgbClr val="000000"/>
                </a:solidFill>
                <a:latin typeface="DM Sans" panose="020B0604020202020204" charset="0"/>
                <a:ea typeface="DM Sans"/>
                <a:cs typeface="DM Sans"/>
                <a:sym typeface="DM Sans"/>
                <a:hlinkClick r:id="rId23" tooltip="mailto:admin@tattenhallpark.cheshire.sch.uk"/>
              </a:rPr>
              <a:t>admin@tattenhallpark.cheshire.sch.uk</a:t>
            </a:r>
            <a:r>
              <a:rPr lang="en-US" sz="2800" dirty="0">
                <a:solidFill>
                  <a:srgbClr val="000000"/>
                </a:solidFill>
                <a:latin typeface="DM Sans" panose="020B0604020202020204" charset="0"/>
                <a:ea typeface="DM Sans"/>
                <a:cs typeface="DM Sans"/>
                <a:sym typeface="DM Sans"/>
              </a:rPr>
              <a:t> </a:t>
            </a:r>
          </a:p>
          <a:p>
            <a:pPr algn="ctr">
              <a:lnSpc>
                <a:spcPts val="2944"/>
              </a:lnSpc>
            </a:pPr>
            <a:endParaRPr lang="en-US" sz="2800" dirty="0">
              <a:solidFill>
                <a:srgbClr val="000000"/>
              </a:solidFill>
              <a:latin typeface="DM Sans" panose="020B0604020202020204" charset="0"/>
              <a:ea typeface="DM Sans"/>
              <a:cs typeface="DM Sans"/>
              <a:sym typeface="DM Sans"/>
            </a:endParaRPr>
          </a:p>
          <a:p>
            <a:pPr algn="ctr">
              <a:lnSpc>
                <a:spcPts val="2944"/>
              </a:lnSpc>
            </a:pPr>
            <a:endParaRPr lang="en-US" sz="2800" dirty="0">
              <a:solidFill>
                <a:srgbClr val="000000"/>
              </a:solidFill>
              <a:latin typeface="DM Sans" panose="020B0604020202020204" charset="0"/>
              <a:ea typeface="DM Sans"/>
              <a:cs typeface="DM Sans"/>
              <a:sym typeface="DM Sans"/>
            </a:endParaRPr>
          </a:p>
          <a:p>
            <a:pPr algn="ctr">
              <a:lnSpc>
                <a:spcPts val="3544"/>
              </a:lnSpc>
            </a:pPr>
            <a:endParaRPr lang="en-US" sz="2944" dirty="0">
              <a:solidFill>
                <a:srgbClr val="000000"/>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1099</TotalTime>
  <Words>1326</Words>
  <Application>Microsoft Office PowerPoint</Application>
  <PresentationFormat>Custom</PresentationFormat>
  <Paragraphs>107</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Arial</vt:lpstr>
      <vt:lpstr>DM Sans Bold</vt:lpstr>
      <vt:lpstr>More Sugar</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Blue and White Playful School Group Project Presentation</dc:title>
  <dc:creator>Ashley Ellam</dc:creator>
  <cp:lastModifiedBy>Ashley Ellam</cp:lastModifiedBy>
  <cp:revision>7</cp:revision>
  <dcterms:created xsi:type="dcterms:W3CDTF">2006-08-16T00:00:00Z</dcterms:created>
  <dcterms:modified xsi:type="dcterms:W3CDTF">2026-09-09T10:07:25Z</dcterms:modified>
  <dc:identifier>DAHUdK7V964</dc:identifier>
</cp:coreProperties>
</file>