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9" r:id="rId3"/>
    <p:sldId id="261" r:id="rId4"/>
    <p:sldId id="262" r:id="rId5"/>
    <p:sldId id="263" r:id="rId6"/>
    <p:sldId id="264" r:id="rId7"/>
    <p:sldId id="294" r:id="rId8"/>
    <p:sldId id="266" r:id="rId9"/>
    <p:sldId id="280" r:id="rId10"/>
    <p:sldId id="269" r:id="rId11"/>
    <p:sldId id="282" r:id="rId12"/>
    <p:sldId id="283" r:id="rId13"/>
    <p:sldId id="284" r:id="rId14"/>
    <p:sldId id="285" r:id="rId15"/>
    <p:sldId id="265" r:id="rId16"/>
    <p:sldId id="287" r:id="rId17"/>
    <p:sldId id="286" r:id="rId18"/>
    <p:sldId id="288" r:id="rId19"/>
    <p:sldId id="272" r:id="rId20"/>
    <p:sldId id="290" r:id="rId21"/>
    <p:sldId id="289" r:id="rId22"/>
    <p:sldId id="270" r:id="rId23"/>
    <p:sldId id="279"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4" d="100"/>
          <a:sy n="84" d="100"/>
        </p:scale>
        <p:origin x="658" y="338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438C8-A1AE-4089-BDA8-A4B41F10932E}"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90A61BDA-958C-41EA-9E69-88C2F7B27E59}">
      <dgm:prSet/>
      <dgm:spPr/>
      <dgm:t>
        <a:bodyPr/>
        <a:lstStyle/>
        <a:p>
          <a:r>
            <a:rPr lang="en-GB"/>
            <a:t>Toilet independently (wipe, manage clothes, get there in time)</a:t>
          </a:r>
          <a:endParaRPr lang="en-US"/>
        </a:p>
      </dgm:t>
    </dgm:pt>
    <dgm:pt modelId="{C5FCD996-0E48-4290-91BA-A3BCCEDCC17E}" type="parTrans" cxnId="{46E64317-BFAD-49A7-8E51-6649F5B450C2}">
      <dgm:prSet/>
      <dgm:spPr/>
      <dgm:t>
        <a:bodyPr/>
        <a:lstStyle/>
        <a:p>
          <a:endParaRPr lang="en-US"/>
        </a:p>
      </dgm:t>
    </dgm:pt>
    <dgm:pt modelId="{928407D4-F22F-4446-B994-DF619C2A3542}" type="sibTrans" cxnId="{46E64317-BFAD-49A7-8E51-6649F5B450C2}">
      <dgm:prSet/>
      <dgm:spPr/>
      <dgm:t>
        <a:bodyPr/>
        <a:lstStyle/>
        <a:p>
          <a:endParaRPr lang="en-US"/>
        </a:p>
      </dgm:t>
    </dgm:pt>
    <dgm:pt modelId="{3AFFB28E-951A-45E2-A595-A2B5E1F9602F}">
      <dgm:prSet/>
      <dgm:spPr/>
      <dgm:t>
        <a:bodyPr/>
        <a:lstStyle/>
        <a:p>
          <a:r>
            <a:rPr lang="en-GB"/>
            <a:t>Use a fork, then knife and fork (cutting skills)</a:t>
          </a:r>
          <a:endParaRPr lang="en-US"/>
        </a:p>
      </dgm:t>
    </dgm:pt>
    <dgm:pt modelId="{DD6983AB-F161-40BB-AA76-E69A57D6CBD1}" type="parTrans" cxnId="{20BD29D8-9ABA-4C86-BE7E-38312D996613}">
      <dgm:prSet/>
      <dgm:spPr/>
      <dgm:t>
        <a:bodyPr/>
        <a:lstStyle/>
        <a:p>
          <a:endParaRPr lang="en-US"/>
        </a:p>
      </dgm:t>
    </dgm:pt>
    <dgm:pt modelId="{A0AD1CF0-3AF0-4F12-B761-E8ABB3CD0CE7}" type="sibTrans" cxnId="{20BD29D8-9ABA-4C86-BE7E-38312D996613}">
      <dgm:prSet/>
      <dgm:spPr/>
      <dgm:t>
        <a:bodyPr/>
        <a:lstStyle/>
        <a:p>
          <a:endParaRPr lang="en-US"/>
        </a:p>
      </dgm:t>
    </dgm:pt>
    <dgm:pt modelId="{B21CBFFD-32D9-4B88-A2A0-F8DF7DE07322}">
      <dgm:prSet/>
      <dgm:spPr/>
      <dgm:t>
        <a:bodyPr/>
        <a:lstStyle/>
        <a:p>
          <a:r>
            <a:rPr lang="en-GB" dirty="0"/>
            <a:t>Navigate stairs or climb without help- developing core strength and gross motor skills</a:t>
          </a:r>
          <a:endParaRPr lang="en-US" dirty="0"/>
        </a:p>
      </dgm:t>
    </dgm:pt>
    <dgm:pt modelId="{C58FBCEA-9C5B-4E38-9541-92EC1CD7D5EE}" type="parTrans" cxnId="{DFD6C4F6-BEA5-47FB-9D6F-5F64489B4589}">
      <dgm:prSet/>
      <dgm:spPr/>
      <dgm:t>
        <a:bodyPr/>
        <a:lstStyle/>
        <a:p>
          <a:endParaRPr lang="en-US"/>
        </a:p>
      </dgm:t>
    </dgm:pt>
    <dgm:pt modelId="{3EEFB956-11BB-4850-8083-EAD604DA4E73}" type="sibTrans" cxnId="{DFD6C4F6-BEA5-47FB-9D6F-5F64489B4589}">
      <dgm:prSet/>
      <dgm:spPr/>
      <dgm:t>
        <a:bodyPr/>
        <a:lstStyle/>
        <a:p>
          <a:endParaRPr lang="en-US"/>
        </a:p>
      </dgm:t>
    </dgm:pt>
    <dgm:pt modelId="{09DC9A70-6E60-4BF0-816B-E17713C1C36D}">
      <dgm:prSet/>
      <dgm:spPr/>
      <dgm:t>
        <a:bodyPr/>
        <a:lstStyle/>
        <a:p>
          <a:r>
            <a:rPr lang="en-GB" dirty="0"/>
            <a:t>Put on coat independently- pull out sleeves that are inside out, begin to do up zips</a:t>
          </a:r>
          <a:endParaRPr lang="en-US" dirty="0"/>
        </a:p>
      </dgm:t>
    </dgm:pt>
    <dgm:pt modelId="{6728F4C0-6068-44CA-8F2C-53FDE915DA76}" type="parTrans" cxnId="{B6024A86-97E4-4329-B402-42271A321DB4}">
      <dgm:prSet/>
      <dgm:spPr/>
      <dgm:t>
        <a:bodyPr/>
        <a:lstStyle/>
        <a:p>
          <a:endParaRPr lang="en-US"/>
        </a:p>
      </dgm:t>
    </dgm:pt>
    <dgm:pt modelId="{C57D795A-F265-4C0E-A7DF-4B5D3CC4BFC2}" type="sibTrans" cxnId="{B6024A86-97E4-4329-B402-42271A321DB4}">
      <dgm:prSet/>
      <dgm:spPr/>
      <dgm:t>
        <a:bodyPr/>
        <a:lstStyle/>
        <a:p>
          <a:endParaRPr lang="en-US"/>
        </a:p>
      </dgm:t>
    </dgm:pt>
    <dgm:pt modelId="{4820316C-15E5-42C7-A633-61D333917B5D}">
      <dgm:prSet/>
      <dgm:spPr/>
      <dgm:t>
        <a:bodyPr/>
        <a:lstStyle/>
        <a:p>
          <a:r>
            <a:rPr lang="en-GB" dirty="0"/>
            <a:t>Put on shoes independently- remind them to use their hands!</a:t>
          </a:r>
          <a:endParaRPr lang="en-US" dirty="0"/>
        </a:p>
      </dgm:t>
    </dgm:pt>
    <dgm:pt modelId="{97E306A5-501C-4C49-9033-71E4CEEB78DA}" type="parTrans" cxnId="{61A533FD-9D1D-4AB3-9CA5-1CF75627B51C}">
      <dgm:prSet/>
      <dgm:spPr/>
      <dgm:t>
        <a:bodyPr/>
        <a:lstStyle/>
        <a:p>
          <a:endParaRPr lang="en-US"/>
        </a:p>
      </dgm:t>
    </dgm:pt>
    <dgm:pt modelId="{D46B7BD6-B33F-491C-9C22-C25005569988}" type="sibTrans" cxnId="{61A533FD-9D1D-4AB3-9CA5-1CF75627B51C}">
      <dgm:prSet/>
      <dgm:spPr/>
      <dgm:t>
        <a:bodyPr/>
        <a:lstStyle/>
        <a:p>
          <a:endParaRPr lang="en-US"/>
        </a:p>
      </dgm:t>
    </dgm:pt>
    <dgm:pt modelId="{6F71304C-340C-C144-BE4E-C6CCDC571966}">
      <dgm:prSet/>
      <dgm:spPr/>
      <dgm:t>
        <a:bodyPr/>
        <a:lstStyle/>
        <a:p>
          <a:r>
            <a:rPr lang="en-GB" dirty="0"/>
            <a:t>Dress and undress independently </a:t>
          </a:r>
          <a:endParaRPr lang="en-US" dirty="0"/>
        </a:p>
      </dgm:t>
    </dgm:pt>
    <dgm:pt modelId="{F2C46D49-4B55-0644-A075-33B7922EB444}" type="parTrans" cxnId="{32D31B28-8F2E-B44F-A9C9-D668730F7FC8}">
      <dgm:prSet/>
      <dgm:spPr/>
      <dgm:t>
        <a:bodyPr/>
        <a:lstStyle/>
        <a:p>
          <a:endParaRPr lang="en-GB"/>
        </a:p>
      </dgm:t>
    </dgm:pt>
    <dgm:pt modelId="{A2ECB4EE-5B44-1145-BCA2-9AD6215AF39C}" type="sibTrans" cxnId="{32D31B28-8F2E-B44F-A9C9-D668730F7FC8}">
      <dgm:prSet/>
      <dgm:spPr/>
      <dgm:t>
        <a:bodyPr/>
        <a:lstStyle/>
        <a:p>
          <a:endParaRPr lang="en-GB"/>
        </a:p>
      </dgm:t>
    </dgm:pt>
    <dgm:pt modelId="{890C3712-8D04-4B46-89A4-FBDBBF8E47E8}" type="pres">
      <dgm:prSet presAssocID="{EEB438C8-A1AE-4089-BDA8-A4B41F10932E}" presName="vert0" presStyleCnt="0">
        <dgm:presLayoutVars>
          <dgm:dir/>
          <dgm:animOne val="branch"/>
          <dgm:animLvl val="lvl"/>
        </dgm:presLayoutVars>
      </dgm:prSet>
      <dgm:spPr/>
    </dgm:pt>
    <dgm:pt modelId="{C2853B3C-3162-254B-84E9-CB27A91D4B2E}" type="pres">
      <dgm:prSet presAssocID="{90A61BDA-958C-41EA-9E69-88C2F7B27E59}" presName="thickLine" presStyleLbl="alignNode1" presStyleIdx="0" presStyleCnt="6"/>
      <dgm:spPr/>
    </dgm:pt>
    <dgm:pt modelId="{1A1A3F57-3D8C-A041-8E4D-DEDB28DF2DC3}" type="pres">
      <dgm:prSet presAssocID="{90A61BDA-958C-41EA-9E69-88C2F7B27E59}" presName="horz1" presStyleCnt="0"/>
      <dgm:spPr/>
    </dgm:pt>
    <dgm:pt modelId="{D8C53B6B-8918-8143-B1E8-6FC8E16BA2E7}" type="pres">
      <dgm:prSet presAssocID="{90A61BDA-958C-41EA-9E69-88C2F7B27E59}" presName="tx1" presStyleLbl="revTx" presStyleIdx="0" presStyleCnt="6"/>
      <dgm:spPr/>
    </dgm:pt>
    <dgm:pt modelId="{ABB0DE08-7790-4F47-883F-4AC204BC7D46}" type="pres">
      <dgm:prSet presAssocID="{90A61BDA-958C-41EA-9E69-88C2F7B27E59}" presName="vert1" presStyleCnt="0"/>
      <dgm:spPr/>
    </dgm:pt>
    <dgm:pt modelId="{42EA67AC-5C48-A043-93F7-533C8487E4F7}" type="pres">
      <dgm:prSet presAssocID="{3AFFB28E-951A-45E2-A595-A2B5E1F9602F}" presName="thickLine" presStyleLbl="alignNode1" presStyleIdx="1" presStyleCnt="6"/>
      <dgm:spPr/>
    </dgm:pt>
    <dgm:pt modelId="{B24A2F10-813C-CB4B-9FF6-340803261412}" type="pres">
      <dgm:prSet presAssocID="{3AFFB28E-951A-45E2-A595-A2B5E1F9602F}" presName="horz1" presStyleCnt="0"/>
      <dgm:spPr/>
    </dgm:pt>
    <dgm:pt modelId="{F42C8582-96F8-294C-811A-6DDD248F5710}" type="pres">
      <dgm:prSet presAssocID="{3AFFB28E-951A-45E2-A595-A2B5E1F9602F}" presName="tx1" presStyleLbl="revTx" presStyleIdx="1" presStyleCnt="6"/>
      <dgm:spPr/>
    </dgm:pt>
    <dgm:pt modelId="{983E56C5-732E-4043-A156-347AB6D5EFA2}" type="pres">
      <dgm:prSet presAssocID="{3AFFB28E-951A-45E2-A595-A2B5E1F9602F}" presName="vert1" presStyleCnt="0"/>
      <dgm:spPr/>
    </dgm:pt>
    <dgm:pt modelId="{40CF5CAA-7EB5-4143-ACFC-FABA08D184F7}" type="pres">
      <dgm:prSet presAssocID="{B21CBFFD-32D9-4B88-A2A0-F8DF7DE07322}" presName="thickLine" presStyleLbl="alignNode1" presStyleIdx="2" presStyleCnt="6"/>
      <dgm:spPr/>
    </dgm:pt>
    <dgm:pt modelId="{908C893F-603B-5941-AEE6-BB3719CC246A}" type="pres">
      <dgm:prSet presAssocID="{B21CBFFD-32D9-4B88-A2A0-F8DF7DE07322}" presName="horz1" presStyleCnt="0"/>
      <dgm:spPr/>
    </dgm:pt>
    <dgm:pt modelId="{2B42BA7F-0211-5148-81EE-DE07A4C2841E}" type="pres">
      <dgm:prSet presAssocID="{B21CBFFD-32D9-4B88-A2A0-F8DF7DE07322}" presName="tx1" presStyleLbl="revTx" presStyleIdx="2" presStyleCnt="6"/>
      <dgm:spPr/>
    </dgm:pt>
    <dgm:pt modelId="{49B4F4F3-DF2B-7B46-B0FA-CE99A6F28015}" type="pres">
      <dgm:prSet presAssocID="{B21CBFFD-32D9-4B88-A2A0-F8DF7DE07322}" presName="vert1" presStyleCnt="0"/>
      <dgm:spPr/>
    </dgm:pt>
    <dgm:pt modelId="{9B40D716-0B88-1E49-8F16-19911A4632AD}" type="pres">
      <dgm:prSet presAssocID="{09DC9A70-6E60-4BF0-816B-E17713C1C36D}" presName="thickLine" presStyleLbl="alignNode1" presStyleIdx="3" presStyleCnt="6"/>
      <dgm:spPr/>
    </dgm:pt>
    <dgm:pt modelId="{A099FF97-0108-1A43-9F1A-049053D62828}" type="pres">
      <dgm:prSet presAssocID="{09DC9A70-6E60-4BF0-816B-E17713C1C36D}" presName="horz1" presStyleCnt="0"/>
      <dgm:spPr/>
    </dgm:pt>
    <dgm:pt modelId="{F0F2F5FA-9D34-384E-8039-3B9614FC4E5D}" type="pres">
      <dgm:prSet presAssocID="{09DC9A70-6E60-4BF0-816B-E17713C1C36D}" presName="tx1" presStyleLbl="revTx" presStyleIdx="3" presStyleCnt="6"/>
      <dgm:spPr/>
    </dgm:pt>
    <dgm:pt modelId="{2A3E8429-2732-CC4E-9161-9625BDD65A11}" type="pres">
      <dgm:prSet presAssocID="{09DC9A70-6E60-4BF0-816B-E17713C1C36D}" presName="vert1" presStyleCnt="0"/>
      <dgm:spPr/>
    </dgm:pt>
    <dgm:pt modelId="{A7C3C0FE-E235-364C-AF59-DD60AE719627}" type="pres">
      <dgm:prSet presAssocID="{4820316C-15E5-42C7-A633-61D333917B5D}" presName="thickLine" presStyleLbl="alignNode1" presStyleIdx="4" presStyleCnt="6"/>
      <dgm:spPr/>
    </dgm:pt>
    <dgm:pt modelId="{5457257C-03C9-C94A-AA4D-E7F5A2E34ACC}" type="pres">
      <dgm:prSet presAssocID="{4820316C-15E5-42C7-A633-61D333917B5D}" presName="horz1" presStyleCnt="0"/>
      <dgm:spPr/>
    </dgm:pt>
    <dgm:pt modelId="{E93E2FE0-31F5-A84B-B47C-BED29F999EE5}" type="pres">
      <dgm:prSet presAssocID="{4820316C-15E5-42C7-A633-61D333917B5D}" presName="tx1" presStyleLbl="revTx" presStyleIdx="4" presStyleCnt="6"/>
      <dgm:spPr/>
    </dgm:pt>
    <dgm:pt modelId="{58606C30-1D26-944C-9B8E-3F5129F8A21B}" type="pres">
      <dgm:prSet presAssocID="{4820316C-15E5-42C7-A633-61D333917B5D}" presName="vert1" presStyleCnt="0"/>
      <dgm:spPr/>
    </dgm:pt>
    <dgm:pt modelId="{9D7919DD-5334-F641-9DF5-D9B96F154006}" type="pres">
      <dgm:prSet presAssocID="{6F71304C-340C-C144-BE4E-C6CCDC571966}" presName="thickLine" presStyleLbl="alignNode1" presStyleIdx="5" presStyleCnt="6"/>
      <dgm:spPr/>
    </dgm:pt>
    <dgm:pt modelId="{5EB125DB-1376-DD45-9ADA-EDB1344DADDD}" type="pres">
      <dgm:prSet presAssocID="{6F71304C-340C-C144-BE4E-C6CCDC571966}" presName="horz1" presStyleCnt="0"/>
      <dgm:spPr/>
    </dgm:pt>
    <dgm:pt modelId="{99001760-FCA7-2042-B90E-29C5A666BC22}" type="pres">
      <dgm:prSet presAssocID="{6F71304C-340C-C144-BE4E-C6CCDC571966}" presName="tx1" presStyleLbl="revTx" presStyleIdx="5" presStyleCnt="6"/>
      <dgm:spPr/>
    </dgm:pt>
    <dgm:pt modelId="{022B842A-FFF5-3743-A48B-DB1C9E4DE132}" type="pres">
      <dgm:prSet presAssocID="{6F71304C-340C-C144-BE4E-C6CCDC571966}" presName="vert1" presStyleCnt="0"/>
      <dgm:spPr/>
    </dgm:pt>
  </dgm:ptLst>
  <dgm:cxnLst>
    <dgm:cxn modelId="{46E64317-BFAD-49A7-8E51-6649F5B450C2}" srcId="{EEB438C8-A1AE-4089-BDA8-A4B41F10932E}" destId="{90A61BDA-958C-41EA-9E69-88C2F7B27E59}" srcOrd="0" destOrd="0" parTransId="{C5FCD996-0E48-4290-91BA-A3BCCEDCC17E}" sibTransId="{928407D4-F22F-4446-B994-DF619C2A3542}"/>
    <dgm:cxn modelId="{32D31B28-8F2E-B44F-A9C9-D668730F7FC8}" srcId="{EEB438C8-A1AE-4089-BDA8-A4B41F10932E}" destId="{6F71304C-340C-C144-BE4E-C6CCDC571966}" srcOrd="5" destOrd="0" parTransId="{F2C46D49-4B55-0644-A075-33B7922EB444}" sibTransId="{A2ECB4EE-5B44-1145-BCA2-9AD6215AF39C}"/>
    <dgm:cxn modelId="{91F8D634-11A5-2444-933A-6C8C24511BD0}" type="presOf" srcId="{3AFFB28E-951A-45E2-A595-A2B5E1F9602F}" destId="{F42C8582-96F8-294C-811A-6DDD248F5710}" srcOrd="0" destOrd="0" presId="urn:microsoft.com/office/officeart/2008/layout/LinedList"/>
    <dgm:cxn modelId="{6461FB63-8AC2-5045-8472-88C61111CAEA}" type="presOf" srcId="{90A61BDA-958C-41EA-9E69-88C2F7B27E59}" destId="{D8C53B6B-8918-8143-B1E8-6FC8E16BA2E7}" srcOrd="0" destOrd="0" presId="urn:microsoft.com/office/officeart/2008/layout/LinedList"/>
    <dgm:cxn modelId="{646A186B-D950-DB48-80B0-0D4A97B3B9D2}" type="presOf" srcId="{6F71304C-340C-C144-BE4E-C6CCDC571966}" destId="{99001760-FCA7-2042-B90E-29C5A666BC22}" srcOrd="0" destOrd="0" presId="urn:microsoft.com/office/officeart/2008/layout/LinedList"/>
    <dgm:cxn modelId="{B6024A86-97E4-4329-B402-42271A321DB4}" srcId="{EEB438C8-A1AE-4089-BDA8-A4B41F10932E}" destId="{09DC9A70-6E60-4BF0-816B-E17713C1C36D}" srcOrd="3" destOrd="0" parTransId="{6728F4C0-6068-44CA-8F2C-53FDE915DA76}" sibTransId="{C57D795A-F265-4C0E-A7DF-4B5D3CC4BFC2}"/>
    <dgm:cxn modelId="{01D605A2-1FF3-C24E-A904-07813ED9A2F4}" type="presOf" srcId="{EEB438C8-A1AE-4089-BDA8-A4B41F10932E}" destId="{890C3712-8D04-4B46-89A4-FBDBBF8E47E8}" srcOrd="0" destOrd="0" presId="urn:microsoft.com/office/officeart/2008/layout/LinedList"/>
    <dgm:cxn modelId="{518323CD-E2D2-7945-9F36-193186BC78CA}" type="presOf" srcId="{4820316C-15E5-42C7-A633-61D333917B5D}" destId="{E93E2FE0-31F5-A84B-B47C-BED29F999EE5}" srcOrd="0" destOrd="0" presId="urn:microsoft.com/office/officeart/2008/layout/LinedList"/>
    <dgm:cxn modelId="{20BD29D8-9ABA-4C86-BE7E-38312D996613}" srcId="{EEB438C8-A1AE-4089-BDA8-A4B41F10932E}" destId="{3AFFB28E-951A-45E2-A595-A2B5E1F9602F}" srcOrd="1" destOrd="0" parTransId="{DD6983AB-F161-40BB-AA76-E69A57D6CBD1}" sibTransId="{A0AD1CF0-3AF0-4F12-B761-E8ABB3CD0CE7}"/>
    <dgm:cxn modelId="{8AC90BEF-DAB1-E143-BB5C-BA325DD41A33}" type="presOf" srcId="{09DC9A70-6E60-4BF0-816B-E17713C1C36D}" destId="{F0F2F5FA-9D34-384E-8039-3B9614FC4E5D}" srcOrd="0" destOrd="0" presId="urn:microsoft.com/office/officeart/2008/layout/LinedList"/>
    <dgm:cxn modelId="{DFD6C4F6-BEA5-47FB-9D6F-5F64489B4589}" srcId="{EEB438C8-A1AE-4089-BDA8-A4B41F10932E}" destId="{B21CBFFD-32D9-4B88-A2A0-F8DF7DE07322}" srcOrd="2" destOrd="0" parTransId="{C58FBCEA-9C5B-4E38-9541-92EC1CD7D5EE}" sibTransId="{3EEFB956-11BB-4850-8083-EAD604DA4E73}"/>
    <dgm:cxn modelId="{7198E9FB-7DFF-A94B-BD8F-D9FAB968BAED}" type="presOf" srcId="{B21CBFFD-32D9-4B88-A2A0-F8DF7DE07322}" destId="{2B42BA7F-0211-5148-81EE-DE07A4C2841E}" srcOrd="0" destOrd="0" presId="urn:microsoft.com/office/officeart/2008/layout/LinedList"/>
    <dgm:cxn modelId="{61A533FD-9D1D-4AB3-9CA5-1CF75627B51C}" srcId="{EEB438C8-A1AE-4089-BDA8-A4B41F10932E}" destId="{4820316C-15E5-42C7-A633-61D333917B5D}" srcOrd="4" destOrd="0" parTransId="{97E306A5-501C-4C49-9033-71E4CEEB78DA}" sibTransId="{D46B7BD6-B33F-491C-9C22-C25005569988}"/>
    <dgm:cxn modelId="{7AAB6DE6-0723-D944-93B5-5D588360A09C}" type="presParOf" srcId="{890C3712-8D04-4B46-89A4-FBDBBF8E47E8}" destId="{C2853B3C-3162-254B-84E9-CB27A91D4B2E}" srcOrd="0" destOrd="0" presId="urn:microsoft.com/office/officeart/2008/layout/LinedList"/>
    <dgm:cxn modelId="{5CBFFB90-320F-8648-B0F8-3AFD4A18FD8E}" type="presParOf" srcId="{890C3712-8D04-4B46-89A4-FBDBBF8E47E8}" destId="{1A1A3F57-3D8C-A041-8E4D-DEDB28DF2DC3}" srcOrd="1" destOrd="0" presId="urn:microsoft.com/office/officeart/2008/layout/LinedList"/>
    <dgm:cxn modelId="{330A3C0A-0C3B-EB47-9ABD-DC771F335D4B}" type="presParOf" srcId="{1A1A3F57-3D8C-A041-8E4D-DEDB28DF2DC3}" destId="{D8C53B6B-8918-8143-B1E8-6FC8E16BA2E7}" srcOrd="0" destOrd="0" presId="urn:microsoft.com/office/officeart/2008/layout/LinedList"/>
    <dgm:cxn modelId="{1CB22889-F18E-684D-A36C-7D1E868CB00C}" type="presParOf" srcId="{1A1A3F57-3D8C-A041-8E4D-DEDB28DF2DC3}" destId="{ABB0DE08-7790-4F47-883F-4AC204BC7D46}" srcOrd="1" destOrd="0" presId="urn:microsoft.com/office/officeart/2008/layout/LinedList"/>
    <dgm:cxn modelId="{857301CC-730C-C44E-9A25-7072B32027BD}" type="presParOf" srcId="{890C3712-8D04-4B46-89A4-FBDBBF8E47E8}" destId="{42EA67AC-5C48-A043-93F7-533C8487E4F7}" srcOrd="2" destOrd="0" presId="urn:microsoft.com/office/officeart/2008/layout/LinedList"/>
    <dgm:cxn modelId="{41CE601D-3AB6-6948-ABBB-CBC94303F53C}" type="presParOf" srcId="{890C3712-8D04-4B46-89A4-FBDBBF8E47E8}" destId="{B24A2F10-813C-CB4B-9FF6-340803261412}" srcOrd="3" destOrd="0" presId="urn:microsoft.com/office/officeart/2008/layout/LinedList"/>
    <dgm:cxn modelId="{4DC4FC4C-A5BE-304E-A7C3-2E6DACA3158E}" type="presParOf" srcId="{B24A2F10-813C-CB4B-9FF6-340803261412}" destId="{F42C8582-96F8-294C-811A-6DDD248F5710}" srcOrd="0" destOrd="0" presId="urn:microsoft.com/office/officeart/2008/layout/LinedList"/>
    <dgm:cxn modelId="{B3F75CCE-AEB1-C348-A904-EE927C066FD4}" type="presParOf" srcId="{B24A2F10-813C-CB4B-9FF6-340803261412}" destId="{983E56C5-732E-4043-A156-347AB6D5EFA2}" srcOrd="1" destOrd="0" presId="urn:microsoft.com/office/officeart/2008/layout/LinedList"/>
    <dgm:cxn modelId="{CD8F9182-BBA3-4640-B85E-9B4E826EA476}" type="presParOf" srcId="{890C3712-8D04-4B46-89A4-FBDBBF8E47E8}" destId="{40CF5CAA-7EB5-4143-ACFC-FABA08D184F7}" srcOrd="4" destOrd="0" presId="urn:microsoft.com/office/officeart/2008/layout/LinedList"/>
    <dgm:cxn modelId="{56FF90D7-F1F0-1F46-B29A-DE3DA54FD46A}" type="presParOf" srcId="{890C3712-8D04-4B46-89A4-FBDBBF8E47E8}" destId="{908C893F-603B-5941-AEE6-BB3719CC246A}" srcOrd="5" destOrd="0" presId="urn:microsoft.com/office/officeart/2008/layout/LinedList"/>
    <dgm:cxn modelId="{FC10E9A3-8F59-E549-A890-5BE98967E1F2}" type="presParOf" srcId="{908C893F-603B-5941-AEE6-BB3719CC246A}" destId="{2B42BA7F-0211-5148-81EE-DE07A4C2841E}" srcOrd="0" destOrd="0" presId="urn:microsoft.com/office/officeart/2008/layout/LinedList"/>
    <dgm:cxn modelId="{763304E8-E75A-6C4B-A64A-8E105449A6E0}" type="presParOf" srcId="{908C893F-603B-5941-AEE6-BB3719CC246A}" destId="{49B4F4F3-DF2B-7B46-B0FA-CE99A6F28015}" srcOrd="1" destOrd="0" presId="urn:microsoft.com/office/officeart/2008/layout/LinedList"/>
    <dgm:cxn modelId="{F5C30076-0176-7B4A-B794-7FA93472EBF4}" type="presParOf" srcId="{890C3712-8D04-4B46-89A4-FBDBBF8E47E8}" destId="{9B40D716-0B88-1E49-8F16-19911A4632AD}" srcOrd="6" destOrd="0" presId="urn:microsoft.com/office/officeart/2008/layout/LinedList"/>
    <dgm:cxn modelId="{5E7CB878-92C1-1347-B3DE-DA1F02CB788E}" type="presParOf" srcId="{890C3712-8D04-4B46-89A4-FBDBBF8E47E8}" destId="{A099FF97-0108-1A43-9F1A-049053D62828}" srcOrd="7" destOrd="0" presId="urn:microsoft.com/office/officeart/2008/layout/LinedList"/>
    <dgm:cxn modelId="{1CA91F7F-116F-3048-BD4B-93F2C9279C73}" type="presParOf" srcId="{A099FF97-0108-1A43-9F1A-049053D62828}" destId="{F0F2F5FA-9D34-384E-8039-3B9614FC4E5D}" srcOrd="0" destOrd="0" presId="urn:microsoft.com/office/officeart/2008/layout/LinedList"/>
    <dgm:cxn modelId="{011E94FB-C910-4E4F-8ABE-9DFECB54D35E}" type="presParOf" srcId="{A099FF97-0108-1A43-9F1A-049053D62828}" destId="{2A3E8429-2732-CC4E-9161-9625BDD65A11}" srcOrd="1" destOrd="0" presId="urn:microsoft.com/office/officeart/2008/layout/LinedList"/>
    <dgm:cxn modelId="{9BDECBC1-E88A-F748-9EC2-65A6D8885D5D}" type="presParOf" srcId="{890C3712-8D04-4B46-89A4-FBDBBF8E47E8}" destId="{A7C3C0FE-E235-364C-AF59-DD60AE719627}" srcOrd="8" destOrd="0" presId="urn:microsoft.com/office/officeart/2008/layout/LinedList"/>
    <dgm:cxn modelId="{9D448C38-9524-1842-A7C6-B0F0BEAEC491}" type="presParOf" srcId="{890C3712-8D04-4B46-89A4-FBDBBF8E47E8}" destId="{5457257C-03C9-C94A-AA4D-E7F5A2E34ACC}" srcOrd="9" destOrd="0" presId="urn:microsoft.com/office/officeart/2008/layout/LinedList"/>
    <dgm:cxn modelId="{10B1A178-3187-5A40-A0AF-77D539D304F9}" type="presParOf" srcId="{5457257C-03C9-C94A-AA4D-E7F5A2E34ACC}" destId="{E93E2FE0-31F5-A84B-B47C-BED29F999EE5}" srcOrd="0" destOrd="0" presId="urn:microsoft.com/office/officeart/2008/layout/LinedList"/>
    <dgm:cxn modelId="{EACBA744-EB96-9447-AB65-A9BE53E4A4A8}" type="presParOf" srcId="{5457257C-03C9-C94A-AA4D-E7F5A2E34ACC}" destId="{58606C30-1D26-944C-9B8E-3F5129F8A21B}" srcOrd="1" destOrd="0" presId="urn:microsoft.com/office/officeart/2008/layout/LinedList"/>
    <dgm:cxn modelId="{E677313B-A71C-3847-B82B-9632556BA6A2}" type="presParOf" srcId="{890C3712-8D04-4B46-89A4-FBDBBF8E47E8}" destId="{9D7919DD-5334-F641-9DF5-D9B96F154006}" srcOrd="10" destOrd="0" presId="urn:microsoft.com/office/officeart/2008/layout/LinedList"/>
    <dgm:cxn modelId="{6135A49C-9E07-BF42-B7CF-56135BF0F530}" type="presParOf" srcId="{890C3712-8D04-4B46-89A4-FBDBBF8E47E8}" destId="{5EB125DB-1376-DD45-9ADA-EDB1344DADDD}" srcOrd="11" destOrd="0" presId="urn:microsoft.com/office/officeart/2008/layout/LinedList"/>
    <dgm:cxn modelId="{852C6D2F-961B-E840-B227-A465DB2DBBD6}" type="presParOf" srcId="{5EB125DB-1376-DD45-9ADA-EDB1344DADDD}" destId="{99001760-FCA7-2042-B90E-29C5A666BC22}" srcOrd="0" destOrd="0" presId="urn:microsoft.com/office/officeart/2008/layout/LinedList"/>
    <dgm:cxn modelId="{B78F1319-36E7-5141-AE5F-3A51217BFF58}" type="presParOf" srcId="{5EB125DB-1376-DD45-9ADA-EDB1344DADDD}" destId="{022B842A-FFF5-3743-A48B-DB1C9E4DE1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438C8-A1AE-4089-BDA8-A4B41F10932E}"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90A61BDA-958C-41EA-9E69-88C2F7B27E59}">
      <dgm:prSet/>
      <dgm:spPr/>
      <dgm:t>
        <a:bodyPr/>
        <a:lstStyle/>
        <a:p>
          <a:r>
            <a:rPr lang="en-US" dirty="0"/>
            <a:t>Can</a:t>
          </a:r>
          <a:r>
            <a:rPr lang="en-US" baseline="0" dirty="0"/>
            <a:t> sit and listen for a short time</a:t>
          </a:r>
          <a:endParaRPr lang="en-US" dirty="0"/>
        </a:p>
      </dgm:t>
    </dgm:pt>
    <dgm:pt modelId="{C5FCD996-0E48-4290-91BA-A3BCCEDCC17E}" type="parTrans" cxnId="{46E64317-BFAD-49A7-8E51-6649F5B450C2}">
      <dgm:prSet/>
      <dgm:spPr/>
      <dgm:t>
        <a:bodyPr/>
        <a:lstStyle/>
        <a:p>
          <a:endParaRPr lang="en-US"/>
        </a:p>
      </dgm:t>
    </dgm:pt>
    <dgm:pt modelId="{928407D4-F22F-4446-B994-DF619C2A3542}" type="sibTrans" cxnId="{46E64317-BFAD-49A7-8E51-6649F5B450C2}">
      <dgm:prSet/>
      <dgm:spPr/>
      <dgm:t>
        <a:bodyPr/>
        <a:lstStyle/>
        <a:p>
          <a:endParaRPr lang="en-US"/>
        </a:p>
      </dgm:t>
    </dgm:pt>
    <dgm:pt modelId="{3AFFB28E-951A-45E2-A595-A2B5E1F9602F}">
      <dgm:prSet/>
      <dgm:spPr/>
      <dgm:t>
        <a:bodyPr/>
        <a:lstStyle/>
        <a:p>
          <a:r>
            <a:rPr lang="en-US" dirty="0"/>
            <a:t>Follow two step instructions</a:t>
          </a:r>
        </a:p>
      </dgm:t>
    </dgm:pt>
    <dgm:pt modelId="{DD6983AB-F161-40BB-AA76-E69A57D6CBD1}" type="parTrans" cxnId="{20BD29D8-9ABA-4C86-BE7E-38312D996613}">
      <dgm:prSet/>
      <dgm:spPr/>
      <dgm:t>
        <a:bodyPr/>
        <a:lstStyle/>
        <a:p>
          <a:endParaRPr lang="en-US"/>
        </a:p>
      </dgm:t>
    </dgm:pt>
    <dgm:pt modelId="{A0AD1CF0-3AF0-4F12-B761-E8ABB3CD0CE7}" type="sibTrans" cxnId="{20BD29D8-9ABA-4C86-BE7E-38312D996613}">
      <dgm:prSet/>
      <dgm:spPr/>
      <dgm:t>
        <a:bodyPr/>
        <a:lstStyle/>
        <a:p>
          <a:endParaRPr lang="en-US"/>
        </a:p>
      </dgm:t>
    </dgm:pt>
    <dgm:pt modelId="{B21CBFFD-32D9-4B88-A2A0-F8DF7DE07322}">
      <dgm:prSet/>
      <dgm:spPr/>
      <dgm:t>
        <a:bodyPr/>
        <a:lstStyle/>
        <a:p>
          <a:r>
            <a:rPr lang="en-GB" dirty="0"/>
            <a:t>Accept no without arguing back or expectation of negotiation</a:t>
          </a:r>
          <a:endParaRPr lang="en-US" dirty="0"/>
        </a:p>
      </dgm:t>
    </dgm:pt>
    <dgm:pt modelId="{C58FBCEA-9C5B-4E38-9541-92EC1CD7D5EE}" type="parTrans" cxnId="{DFD6C4F6-BEA5-47FB-9D6F-5F64489B4589}">
      <dgm:prSet/>
      <dgm:spPr/>
      <dgm:t>
        <a:bodyPr/>
        <a:lstStyle/>
        <a:p>
          <a:endParaRPr lang="en-US"/>
        </a:p>
      </dgm:t>
    </dgm:pt>
    <dgm:pt modelId="{3EEFB956-11BB-4850-8083-EAD604DA4E73}" type="sibTrans" cxnId="{DFD6C4F6-BEA5-47FB-9D6F-5F64489B4589}">
      <dgm:prSet/>
      <dgm:spPr/>
      <dgm:t>
        <a:bodyPr/>
        <a:lstStyle/>
        <a:p>
          <a:endParaRPr lang="en-US"/>
        </a:p>
      </dgm:t>
    </dgm:pt>
    <dgm:pt modelId="{09DC9A70-6E60-4BF0-816B-E17713C1C36D}">
      <dgm:prSet/>
      <dgm:spPr/>
      <dgm:t>
        <a:bodyPr/>
        <a:lstStyle/>
        <a:p>
          <a:r>
            <a:rPr lang="en-GB" dirty="0"/>
            <a:t>Respect- toys and others</a:t>
          </a:r>
          <a:endParaRPr lang="en-US" dirty="0"/>
        </a:p>
      </dgm:t>
    </dgm:pt>
    <dgm:pt modelId="{6728F4C0-6068-44CA-8F2C-53FDE915DA76}" type="parTrans" cxnId="{B6024A86-97E4-4329-B402-42271A321DB4}">
      <dgm:prSet/>
      <dgm:spPr/>
      <dgm:t>
        <a:bodyPr/>
        <a:lstStyle/>
        <a:p>
          <a:endParaRPr lang="en-US"/>
        </a:p>
      </dgm:t>
    </dgm:pt>
    <dgm:pt modelId="{C57D795A-F265-4C0E-A7DF-4B5D3CC4BFC2}" type="sibTrans" cxnId="{B6024A86-97E4-4329-B402-42271A321DB4}">
      <dgm:prSet/>
      <dgm:spPr/>
      <dgm:t>
        <a:bodyPr/>
        <a:lstStyle/>
        <a:p>
          <a:endParaRPr lang="en-US"/>
        </a:p>
      </dgm:t>
    </dgm:pt>
    <dgm:pt modelId="{4820316C-15E5-42C7-A633-61D333917B5D}">
      <dgm:prSet/>
      <dgm:spPr/>
      <dgm:t>
        <a:bodyPr/>
        <a:lstStyle/>
        <a:p>
          <a:r>
            <a:rPr lang="en-US" dirty="0"/>
            <a:t>Can tidy away what they have finished playing with</a:t>
          </a:r>
        </a:p>
      </dgm:t>
    </dgm:pt>
    <dgm:pt modelId="{97E306A5-501C-4C49-9033-71E4CEEB78DA}" type="parTrans" cxnId="{61A533FD-9D1D-4AB3-9CA5-1CF75627B51C}">
      <dgm:prSet/>
      <dgm:spPr/>
      <dgm:t>
        <a:bodyPr/>
        <a:lstStyle/>
        <a:p>
          <a:endParaRPr lang="en-US"/>
        </a:p>
      </dgm:t>
    </dgm:pt>
    <dgm:pt modelId="{D46B7BD6-B33F-491C-9C22-C25005569988}" type="sibTrans" cxnId="{61A533FD-9D1D-4AB3-9CA5-1CF75627B51C}">
      <dgm:prSet/>
      <dgm:spPr/>
      <dgm:t>
        <a:bodyPr/>
        <a:lstStyle/>
        <a:p>
          <a:endParaRPr lang="en-US"/>
        </a:p>
      </dgm:t>
    </dgm:pt>
    <dgm:pt modelId="{A6AB73A0-A2F6-9F49-8FDF-D681B896DE13}" type="pres">
      <dgm:prSet presAssocID="{EEB438C8-A1AE-4089-BDA8-A4B41F10932E}" presName="vert0" presStyleCnt="0">
        <dgm:presLayoutVars>
          <dgm:dir/>
          <dgm:animOne val="branch"/>
          <dgm:animLvl val="lvl"/>
        </dgm:presLayoutVars>
      </dgm:prSet>
      <dgm:spPr/>
    </dgm:pt>
    <dgm:pt modelId="{2E811C57-1A6B-0143-BC91-5ABDC253D6A4}" type="pres">
      <dgm:prSet presAssocID="{90A61BDA-958C-41EA-9E69-88C2F7B27E59}" presName="thickLine" presStyleLbl="alignNode1" presStyleIdx="0" presStyleCnt="5"/>
      <dgm:spPr/>
    </dgm:pt>
    <dgm:pt modelId="{B892F99D-95F6-B246-A1C5-0B5DBC712622}" type="pres">
      <dgm:prSet presAssocID="{90A61BDA-958C-41EA-9E69-88C2F7B27E59}" presName="horz1" presStyleCnt="0"/>
      <dgm:spPr/>
    </dgm:pt>
    <dgm:pt modelId="{C5F93412-10D6-2A4D-9947-B0042E5C4D36}" type="pres">
      <dgm:prSet presAssocID="{90A61BDA-958C-41EA-9E69-88C2F7B27E59}" presName="tx1" presStyleLbl="revTx" presStyleIdx="0" presStyleCnt="5"/>
      <dgm:spPr/>
    </dgm:pt>
    <dgm:pt modelId="{21970D6F-111F-F84A-936B-FBCFE871F88C}" type="pres">
      <dgm:prSet presAssocID="{90A61BDA-958C-41EA-9E69-88C2F7B27E59}" presName="vert1" presStyleCnt="0"/>
      <dgm:spPr/>
    </dgm:pt>
    <dgm:pt modelId="{10468D45-F535-7B48-8D40-24E433BE2FA4}" type="pres">
      <dgm:prSet presAssocID="{3AFFB28E-951A-45E2-A595-A2B5E1F9602F}" presName="thickLine" presStyleLbl="alignNode1" presStyleIdx="1" presStyleCnt="5"/>
      <dgm:spPr/>
    </dgm:pt>
    <dgm:pt modelId="{165C1CEA-815D-3347-B2AD-499FAFC68016}" type="pres">
      <dgm:prSet presAssocID="{3AFFB28E-951A-45E2-A595-A2B5E1F9602F}" presName="horz1" presStyleCnt="0"/>
      <dgm:spPr/>
    </dgm:pt>
    <dgm:pt modelId="{851B1B3D-8229-2F43-B489-F3690BD38C22}" type="pres">
      <dgm:prSet presAssocID="{3AFFB28E-951A-45E2-A595-A2B5E1F9602F}" presName="tx1" presStyleLbl="revTx" presStyleIdx="1" presStyleCnt="5"/>
      <dgm:spPr/>
    </dgm:pt>
    <dgm:pt modelId="{BD951CFC-A893-CD49-9703-B1E60F6C3F21}" type="pres">
      <dgm:prSet presAssocID="{3AFFB28E-951A-45E2-A595-A2B5E1F9602F}" presName="vert1" presStyleCnt="0"/>
      <dgm:spPr/>
    </dgm:pt>
    <dgm:pt modelId="{C8701764-63F0-D445-9E27-BCB84B741053}" type="pres">
      <dgm:prSet presAssocID="{B21CBFFD-32D9-4B88-A2A0-F8DF7DE07322}" presName="thickLine" presStyleLbl="alignNode1" presStyleIdx="2" presStyleCnt="5"/>
      <dgm:spPr/>
    </dgm:pt>
    <dgm:pt modelId="{FBE04215-48B8-CF41-96B5-CC7892BF6C5F}" type="pres">
      <dgm:prSet presAssocID="{B21CBFFD-32D9-4B88-A2A0-F8DF7DE07322}" presName="horz1" presStyleCnt="0"/>
      <dgm:spPr/>
    </dgm:pt>
    <dgm:pt modelId="{3A938E7D-D6FD-5347-9B77-EBFFEE902B15}" type="pres">
      <dgm:prSet presAssocID="{B21CBFFD-32D9-4B88-A2A0-F8DF7DE07322}" presName="tx1" presStyleLbl="revTx" presStyleIdx="2" presStyleCnt="5"/>
      <dgm:spPr/>
    </dgm:pt>
    <dgm:pt modelId="{5420D3A9-BE90-2A46-B28A-16EBD15AF5C6}" type="pres">
      <dgm:prSet presAssocID="{B21CBFFD-32D9-4B88-A2A0-F8DF7DE07322}" presName="vert1" presStyleCnt="0"/>
      <dgm:spPr/>
    </dgm:pt>
    <dgm:pt modelId="{82B8823A-3148-8744-96B2-456A503CE826}" type="pres">
      <dgm:prSet presAssocID="{09DC9A70-6E60-4BF0-816B-E17713C1C36D}" presName="thickLine" presStyleLbl="alignNode1" presStyleIdx="3" presStyleCnt="5"/>
      <dgm:spPr/>
    </dgm:pt>
    <dgm:pt modelId="{2E9ACCB3-3A0C-8148-AB3D-B3F5DE0624B7}" type="pres">
      <dgm:prSet presAssocID="{09DC9A70-6E60-4BF0-816B-E17713C1C36D}" presName="horz1" presStyleCnt="0"/>
      <dgm:spPr/>
    </dgm:pt>
    <dgm:pt modelId="{EF05A253-AC52-6941-BBAA-7F5F091A2474}" type="pres">
      <dgm:prSet presAssocID="{09DC9A70-6E60-4BF0-816B-E17713C1C36D}" presName="tx1" presStyleLbl="revTx" presStyleIdx="3" presStyleCnt="5"/>
      <dgm:spPr/>
    </dgm:pt>
    <dgm:pt modelId="{64BF923C-1DEC-C549-B03B-FF09FB41588D}" type="pres">
      <dgm:prSet presAssocID="{09DC9A70-6E60-4BF0-816B-E17713C1C36D}" presName="vert1" presStyleCnt="0"/>
      <dgm:spPr/>
    </dgm:pt>
    <dgm:pt modelId="{B7CB48A9-2CF0-C540-9FDB-588D6D72F4E0}" type="pres">
      <dgm:prSet presAssocID="{4820316C-15E5-42C7-A633-61D333917B5D}" presName="thickLine" presStyleLbl="alignNode1" presStyleIdx="4" presStyleCnt="5"/>
      <dgm:spPr/>
    </dgm:pt>
    <dgm:pt modelId="{99DB8FD2-5A3F-684D-B75C-A467A5257EAA}" type="pres">
      <dgm:prSet presAssocID="{4820316C-15E5-42C7-A633-61D333917B5D}" presName="horz1" presStyleCnt="0"/>
      <dgm:spPr/>
    </dgm:pt>
    <dgm:pt modelId="{2CCCACC2-F073-4041-8AFB-780FC4839083}" type="pres">
      <dgm:prSet presAssocID="{4820316C-15E5-42C7-A633-61D333917B5D}" presName="tx1" presStyleLbl="revTx" presStyleIdx="4" presStyleCnt="5"/>
      <dgm:spPr/>
    </dgm:pt>
    <dgm:pt modelId="{D65E519D-2D64-6C41-AD40-CD1CB8EDC5D5}" type="pres">
      <dgm:prSet presAssocID="{4820316C-15E5-42C7-A633-61D333917B5D}" presName="vert1" presStyleCnt="0"/>
      <dgm:spPr/>
    </dgm:pt>
  </dgm:ptLst>
  <dgm:cxnLst>
    <dgm:cxn modelId="{B595730D-40EE-F940-88BB-4D79364BAE04}" type="presOf" srcId="{B21CBFFD-32D9-4B88-A2A0-F8DF7DE07322}" destId="{3A938E7D-D6FD-5347-9B77-EBFFEE902B15}" srcOrd="0" destOrd="0" presId="urn:microsoft.com/office/officeart/2008/layout/LinedList"/>
    <dgm:cxn modelId="{66E5E816-03E6-4740-B5CA-A4AD838E89AE}" type="presOf" srcId="{09DC9A70-6E60-4BF0-816B-E17713C1C36D}" destId="{EF05A253-AC52-6941-BBAA-7F5F091A2474}" srcOrd="0" destOrd="0" presId="urn:microsoft.com/office/officeart/2008/layout/LinedList"/>
    <dgm:cxn modelId="{46E64317-BFAD-49A7-8E51-6649F5B450C2}" srcId="{EEB438C8-A1AE-4089-BDA8-A4B41F10932E}" destId="{90A61BDA-958C-41EA-9E69-88C2F7B27E59}" srcOrd="0" destOrd="0" parTransId="{C5FCD996-0E48-4290-91BA-A3BCCEDCC17E}" sibTransId="{928407D4-F22F-4446-B994-DF619C2A3542}"/>
    <dgm:cxn modelId="{82B33418-799F-3340-BAA9-83E548C23B14}" type="presOf" srcId="{90A61BDA-958C-41EA-9E69-88C2F7B27E59}" destId="{C5F93412-10D6-2A4D-9947-B0042E5C4D36}" srcOrd="0" destOrd="0" presId="urn:microsoft.com/office/officeart/2008/layout/LinedList"/>
    <dgm:cxn modelId="{103E066B-2250-DE42-BD6C-7A59DC354061}" type="presOf" srcId="{3AFFB28E-951A-45E2-A595-A2B5E1F9602F}" destId="{851B1B3D-8229-2F43-B489-F3690BD38C22}" srcOrd="0" destOrd="0" presId="urn:microsoft.com/office/officeart/2008/layout/LinedList"/>
    <dgm:cxn modelId="{9543CA57-E89C-564E-B223-513292563BD7}" type="presOf" srcId="{EEB438C8-A1AE-4089-BDA8-A4B41F10932E}" destId="{A6AB73A0-A2F6-9F49-8FDF-D681B896DE13}" srcOrd="0" destOrd="0" presId="urn:microsoft.com/office/officeart/2008/layout/LinedList"/>
    <dgm:cxn modelId="{B6024A86-97E4-4329-B402-42271A321DB4}" srcId="{EEB438C8-A1AE-4089-BDA8-A4B41F10932E}" destId="{09DC9A70-6E60-4BF0-816B-E17713C1C36D}" srcOrd="3" destOrd="0" parTransId="{6728F4C0-6068-44CA-8F2C-53FDE915DA76}" sibTransId="{C57D795A-F265-4C0E-A7DF-4B5D3CC4BFC2}"/>
    <dgm:cxn modelId="{6E0C3BA2-0714-424C-962B-F371362A3D77}" type="presOf" srcId="{4820316C-15E5-42C7-A633-61D333917B5D}" destId="{2CCCACC2-F073-4041-8AFB-780FC4839083}" srcOrd="0" destOrd="0" presId="urn:microsoft.com/office/officeart/2008/layout/LinedList"/>
    <dgm:cxn modelId="{20BD29D8-9ABA-4C86-BE7E-38312D996613}" srcId="{EEB438C8-A1AE-4089-BDA8-A4B41F10932E}" destId="{3AFFB28E-951A-45E2-A595-A2B5E1F9602F}" srcOrd="1" destOrd="0" parTransId="{DD6983AB-F161-40BB-AA76-E69A57D6CBD1}" sibTransId="{A0AD1CF0-3AF0-4F12-B761-E8ABB3CD0CE7}"/>
    <dgm:cxn modelId="{DFD6C4F6-BEA5-47FB-9D6F-5F64489B4589}" srcId="{EEB438C8-A1AE-4089-BDA8-A4B41F10932E}" destId="{B21CBFFD-32D9-4B88-A2A0-F8DF7DE07322}" srcOrd="2" destOrd="0" parTransId="{C58FBCEA-9C5B-4E38-9541-92EC1CD7D5EE}" sibTransId="{3EEFB956-11BB-4850-8083-EAD604DA4E73}"/>
    <dgm:cxn modelId="{61A533FD-9D1D-4AB3-9CA5-1CF75627B51C}" srcId="{EEB438C8-A1AE-4089-BDA8-A4B41F10932E}" destId="{4820316C-15E5-42C7-A633-61D333917B5D}" srcOrd="4" destOrd="0" parTransId="{97E306A5-501C-4C49-9033-71E4CEEB78DA}" sibTransId="{D46B7BD6-B33F-491C-9C22-C25005569988}"/>
    <dgm:cxn modelId="{8C40D331-4779-8047-A482-D8E5916B8CCB}" type="presParOf" srcId="{A6AB73A0-A2F6-9F49-8FDF-D681B896DE13}" destId="{2E811C57-1A6B-0143-BC91-5ABDC253D6A4}" srcOrd="0" destOrd="0" presId="urn:microsoft.com/office/officeart/2008/layout/LinedList"/>
    <dgm:cxn modelId="{7D420F9D-E0CA-A24E-8FC8-1CB74B8C15E1}" type="presParOf" srcId="{A6AB73A0-A2F6-9F49-8FDF-D681B896DE13}" destId="{B892F99D-95F6-B246-A1C5-0B5DBC712622}" srcOrd="1" destOrd="0" presId="urn:microsoft.com/office/officeart/2008/layout/LinedList"/>
    <dgm:cxn modelId="{741BF8CB-01B5-A147-A5D0-E801FE28F544}" type="presParOf" srcId="{B892F99D-95F6-B246-A1C5-0B5DBC712622}" destId="{C5F93412-10D6-2A4D-9947-B0042E5C4D36}" srcOrd="0" destOrd="0" presId="urn:microsoft.com/office/officeart/2008/layout/LinedList"/>
    <dgm:cxn modelId="{ABCCA231-42E5-A947-9787-37993705EC1D}" type="presParOf" srcId="{B892F99D-95F6-B246-A1C5-0B5DBC712622}" destId="{21970D6F-111F-F84A-936B-FBCFE871F88C}" srcOrd="1" destOrd="0" presId="urn:microsoft.com/office/officeart/2008/layout/LinedList"/>
    <dgm:cxn modelId="{A01DE43D-0441-9F40-B755-90C45AB037E8}" type="presParOf" srcId="{A6AB73A0-A2F6-9F49-8FDF-D681B896DE13}" destId="{10468D45-F535-7B48-8D40-24E433BE2FA4}" srcOrd="2" destOrd="0" presId="urn:microsoft.com/office/officeart/2008/layout/LinedList"/>
    <dgm:cxn modelId="{3F6EDF3D-97E0-604C-9D3B-2BA806270F29}" type="presParOf" srcId="{A6AB73A0-A2F6-9F49-8FDF-D681B896DE13}" destId="{165C1CEA-815D-3347-B2AD-499FAFC68016}" srcOrd="3" destOrd="0" presId="urn:microsoft.com/office/officeart/2008/layout/LinedList"/>
    <dgm:cxn modelId="{E5A45480-474C-F547-B5EC-16A05CDD5E7D}" type="presParOf" srcId="{165C1CEA-815D-3347-B2AD-499FAFC68016}" destId="{851B1B3D-8229-2F43-B489-F3690BD38C22}" srcOrd="0" destOrd="0" presId="urn:microsoft.com/office/officeart/2008/layout/LinedList"/>
    <dgm:cxn modelId="{9F8BD0B4-B696-7F4D-8A08-52E4E783F1D5}" type="presParOf" srcId="{165C1CEA-815D-3347-B2AD-499FAFC68016}" destId="{BD951CFC-A893-CD49-9703-B1E60F6C3F21}" srcOrd="1" destOrd="0" presId="urn:microsoft.com/office/officeart/2008/layout/LinedList"/>
    <dgm:cxn modelId="{8B2A1B02-ECE9-0140-96DE-55794D7AD09E}" type="presParOf" srcId="{A6AB73A0-A2F6-9F49-8FDF-D681B896DE13}" destId="{C8701764-63F0-D445-9E27-BCB84B741053}" srcOrd="4" destOrd="0" presId="urn:microsoft.com/office/officeart/2008/layout/LinedList"/>
    <dgm:cxn modelId="{92150370-2FCD-C949-952C-873CE0A4759C}" type="presParOf" srcId="{A6AB73A0-A2F6-9F49-8FDF-D681B896DE13}" destId="{FBE04215-48B8-CF41-96B5-CC7892BF6C5F}" srcOrd="5" destOrd="0" presId="urn:microsoft.com/office/officeart/2008/layout/LinedList"/>
    <dgm:cxn modelId="{F6DC58F3-487A-B441-AE6A-0BAFAEFDD892}" type="presParOf" srcId="{FBE04215-48B8-CF41-96B5-CC7892BF6C5F}" destId="{3A938E7D-D6FD-5347-9B77-EBFFEE902B15}" srcOrd="0" destOrd="0" presId="urn:microsoft.com/office/officeart/2008/layout/LinedList"/>
    <dgm:cxn modelId="{F6392E79-28EE-F84C-9B7A-BB1AD6DC7099}" type="presParOf" srcId="{FBE04215-48B8-CF41-96B5-CC7892BF6C5F}" destId="{5420D3A9-BE90-2A46-B28A-16EBD15AF5C6}" srcOrd="1" destOrd="0" presId="urn:microsoft.com/office/officeart/2008/layout/LinedList"/>
    <dgm:cxn modelId="{083649A9-E3E1-5642-B9F5-E1BBE2B0EBF3}" type="presParOf" srcId="{A6AB73A0-A2F6-9F49-8FDF-D681B896DE13}" destId="{82B8823A-3148-8744-96B2-456A503CE826}" srcOrd="6" destOrd="0" presId="urn:microsoft.com/office/officeart/2008/layout/LinedList"/>
    <dgm:cxn modelId="{A649F535-1F49-DF44-8E6F-AF282EB31383}" type="presParOf" srcId="{A6AB73A0-A2F6-9F49-8FDF-D681B896DE13}" destId="{2E9ACCB3-3A0C-8148-AB3D-B3F5DE0624B7}" srcOrd="7" destOrd="0" presId="urn:microsoft.com/office/officeart/2008/layout/LinedList"/>
    <dgm:cxn modelId="{F16400F7-C491-9F48-9F54-86BF8F91196A}" type="presParOf" srcId="{2E9ACCB3-3A0C-8148-AB3D-B3F5DE0624B7}" destId="{EF05A253-AC52-6941-BBAA-7F5F091A2474}" srcOrd="0" destOrd="0" presId="urn:microsoft.com/office/officeart/2008/layout/LinedList"/>
    <dgm:cxn modelId="{A08D0BE5-F2D3-8D4B-BFFD-6C74DAB0E11A}" type="presParOf" srcId="{2E9ACCB3-3A0C-8148-AB3D-B3F5DE0624B7}" destId="{64BF923C-1DEC-C549-B03B-FF09FB41588D}" srcOrd="1" destOrd="0" presId="urn:microsoft.com/office/officeart/2008/layout/LinedList"/>
    <dgm:cxn modelId="{B497DF47-B130-A64A-BA32-D001B4AA8C36}" type="presParOf" srcId="{A6AB73A0-A2F6-9F49-8FDF-D681B896DE13}" destId="{B7CB48A9-2CF0-C540-9FDB-588D6D72F4E0}" srcOrd="8" destOrd="0" presId="urn:microsoft.com/office/officeart/2008/layout/LinedList"/>
    <dgm:cxn modelId="{4746D652-8339-3A49-934D-EE84CD5E16BF}" type="presParOf" srcId="{A6AB73A0-A2F6-9F49-8FDF-D681B896DE13}" destId="{99DB8FD2-5A3F-684D-B75C-A467A5257EAA}" srcOrd="9" destOrd="0" presId="urn:microsoft.com/office/officeart/2008/layout/LinedList"/>
    <dgm:cxn modelId="{0B8C6DFB-B150-C544-BABF-5D45EBEE7622}" type="presParOf" srcId="{99DB8FD2-5A3F-684D-B75C-A467A5257EAA}" destId="{2CCCACC2-F073-4041-8AFB-780FC4839083}" srcOrd="0" destOrd="0" presId="urn:microsoft.com/office/officeart/2008/layout/LinedList"/>
    <dgm:cxn modelId="{2CDA2AFD-009D-704B-81E6-26931FF11D7E}" type="presParOf" srcId="{99DB8FD2-5A3F-684D-B75C-A467A5257EAA}" destId="{D65E519D-2D64-6C41-AD40-CD1CB8EDC5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F0CA2D-B712-4F2B-A1BE-83C229FE40D1}"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05543D17-31BC-4955-8A02-387FDAA07AB5}">
      <dgm:prSet/>
      <dgm:spPr/>
      <dgm:t>
        <a:bodyPr/>
        <a:lstStyle/>
        <a:p>
          <a:r>
            <a:rPr lang="en-US" dirty="0"/>
            <a:t>Tuesday 1st and Wednesday 2</a:t>
          </a:r>
          <a:r>
            <a:rPr lang="en-US" baseline="30000" dirty="0"/>
            <a:t>nd</a:t>
          </a:r>
          <a:r>
            <a:rPr lang="en-US" dirty="0"/>
            <a:t> September- INSET Days</a:t>
          </a:r>
        </a:p>
      </dgm:t>
    </dgm:pt>
    <dgm:pt modelId="{DA862BAB-DE3F-417F-9EA8-246457412606}" type="parTrans" cxnId="{1A114953-1381-45B8-9182-9D068F8F37FE}">
      <dgm:prSet/>
      <dgm:spPr/>
      <dgm:t>
        <a:bodyPr/>
        <a:lstStyle/>
        <a:p>
          <a:endParaRPr lang="en-US"/>
        </a:p>
      </dgm:t>
    </dgm:pt>
    <dgm:pt modelId="{23CF8DB3-0BC6-4184-B7A2-381DC9A1087D}" type="sibTrans" cxnId="{1A114953-1381-45B8-9182-9D068F8F37FE}">
      <dgm:prSet/>
      <dgm:spPr/>
      <dgm:t>
        <a:bodyPr/>
        <a:lstStyle/>
        <a:p>
          <a:endParaRPr lang="en-US"/>
        </a:p>
      </dgm:t>
    </dgm:pt>
    <dgm:pt modelId="{4577E24C-9B39-45CD-8712-993F707628DB}">
      <dgm:prSet/>
      <dgm:spPr/>
      <dgm:t>
        <a:bodyPr/>
        <a:lstStyle/>
        <a:p>
          <a:r>
            <a:rPr lang="en-US" dirty="0"/>
            <a:t>Thursday 3</a:t>
          </a:r>
          <a:r>
            <a:rPr lang="en-US" baseline="30000" dirty="0"/>
            <a:t>rd</a:t>
          </a:r>
          <a:r>
            <a:rPr lang="en-US" dirty="0"/>
            <a:t> September- Children’s first day in school </a:t>
          </a:r>
        </a:p>
      </dgm:t>
    </dgm:pt>
    <dgm:pt modelId="{1F74CA8E-1FE6-4AF6-BD4C-8DB03F2F9D4C}" type="parTrans" cxnId="{6693E7BB-CB56-4BBE-A94D-6BDB25768AB3}">
      <dgm:prSet/>
      <dgm:spPr/>
      <dgm:t>
        <a:bodyPr/>
        <a:lstStyle/>
        <a:p>
          <a:endParaRPr lang="en-US"/>
        </a:p>
      </dgm:t>
    </dgm:pt>
    <dgm:pt modelId="{F4E7C320-29E1-4F16-B340-28CCE4246948}" type="sibTrans" cxnId="{6693E7BB-CB56-4BBE-A94D-6BDB25768AB3}">
      <dgm:prSet/>
      <dgm:spPr/>
      <dgm:t>
        <a:bodyPr/>
        <a:lstStyle/>
        <a:p>
          <a:endParaRPr lang="en-US"/>
        </a:p>
      </dgm:t>
    </dgm:pt>
    <dgm:pt modelId="{4BA280FE-07B1-41ED-AD8E-CF9E08E059E5}">
      <dgm:prSet/>
      <dgm:spPr/>
      <dgm:t>
        <a:bodyPr/>
        <a:lstStyle/>
        <a:p>
          <a:r>
            <a:rPr lang="en-US" dirty="0"/>
            <a:t>Transition</a:t>
          </a:r>
          <a:r>
            <a:rPr lang="en-US" baseline="0" dirty="0"/>
            <a:t> day Tuesday 14</a:t>
          </a:r>
          <a:r>
            <a:rPr lang="en-US" baseline="30000" dirty="0"/>
            <a:t>th</a:t>
          </a:r>
          <a:r>
            <a:rPr lang="en-US" baseline="0" dirty="0"/>
            <a:t> July</a:t>
          </a:r>
          <a:endParaRPr lang="en-US" dirty="0"/>
        </a:p>
      </dgm:t>
    </dgm:pt>
    <dgm:pt modelId="{8317A354-020B-4F4B-A4A0-FB430B185184}" type="parTrans" cxnId="{5D4B6F57-FAEB-4A88-94B9-9CE6F1708BDD}">
      <dgm:prSet/>
      <dgm:spPr/>
      <dgm:t>
        <a:bodyPr/>
        <a:lstStyle/>
        <a:p>
          <a:endParaRPr lang="en-US"/>
        </a:p>
      </dgm:t>
    </dgm:pt>
    <dgm:pt modelId="{F08D097E-571C-4B20-8604-E79A0BAA1FE7}" type="sibTrans" cxnId="{5D4B6F57-FAEB-4A88-94B9-9CE6F1708BDD}">
      <dgm:prSet/>
      <dgm:spPr/>
      <dgm:t>
        <a:bodyPr/>
        <a:lstStyle/>
        <a:p>
          <a:endParaRPr lang="en-US"/>
        </a:p>
      </dgm:t>
    </dgm:pt>
    <dgm:pt modelId="{46F5DA42-3EF4-E745-9087-0A996246F39A}" type="pres">
      <dgm:prSet presAssocID="{FDF0CA2D-B712-4F2B-A1BE-83C229FE40D1}" presName="diagram" presStyleCnt="0">
        <dgm:presLayoutVars>
          <dgm:dir/>
          <dgm:resizeHandles val="exact"/>
        </dgm:presLayoutVars>
      </dgm:prSet>
      <dgm:spPr/>
    </dgm:pt>
    <dgm:pt modelId="{B34B7BE8-8062-0A4D-9C64-65AB3F8F1C49}" type="pres">
      <dgm:prSet presAssocID="{05543D17-31BC-4955-8A02-387FDAA07AB5}" presName="node" presStyleLbl="node1" presStyleIdx="0" presStyleCnt="3" custLinFactNeighborX="55000" custLinFactNeighborY="11576">
        <dgm:presLayoutVars>
          <dgm:bulletEnabled val="1"/>
        </dgm:presLayoutVars>
      </dgm:prSet>
      <dgm:spPr/>
    </dgm:pt>
    <dgm:pt modelId="{DDBFD81F-4C8C-CF4C-9C70-E9DE5CA3B521}" type="pres">
      <dgm:prSet presAssocID="{23CF8DB3-0BC6-4184-B7A2-381DC9A1087D}" presName="sibTrans" presStyleCnt="0"/>
      <dgm:spPr/>
    </dgm:pt>
    <dgm:pt modelId="{696E32EF-3AF8-D746-B2FD-81DA73F94EB5}" type="pres">
      <dgm:prSet presAssocID="{4577E24C-9B39-45CD-8712-993F707628DB}" presName="node" presStyleLbl="node1" presStyleIdx="1" presStyleCnt="3" custLinFactNeighborX="49848" custLinFactNeighborY="11917">
        <dgm:presLayoutVars>
          <dgm:bulletEnabled val="1"/>
        </dgm:presLayoutVars>
      </dgm:prSet>
      <dgm:spPr/>
    </dgm:pt>
    <dgm:pt modelId="{F57EEE5B-270C-D546-9E5A-D211013C4116}" type="pres">
      <dgm:prSet presAssocID="{F4E7C320-29E1-4F16-B340-28CCE4246948}" presName="sibTrans" presStyleCnt="0"/>
      <dgm:spPr/>
    </dgm:pt>
    <dgm:pt modelId="{CB68B9E7-9134-614E-9D27-D5EF0B66D8C0}" type="pres">
      <dgm:prSet presAssocID="{4BA280FE-07B1-41ED-AD8E-CF9E08E059E5}" presName="node" presStyleLbl="node1" presStyleIdx="2" presStyleCnt="3" custLinFactX="-5130" custLinFactY="-5036" custLinFactNeighborX="-100000" custLinFactNeighborY="-100000">
        <dgm:presLayoutVars>
          <dgm:bulletEnabled val="1"/>
        </dgm:presLayoutVars>
      </dgm:prSet>
      <dgm:spPr/>
    </dgm:pt>
  </dgm:ptLst>
  <dgm:cxnLst>
    <dgm:cxn modelId="{1A114953-1381-45B8-9182-9D068F8F37FE}" srcId="{FDF0CA2D-B712-4F2B-A1BE-83C229FE40D1}" destId="{05543D17-31BC-4955-8A02-387FDAA07AB5}" srcOrd="0" destOrd="0" parTransId="{DA862BAB-DE3F-417F-9EA8-246457412606}" sibTransId="{23CF8DB3-0BC6-4184-B7A2-381DC9A1087D}"/>
    <dgm:cxn modelId="{5D4B6F57-FAEB-4A88-94B9-9CE6F1708BDD}" srcId="{FDF0CA2D-B712-4F2B-A1BE-83C229FE40D1}" destId="{4BA280FE-07B1-41ED-AD8E-CF9E08E059E5}" srcOrd="2" destOrd="0" parTransId="{8317A354-020B-4F4B-A4A0-FB430B185184}" sibTransId="{F08D097E-571C-4B20-8604-E79A0BAA1FE7}"/>
    <dgm:cxn modelId="{A83FB292-2A66-134E-88D1-4CFDAEAD256B}" type="presOf" srcId="{4577E24C-9B39-45CD-8712-993F707628DB}" destId="{696E32EF-3AF8-D746-B2FD-81DA73F94EB5}" srcOrd="0" destOrd="0" presId="urn:microsoft.com/office/officeart/2005/8/layout/default"/>
    <dgm:cxn modelId="{6693E7BB-CB56-4BBE-A94D-6BDB25768AB3}" srcId="{FDF0CA2D-B712-4F2B-A1BE-83C229FE40D1}" destId="{4577E24C-9B39-45CD-8712-993F707628DB}" srcOrd="1" destOrd="0" parTransId="{1F74CA8E-1FE6-4AF6-BD4C-8DB03F2F9D4C}" sibTransId="{F4E7C320-29E1-4F16-B340-28CCE4246948}"/>
    <dgm:cxn modelId="{FAC2E1C4-1B4F-5441-9E92-E2AF15B03B58}" type="presOf" srcId="{4BA280FE-07B1-41ED-AD8E-CF9E08E059E5}" destId="{CB68B9E7-9134-614E-9D27-D5EF0B66D8C0}" srcOrd="0" destOrd="0" presId="urn:microsoft.com/office/officeart/2005/8/layout/default"/>
    <dgm:cxn modelId="{2C734FC6-87CD-A44B-9171-D294AE7EA6B3}" type="presOf" srcId="{05543D17-31BC-4955-8A02-387FDAA07AB5}" destId="{B34B7BE8-8062-0A4D-9C64-65AB3F8F1C49}" srcOrd="0" destOrd="0" presId="urn:microsoft.com/office/officeart/2005/8/layout/default"/>
    <dgm:cxn modelId="{F196AFF9-4050-3440-BCDB-ABE0C9593A6B}" type="presOf" srcId="{FDF0CA2D-B712-4F2B-A1BE-83C229FE40D1}" destId="{46F5DA42-3EF4-E745-9087-0A996246F39A}" srcOrd="0" destOrd="0" presId="urn:microsoft.com/office/officeart/2005/8/layout/default"/>
    <dgm:cxn modelId="{95BC5B80-C168-B94F-B4BF-42680B9612ED}" type="presParOf" srcId="{46F5DA42-3EF4-E745-9087-0A996246F39A}" destId="{B34B7BE8-8062-0A4D-9C64-65AB3F8F1C49}" srcOrd="0" destOrd="0" presId="urn:microsoft.com/office/officeart/2005/8/layout/default"/>
    <dgm:cxn modelId="{36F07975-A068-444E-A19E-6B6590379817}" type="presParOf" srcId="{46F5DA42-3EF4-E745-9087-0A996246F39A}" destId="{DDBFD81F-4C8C-CF4C-9C70-E9DE5CA3B521}" srcOrd="1" destOrd="0" presId="urn:microsoft.com/office/officeart/2005/8/layout/default"/>
    <dgm:cxn modelId="{F62531FC-DABA-754C-A6FD-4DBDD629E4E8}" type="presParOf" srcId="{46F5DA42-3EF4-E745-9087-0A996246F39A}" destId="{696E32EF-3AF8-D746-B2FD-81DA73F94EB5}" srcOrd="2" destOrd="0" presId="urn:microsoft.com/office/officeart/2005/8/layout/default"/>
    <dgm:cxn modelId="{C6A65956-2AB9-1342-9C02-4F4D27025CB1}" type="presParOf" srcId="{46F5DA42-3EF4-E745-9087-0A996246F39A}" destId="{F57EEE5B-270C-D546-9E5A-D211013C4116}" srcOrd="3" destOrd="0" presId="urn:microsoft.com/office/officeart/2005/8/layout/default"/>
    <dgm:cxn modelId="{4F4A750E-0550-434C-82E2-F028A81C4C97}" type="presParOf" srcId="{46F5DA42-3EF4-E745-9087-0A996246F39A}" destId="{CB68B9E7-9134-614E-9D27-D5EF0B66D8C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53B3C-3162-254B-84E9-CB27A91D4B2E}">
      <dsp:nvSpPr>
        <dsp:cNvPr id="0" name=""/>
        <dsp:cNvSpPr/>
      </dsp:nvSpPr>
      <dsp:spPr>
        <a:xfrm>
          <a:off x="0" y="1741"/>
          <a:ext cx="1011935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53B6B-8918-8143-B1E8-6FC8E16BA2E7}">
      <dsp:nvSpPr>
        <dsp:cNvPr id="0" name=""/>
        <dsp:cNvSpPr/>
      </dsp:nvSpPr>
      <dsp:spPr>
        <a:xfrm>
          <a:off x="0" y="1741"/>
          <a:ext cx="10119359" cy="59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Toilet independently (wipe, manage clothes, get there in time)</a:t>
          </a:r>
          <a:endParaRPr lang="en-US" sz="2200" kern="1200"/>
        </a:p>
      </dsp:txBody>
      <dsp:txXfrm>
        <a:off x="0" y="1741"/>
        <a:ext cx="10119359" cy="593779"/>
      </dsp:txXfrm>
    </dsp:sp>
    <dsp:sp modelId="{42EA67AC-5C48-A043-93F7-533C8487E4F7}">
      <dsp:nvSpPr>
        <dsp:cNvPr id="0" name=""/>
        <dsp:cNvSpPr/>
      </dsp:nvSpPr>
      <dsp:spPr>
        <a:xfrm>
          <a:off x="0" y="595520"/>
          <a:ext cx="10119359"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C8582-96F8-294C-811A-6DDD248F5710}">
      <dsp:nvSpPr>
        <dsp:cNvPr id="0" name=""/>
        <dsp:cNvSpPr/>
      </dsp:nvSpPr>
      <dsp:spPr>
        <a:xfrm>
          <a:off x="0" y="595520"/>
          <a:ext cx="10119359" cy="59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Use a fork, then knife and fork (cutting skills)</a:t>
          </a:r>
          <a:endParaRPr lang="en-US" sz="2200" kern="1200"/>
        </a:p>
      </dsp:txBody>
      <dsp:txXfrm>
        <a:off x="0" y="595520"/>
        <a:ext cx="10119359" cy="593779"/>
      </dsp:txXfrm>
    </dsp:sp>
    <dsp:sp modelId="{40CF5CAA-7EB5-4143-ACFC-FABA08D184F7}">
      <dsp:nvSpPr>
        <dsp:cNvPr id="0" name=""/>
        <dsp:cNvSpPr/>
      </dsp:nvSpPr>
      <dsp:spPr>
        <a:xfrm>
          <a:off x="0" y="1189300"/>
          <a:ext cx="10119359"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2BA7F-0211-5148-81EE-DE07A4C2841E}">
      <dsp:nvSpPr>
        <dsp:cNvPr id="0" name=""/>
        <dsp:cNvSpPr/>
      </dsp:nvSpPr>
      <dsp:spPr>
        <a:xfrm>
          <a:off x="0" y="1189300"/>
          <a:ext cx="10119359" cy="59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Navigate stairs or climb without help- developing core strength and gross motor skills</a:t>
          </a:r>
          <a:endParaRPr lang="en-US" sz="2200" kern="1200" dirty="0"/>
        </a:p>
      </dsp:txBody>
      <dsp:txXfrm>
        <a:off x="0" y="1189300"/>
        <a:ext cx="10119359" cy="593779"/>
      </dsp:txXfrm>
    </dsp:sp>
    <dsp:sp modelId="{9B40D716-0B88-1E49-8F16-19911A4632AD}">
      <dsp:nvSpPr>
        <dsp:cNvPr id="0" name=""/>
        <dsp:cNvSpPr/>
      </dsp:nvSpPr>
      <dsp:spPr>
        <a:xfrm>
          <a:off x="0" y="1783080"/>
          <a:ext cx="10119359"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F2F5FA-9D34-384E-8039-3B9614FC4E5D}">
      <dsp:nvSpPr>
        <dsp:cNvPr id="0" name=""/>
        <dsp:cNvSpPr/>
      </dsp:nvSpPr>
      <dsp:spPr>
        <a:xfrm>
          <a:off x="0" y="1783080"/>
          <a:ext cx="10119359" cy="59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Put on coat independently- pull out sleeves that are inside out, begin to do up zips</a:t>
          </a:r>
          <a:endParaRPr lang="en-US" sz="2200" kern="1200" dirty="0"/>
        </a:p>
      </dsp:txBody>
      <dsp:txXfrm>
        <a:off x="0" y="1783080"/>
        <a:ext cx="10119359" cy="593779"/>
      </dsp:txXfrm>
    </dsp:sp>
    <dsp:sp modelId="{A7C3C0FE-E235-364C-AF59-DD60AE719627}">
      <dsp:nvSpPr>
        <dsp:cNvPr id="0" name=""/>
        <dsp:cNvSpPr/>
      </dsp:nvSpPr>
      <dsp:spPr>
        <a:xfrm>
          <a:off x="0" y="2376859"/>
          <a:ext cx="10119359"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E2FE0-31F5-A84B-B47C-BED29F999EE5}">
      <dsp:nvSpPr>
        <dsp:cNvPr id="0" name=""/>
        <dsp:cNvSpPr/>
      </dsp:nvSpPr>
      <dsp:spPr>
        <a:xfrm>
          <a:off x="0" y="2376859"/>
          <a:ext cx="10119359" cy="59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Put on shoes independently- remind them to use their hands!</a:t>
          </a:r>
          <a:endParaRPr lang="en-US" sz="2200" kern="1200" dirty="0"/>
        </a:p>
      </dsp:txBody>
      <dsp:txXfrm>
        <a:off x="0" y="2376859"/>
        <a:ext cx="10119359" cy="593779"/>
      </dsp:txXfrm>
    </dsp:sp>
    <dsp:sp modelId="{9D7919DD-5334-F641-9DF5-D9B96F154006}">
      <dsp:nvSpPr>
        <dsp:cNvPr id="0" name=""/>
        <dsp:cNvSpPr/>
      </dsp:nvSpPr>
      <dsp:spPr>
        <a:xfrm>
          <a:off x="0" y="2970639"/>
          <a:ext cx="10119359"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01760-FCA7-2042-B90E-29C5A666BC22}">
      <dsp:nvSpPr>
        <dsp:cNvPr id="0" name=""/>
        <dsp:cNvSpPr/>
      </dsp:nvSpPr>
      <dsp:spPr>
        <a:xfrm>
          <a:off x="0" y="2970639"/>
          <a:ext cx="10119359" cy="59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Dress and undress independently </a:t>
          </a:r>
          <a:endParaRPr lang="en-US" sz="2200" kern="1200" dirty="0"/>
        </a:p>
      </dsp:txBody>
      <dsp:txXfrm>
        <a:off x="0" y="2970639"/>
        <a:ext cx="10119359" cy="59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11C57-1A6B-0143-BC91-5ABDC253D6A4}">
      <dsp:nvSpPr>
        <dsp:cNvPr id="0" name=""/>
        <dsp:cNvSpPr/>
      </dsp:nvSpPr>
      <dsp:spPr>
        <a:xfrm>
          <a:off x="0" y="435"/>
          <a:ext cx="1011935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93412-10D6-2A4D-9947-B0042E5C4D36}">
      <dsp:nvSpPr>
        <dsp:cNvPr id="0" name=""/>
        <dsp:cNvSpPr/>
      </dsp:nvSpPr>
      <dsp:spPr>
        <a:xfrm>
          <a:off x="0" y="435"/>
          <a:ext cx="10119359"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Can</a:t>
          </a:r>
          <a:r>
            <a:rPr lang="en-US" sz="3100" kern="1200" baseline="0" dirty="0"/>
            <a:t> sit and listen for a short time</a:t>
          </a:r>
          <a:endParaRPr lang="en-US" sz="3100" kern="1200" dirty="0"/>
        </a:p>
      </dsp:txBody>
      <dsp:txXfrm>
        <a:off x="0" y="435"/>
        <a:ext cx="10119359" cy="713057"/>
      </dsp:txXfrm>
    </dsp:sp>
    <dsp:sp modelId="{10468D45-F535-7B48-8D40-24E433BE2FA4}">
      <dsp:nvSpPr>
        <dsp:cNvPr id="0" name=""/>
        <dsp:cNvSpPr/>
      </dsp:nvSpPr>
      <dsp:spPr>
        <a:xfrm>
          <a:off x="0" y="713493"/>
          <a:ext cx="10119359"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1B1B3D-8229-2F43-B489-F3690BD38C22}">
      <dsp:nvSpPr>
        <dsp:cNvPr id="0" name=""/>
        <dsp:cNvSpPr/>
      </dsp:nvSpPr>
      <dsp:spPr>
        <a:xfrm>
          <a:off x="0" y="713493"/>
          <a:ext cx="10119359"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Follow two step instructions</a:t>
          </a:r>
        </a:p>
      </dsp:txBody>
      <dsp:txXfrm>
        <a:off x="0" y="713493"/>
        <a:ext cx="10119359" cy="713057"/>
      </dsp:txXfrm>
    </dsp:sp>
    <dsp:sp modelId="{C8701764-63F0-D445-9E27-BCB84B741053}">
      <dsp:nvSpPr>
        <dsp:cNvPr id="0" name=""/>
        <dsp:cNvSpPr/>
      </dsp:nvSpPr>
      <dsp:spPr>
        <a:xfrm>
          <a:off x="0" y="1426551"/>
          <a:ext cx="10119359"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38E7D-D6FD-5347-9B77-EBFFEE902B15}">
      <dsp:nvSpPr>
        <dsp:cNvPr id="0" name=""/>
        <dsp:cNvSpPr/>
      </dsp:nvSpPr>
      <dsp:spPr>
        <a:xfrm>
          <a:off x="0" y="1426551"/>
          <a:ext cx="10119359"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Accept no without arguing back or expectation of negotiation</a:t>
          </a:r>
          <a:endParaRPr lang="en-US" sz="3100" kern="1200" dirty="0"/>
        </a:p>
      </dsp:txBody>
      <dsp:txXfrm>
        <a:off x="0" y="1426551"/>
        <a:ext cx="10119359" cy="713057"/>
      </dsp:txXfrm>
    </dsp:sp>
    <dsp:sp modelId="{82B8823A-3148-8744-96B2-456A503CE826}">
      <dsp:nvSpPr>
        <dsp:cNvPr id="0" name=""/>
        <dsp:cNvSpPr/>
      </dsp:nvSpPr>
      <dsp:spPr>
        <a:xfrm>
          <a:off x="0" y="2139608"/>
          <a:ext cx="10119359"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5A253-AC52-6941-BBAA-7F5F091A2474}">
      <dsp:nvSpPr>
        <dsp:cNvPr id="0" name=""/>
        <dsp:cNvSpPr/>
      </dsp:nvSpPr>
      <dsp:spPr>
        <a:xfrm>
          <a:off x="0" y="2139608"/>
          <a:ext cx="10119359"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Respect- toys and others</a:t>
          </a:r>
          <a:endParaRPr lang="en-US" sz="3100" kern="1200" dirty="0"/>
        </a:p>
      </dsp:txBody>
      <dsp:txXfrm>
        <a:off x="0" y="2139608"/>
        <a:ext cx="10119359" cy="713057"/>
      </dsp:txXfrm>
    </dsp:sp>
    <dsp:sp modelId="{B7CB48A9-2CF0-C540-9FDB-588D6D72F4E0}">
      <dsp:nvSpPr>
        <dsp:cNvPr id="0" name=""/>
        <dsp:cNvSpPr/>
      </dsp:nvSpPr>
      <dsp:spPr>
        <a:xfrm>
          <a:off x="0" y="2852666"/>
          <a:ext cx="10119359"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CACC2-F073-4041-8AFB-780FC4839083}">
      <dsp:nvSpPr>
        <dsp:cNvPr id="0" name=""/>
        <dsp:cNvSpPr/>
      </dsp:nvSpPr>
      <dsp:spPr>
        <a:xfrm>
          <a:off x="0" y="2852666"/>
          <a:ext cx="10119359" cy="71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Can tidy away what they have finished playing with</a:t>
          </a:r>
        </a:p>
      </dsp:txBody>
      <dsp:txXfrm>
        <a:off x="0" y="2852666"/>
        <a:ext cx="10119359" cy="713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B7BE8-8062-0A4D-9C64-65AB3F8F1C49}">
      <dsp:nvSpPr>
        <dsp:cNvPr id="0" name=""/>
        <dsp:cNvSpPr/>
      </dsp:nvSpPr>
      <dsp:spPr>
        <a:xfrm>
          <a:off x="3586497" y="235139"/>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Tuesday 1st and Wednesday 2</a:t>
          </a:r>
          <a:r>
            <a:rPr lang="en-US" sz="3100" kern="1200" baseline="30000" dirty="0"/>
            <a:t>nd</a:t>
          </a:r>
          <a:r>
            <a:rPr lang="en-US" sz="3100" kern="1200" dirty="0"/>
            <a:t> September- INSET Days</a:t>
          </a:r>
        </a:p>
      </dsp:txBody>
      <dsp:txXfrm>
        <a:off x="3586497" y="235139"/>
        <a:ext cx="3342605" cy="2005563"/>
      </dsp:txXfrm>
    </dsp:sp>
    <dsp:sp modelId="{696E32EF-3AF8-D746-B2FD-81DA73F94EB5}">
      <dsp:nvSpPr>
        <dsp:cNvPr id="0" name=""/>
        <dsp:cNvSpPr/>
      </dsp:nvSpPr>
      <dsp:spPr>
        <a:xfrm>
          <a:off x="7091152" y="241978"/>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Thursday 3</a:t>
          </a:r>
          <a:r>
            <a:rPr lang="en-US" sz="3100" kern="1200" baseline="30000" dirty="0"/>
            <a:t>rd</a:t>
          </a:r>
          <a:r>
            <a:rPr lang="en-US" sz="3100" kern="1200" dirty="0"/>
            <a:t> September- Children’s first day in school </a:t>
          </a:r>
        </a:p>
      </dsp:txBody>
      <dsp:txXfrm>
        <a:off x="7091152" y="241978"/>
        <a:ext cx="3342605" cy="2005563"/>
      </dsp:txXfrm>
    </dsp:sp>
    <dsp:sp modelId="{CB68B9E7-9134-614E-9D27-D5EF0B66D8C0}">
      <dsp:nvSpPr>
        <dsp:cNvPr id="0" name=""/>
        <dsp:cNvSpPr/>
      </dsp:nvSpPr>
      <dsp:spPr>
        <a:xfrm>
          <a:off x="72416" y="236235"/>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Transition</a:t>
          </a:r>
          <a:r>
            <a:rPr lang="en-US" sz="3100" kern="1200" baseline="0" dirty="0"/>
            <a:t> day Tuesday 14</a:t>
          </a:r>
          <a:r>
            <a:rPr lang="en-US" sz="3100" kern="1200" baseline="30000" dirty="0"/>
            <a:t>th</a:t>
          </a:r>
          <a:r>
            <a:rPr lang="en-US" sz="3100" kern="1200" baseline="0" dirty="0"/>
            <a:t> July</a:t>
          </a:r>
          <a:endParaRPr lang="en-US" sz="3100" kern="1200" dirty="0"/>
        </a:p>
      </dsp:txBody>
      <dsp:txXfrm>
        <a:off x="72416" y="236235"/>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7CB40-27FC-4146-8C51-8015ECDA429E}" type="datetimeFigureOut">
              <a:rPr lang="en-US" smtClean="0"/>
              <a:t>6/22/2026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2D0BD-CECA-DC4F-8EE5-C3A59E2B128D}" type="slidenum">
              <a:rPr lang="en-US" smtClean="0"/>
              <a:t>‹#›</a:t>
            </a:fld>
            <a:endParaRPr lang="en-US"/>
          </a:p>
        </p:txBody>
      </p:sp>
    </p:spTree>
    <p:extLst>
      <p:ext uri="{BB962C8B-B14F-4D97-AF65-F5344CB8AC3E}">
        <p14:creationId xmlns:p14="http://schemas.microsoft.com/office/powerpoint/2010/main" val="105336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4C4E-3FE9-4B65-AD06-6F0284BFE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C2718A-84C0-43CA-B446-1FE606370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B5E226-1540-4559-A21A-2F5D610097F6}"/>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5" name="Footer Placeholder 4">
            <a:extLst>
              <a:ext uri="{FF2B5EF4-FFF2-40B4-BE49-F238E27FC236}">
                <a16:creationId xmlns:a16="http://schemas.microsoft.com/office/drawing/2014/main" id="{5C5B3962-61BA-46AB-8254-A0A03F27ED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09625-4BE0-44B8-9321-0535DB574E94}"/>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332319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2D84-6D42-4707-92B4-55C023A575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6CBE46-043B-4CA0-88AB-3E0878AED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90A035-02A8-427C-B1CB-B588E5CC0BE7}"/>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5" name="Footer Placeholder 4">
            <a:extLst>
              <a:ext uri="{FF2B5EF4-FFF2-40B4-BE49-F238E27FC236}">
                <a16:creationId xmlns:a16="http://schemas.microsoft.com/office/drawing/2014/main" id="{603EBDA8-46E1-47B5-9A41-73A2E190D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5B9B5-C36C-4258-A656-58B0B1044F1E}"/>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94611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3E045-F8B6-49CA-B75F-37A5C7FD4E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40D2CF-CB44-4BA2-9BA7-C818302816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DEE39-62E2-4EF1-8942-7B9B7D2075DF}"/>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5" name="Footer Placeholder 4">
            <a:extLst>
              <a:ext uri="{FF2B5EF4-FFF2-40B4-BE49-F238E27FC236}">
                <a16:creationId xmlns:a16="http://schemas.microsoft.com/office/drawing/2014/main" id="{39B11363-63E1-4006-9FF9-8ED8FC10CF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804BD0-4948-42D7-831E-B35AC3F8AB97}"/>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156809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alt">
  <p:cSld name="Title and Content al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576072" y="1901952"/>
            <a:ext cx="9363456" cy="38770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b="0" i="0" u="none" strike="noStrike" cap="none">
                <a:solidFill>
                  <a:schemeClr val="dk1"/>
                </a:solidFill>
                <a:latin typeface="Gill Sans"/>
                <a:ea typeface="Gill Sans"/>
                <a:cs typeface="Gill Sans"/>
                <a:sym typeface="Gill Sans"/>
              </a:defRPr>
            </a:lvl1pPr>
            <a:lvl2pPr marL="0" marR="0" lvl="1" indent="0" algn="r">
              <a:spcBef>
                <a:spcPts val="0"/>
              </a:spcBef>
              <a:buNone/>
              <a:defRPr sz="1400" b="0" i="0" u="none" strike="noStrike" cap="none">
                <a:solidFill>
                  <a:schemeClr val="dk1"/>
                </a:solidFill>
                <a:latin typeface="Gill Sans"/>
                <a:ea typeface="Gill Sans"/>
                <a:cs typeface="Gill Sans"/>
                <a:sym typeface="Gill Sans"/>
              </a:defRPr>
            </a:lvl2pPr>
            <a:lvl3pPr marL="0" marR="0" lvl="2" indent="0" algn="r">
              <a:spcBef>
                <a:spcPts val="0"/>
              </a:spcBef>
              <a:buNone/>
              <a:defRPr sz="1400" b="0" i="0" u="none" strike="noStrike" cap="none">
                <a:solidFill>
                  <a:schemeClr val="dk1"/>
                </a:solidFill>
                <a:latin typeface="Gill Sans"/>
                <a:ea typeface="Gill Sans"/>
                <a:cs typeface="Gill Sans"/>
                <a:sym typeface="Gill Sans"/>
              </a:defRPr>
            </a:lvl3pPr>
            <a:lvl4pPr marL="0" marR="0" lvl="3" indent="0" algn="r">
              <a:spcBef>
                <a:spcPts val="0"/>
              </a:spcBef>
              <a:buNone/>
              <a:defRPr sz="1400" b="0" i="0" u="none" strike="noStrike" cap="none">
                <a:solidFill>
                  <a:schemeClr val="dk1"/>
                </a:solidFill>
                <a:latin typeface="Gill Sans"/>
                <a:ea typeface="Gill Sans"/>
                <a:cs typeface="Gill Sans"/>
                <a:sym typeface="Gill Sans"/>
              </a:defRPr>
            </a:lvl4pPr>
            <a:lvl5pPr marL="0" marR="0" lvl="4" indent="0" algn="r">
              <a:spcBef>
                <a:spcPts val="0"/>
              </a:spcBef>
              <a:buNone/>
              <a:defRPr sz="1400" b="0" i="0" u="none" strike="noStrike" cap="none">
                <a:solidFill>
                  <a:schemeClr val="dk1"/>
                </a:solidFill>
                <a:latin typeface="Gill Sans"/>
                <a:ea typeface="Gill Sans"/>
                <a:cs typeface="Gill Sans"/>
                <a:sym typeface="Gill Sans"/>
              </a:defRPr>
            </a:lvl5pPr>
            <a:lvl6pPr marL="0" marR="0" lvl="5" indent="0" algn="r">
              <a:spcBef>
                <a:spcPts val="0"/>
              </a:spcBef>
              <a:buNone/>
              <a:defRPr sz="1400" b="0" i="0" u="none" strike="noStrike" cap="none">
                <a:solidFill>
                  <a:schemeClr val="dk1"/>
                </a:solidFill>
                <a:latin typeface="Gill Sans"/>
                <a:ea typeface="Gill Sans"/>
                <a:cs typeface="Gill Sans"/>
                <a:sym typeface="Gill Sans"/>
              </a:defRPr>
            </a:lvl6pPr>
            <a:lvl7pPr marL="0" marR="0" lvl="6" indent="0" algn="r">
              <a:spcBef>
                <a:spcPts val="0"/>
              </a:spcBef>
              <a:buNone/>
              <a:defRPr sz="1400" b="0" i="0" u="none" strike="noStrike" cap="none">
                <a:solidFill>
                  <a:schemeClr val="dk1"/>
                </a:solidFill>
                <a:latin typeface="Gill Sans"/>
                <a:ea typeface="Gill Sans"/>
                <a:cs typeface="Gill Sans"/>
                <a:sym typeface="Gill Sans"/>
              </a:defRPr>
            </a:lvl7pPr>
            <a:lvl8pPr marL="0" marR="0" lvl="7" indent="0" algn="r">
              <a:spcBef>
                <a:spcPts val="0"/>
              </a:spcBef>
              <a:buNone/>
              <a:defRPr sz="1400" b="0" i="0" u="none" strike="noStrike" cap="none">
                <a:solidFill>
                  <a:schemeClr val="dk1"/>
                </a:solidFill>
                <a:latin typeface="Gill Sans"/>
                <a:ea typeface="Gill Sans"/>
                <a:cs typeface="Gill Sans"/>
                <a:sym typeface="Gill Sans"/>
              </a:defRPr>
            </a:lvl8pPr>
            <a:lvl9pPr marL="0" marR="0" lvl="8" indent="0" algn="r">
              <a:spcBef>
                <a:spcPts val="0"/>
              </a:spcBef>
              <a:buNone/>
              <a:defRPr sz="14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69" name="Google Shape;69;p21"/>
          <p:cNvSpPr/>
          <p:nvPr/>
        </p:nvSpPr>
        <p:spPr>
          <a:xfrm>
            <a:off x="4600810" y="0"/>
            <a:ext cx="7591189" cy="6858000"/>
          </a:xfrm>
          <a:custGeom>
            <a:avLst/>
            <a:gdLst/>
            <a:ahLst/>
            <a:cxnLst/>
            <a:rect l="l" t="t" r="r" b="b"/>
            <a:pathLst>
              <a:path w="7591189" h="6858000" extrusionOk="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rgbClr val="C5C3AD">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70" name="Google Shape;70;p21"/>
          <p:cNvSpPr/>
          <p:nvPr/>
        </p:nvSpPr>
        <p:spPr>
          <a:xfrm>
            <a:off x="6134000" y="-30589"/>
            <a:ext cx="5047481" cy="6915258"/>
          </a:xfrm>
          <a:custGeom>
            <a:avLst/>
            <a:gdLst/>
            <a:ahLst/>
            <a:cxnLst/>
            <a:rect l="l" t="t" r="r" b="b"/>
            <a:pathLst>
              <a:path w="5047481" h="6915258" extrusionOk="0">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234814784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A8AA-37C8-437B-8145-E385B05469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4F9D7A-9EF7-41AC-B5D8-62D60327FC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FED49C-44AE-4802-A7A3-6B5E97D3F514}"/>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5" name="Footer Placeholder 4">
            <a:extLst>
              <a:ext uri="{FF2B5EF4-FFF2-40B4-BE49-F238E27FC236}">
                <a16:creationId xmlns:a16="http://schemas.microsoft.com/office/drawing/2014/main" id="{469A2B3B-A69D-410B-AAB2-9C0C585DC1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1D6D32-151D-43A7-80D0-7D64B7B95EFB}"/>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404458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3DF8-97FF-4DC0-9D3F-31F7F1F5E9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087C5E-B11F-4D4C-8114-B29E318AAD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9458A7-E21C-405D-8B50-F15B06A041EA}"/>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5" name="Footer Placeholder 4">
            <a:extLst>
              <a:ext uri="{FF2B5EF4-FFF2-40B4-BE49-F238E27FC236}">
                <a16:creationId xmlns:a16="http://schemas.microsoft.com/office/drawing/2014/main" id="{315E7F18-630E-4E80-BDC8-EC52BAB26D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070157-50D2-4D52-83A9-68E8B5192FF6}"/>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91924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EEFF-0B48-4D34-8264-D0827C1E09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35ACE2-5CA3-4E26-A262-454839632D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616852-5BCE-484C-9F1B-19E29611E8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E6C832-BF2F-441C-8E9B-10E1C676B813}"/>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6" name="Footer Placeholder 5">
            <a:extLst>
              <a:ext uri="{FF2B5EF4-FFF2-40B4-BE49-F238E27FC236}">
                <a16:creationId xmlns:a16="http://schemas.microsoft.com/office/drawing/2014/main" id="{DD141C4C-22A7-439D-84C0-A532D16177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28472D-492B-47A5-8BD6-066512320219}"/>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224234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466F-492C-4EF5-9AAB-2B3E4FE712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AA57E6-E09B-4C49-BBD6-903616584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E900CF-6EC6-441F-A464-C427B7CCE6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5C8040-DEA1-4B32-8982-F1F8546419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14F093-3DE6-4863-B337-A81112F433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7F6F1D-8180-4D37-99DA-B5F21C520290}"/>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8" name="Footer Placeholder 7">
            <a:extLst>
              <a:ext uri="{FF2B5EF4-FFF2-40B4-BE49-F238E27FC236}">
                <a16:creationId xmlns:a16="http://schemas.microsoft.com/office/drawing/2014/main" id="{AFC7B421-807B-4D44-B410-EED87123CC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556698-E90B-4A2C-A2E3-09D4820EC30A}"/>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14816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A74B-3B11-449B-8816-8319534C0B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0E40A2-BE41-4C44-8CDE-645CEEC032B8}"/>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4" name="Footer Placeholder 3">
            <a:extLst>
              <a:ext uri="{FF2B5EF4-FFF2-40B4-BE49-F238E27FC236}">
                <a16:creationId xmlns:a16="http://schemas.microsoft.com/office/drawing/2014/main" id="{B2300B53-DE5D-4E89-B80D-FB47DA2B85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6B5083-648D-4AB4-B307-EF5E9E671986}"/>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272118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A923C9-C2D9-4127-B47F-000F0DA4440E}"/>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3" name="Footer Placeholder 2">
            <a:extLst>
              <a:ext uri="{FF2B5EF4-FFF2-40B4-BE49-F238E27FC236}">
                <a16:creationId xmlns:a16="http://schemas.microsoft.com/office/drawing/2014/main" id="{5612DAE8-F962-4C1D-B9CF-56F9B70A8C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442249-6369-4A92-A75F-18599F71775B}"/>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84648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D561-9A99-44A1-842B-4CA009F092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8F94D6-12E0-40F9-AB38-749C450D91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0C6FC3-13DF-4F68-B9B8-2EDBB2520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E49F49-AAF0-4C76-A987-D4BD2CCE52F3}"/>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6" name="Footer Placeholder 5">
            <a:extLst>
              <a:ext uri="{FF2B5EF4-FFF2-40B4-BE49-F238E27FC236}">
                <a16:creationId xmlns:a16="http://schemas.microsoft.com/office/drawing/2014/main" id="{C75C3C68-E0F6-478E-B730-B62B536DAE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89F7D-A870-40CE-9133-7D4B22C1BE3B}"/>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62059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2CCC-B799-46C8-BA43-AB8AC037B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23283F-C01F-47B3-9796-AB59E18F6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0DF97D-42B9-4F33-899D-C0AFE6E67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C8E2E7-B801-4F65-8728-B4E30FDB399A}"/>
              </a:ext>
            </a:extLst>
          </p:cNvPr>
          <p:cNvSpPr>
            <a:spLocks noGrp="1"/>
          </p:cNvSpPr>
          <p:nvPr>
            <p:ph type="dt" sz="half" idx="10"/>
          </p:nvPr>
        </p:nvSpPr>
        <p:spPr/>
        <p:txBody>
          <a:bodyPr/>
          <a:lstStyle/>
          <a:p>
            <a:fld id="{DEE034E5-BDD0-494A-A64E-D920FDD09A20}" type="datetimeFigureOut">
              <a:rPr lang="en-GB" smtClean="0"/>
              <a:t>22/06/2026</a:t>
            </a:fld>
            <a:endParaRPr lang="en-GB"/>
          </a:p>
        </p:txBody>
      </p:sp>
      <p:sp>
        <p:nvSpPr>
          <p:cNvPr id="6" name="Footer Placeholder 5">
            <a:extLst>
              <a:ext uri="{FF2B5EF4-FFF2-40B4-BE49-F238E27FC236}">
                <a16:creationId xmlns:a16="http://schemas.microsoft.com/office/drawing/2014/main" id="{8E1C2D7E-8795-4D64-BBC3-B970054416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1DF3EA-C012-4493-9847-8656BCD8F4DA}"/>
              </a:ext>
            </a:extLst>
          </p:cNvPr>
          <p:cNvSpPr>
            <a:spLocks noGrp="1"/>
          </p:cNvSpPr>
          <p:nvPr>
            <p:ph type="sldNum" sz="quarter" idx="12"/>
          </p:nvPr>
        </p:nvSpPr>
        <p:spPr/>
        <p:txBody>
          <a:bodyPr/>
          <a:lstStyle/>
          <a:p>
            <a:fld id="{0FEA71F4-D7ED-4A4E-B2F0-25953146F97C}" type="slidenum">
              <a:rPr lang="en-GB" smtClean="0"/>
              <a:t>‹#›</a:t>
            </a:fld>
            <a:endParaRPr lang="en-GB"/>
          </a:p>
        </p:txBody>
      </p:sp>
    </p:spTree>
    <p:extLst>
      <p:ext uri="{BB962C8B-B14F-4D97-AF65-F5344CB8AC3E}">
        <p14:creationId xmlns:p14="http://schemas.microsoft.com/office/powerpoint/2010/main" val="326538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13C0D9-1922-42ED-B3A8-55EB348441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2E3233-D3DE-400D-A445-81CD883E6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7F0FA-4B38-44C3-B8F7-59BBDB07A0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034E5-BDD0-494A-A64E-D920FDD09A20}" type="datetimeFigureOut">
              <a:rPr lang="en-GB" smtClean="0"/>
              <a:t>22/06/2026</a:t>
            </a:fld>
            <a:endParaRPr lang="en-GB"/>
          </a:p>
        </p:txBody>
      </p:sp>
      <p:sp>
        <p:nvSpPr>
          <p:cNvPr id="5" name="Footer Placeholder 4">
            <a:extLst>
              <a:ext uri="{FF2B5EF4-FFF2-40B4-BE49-F238E27FC236}">
                <a16:creationId xmlns:a16="http://schemas.microsoft.com/office/drawing/2014/main" id="{B708B86C-092A-4922-8423-1B87A3A27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BF079C-165D-4C49-BE37-668EFC1C4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A71F4-D7ED-4A4E-B2F0-25953146F97C}" type="slidenum">
              <a:rPr lang="en-GB" smtClean="0"/>
              <a:t>‹#›</a:t>
            </a:fld>
            <a:endParaRPr lang="en-GB"/>
          </a:p>
        </p:txBody>
      </p:sp>
    </p:spTree>
    <p:extLst>
      <p:ext uri="{BB962C8B-B14F-4D97-AF65-F5344CB8AC3E}">
        <p14:creationId xmlns:p14="http://schemas.microsoft.com/office/powerpoint/2010/main" val="27239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krodgers@tattenhallpark.cheshire.sch.uk" TargetMode="External"/><Relationship Id="rId2" Type="http://schemas.openxmlformats.org/officeDocument/2006/relationships/hyperlink" Target="mailto:lwilliams@tattenhallpark.cheshire.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64D59-7043-44F1-896F-278537600719}"/>
              </a:ext>
            </a:extLst>
          </p:cNvPr>
          <p:cNvSpPr>
            <a:spLocks noGrp="1"/>
          </p:cNvSpPr>
          <p:nvPr>
            <p:ph type="ctrTitle"/>
          </p:nvPr>
        </p:nvSpPr>
        <p:spPr>
          <a:xfrm>
            <a:off x="755903" y="3399769"/>
            <a:ext cx="10640754" cy="2339022"/>
          </a:xfrm>
        </p:spPr>
        <p:txBody>
          <a:bodyPr anchor="b">
            <a:noAutofit/>
          </a:bodyPr>
          <a:lstStyle/>
          <a:p>
            <a:r>
              <a:rPr lang="en-GB" sz="5400" dirty="0">
                <a:solidFill>
                  <a:schemeClr val="tx2"/>
                </a:solidFill>
                <a:latin typeface="Twinkl"/>
              </a:rPr>
              <a:t>Welcome to Reception</a:t>
            </a:r>
            <a:br>
              <a:rPr lang="en-GB" sz="5400" dirty="0">
                <a:solidFill>
                  <a:schemeClr val="tx2"/>
                </a:solidFill>
                <a:latin typeface="Twinkl"/>
              </a:rPr>
            </a:br>
            <a:r>
              <a:rPr lang="en-GB" sz="5400" dirty="0">
                <a:solidFill>
                  <a:schemeClr val="tx2"/>
                </a:solidFill>
                <a:latin typeface="Twinkl"/>
              </a:rPr>
              <a:t> </a:t>
            </a:r>
            <a:br>
              <a:rPr lang="en-GB" sz="5400" dirty="0">
                <a:solidFill>
                  <a:schemeClr val="tx2"/>
                </a:solidFill>
                <a:latin typeface="Twinkl"/>
              </a:rPr>
            </a:br>
            <a:r>
              <a:rPr lang="en-GB" sz="5400" dirty="0">
                <a:solidFill>
                  <a:schemeClr val="tx2"/>
                </a:solidFill>
                <a:latin typeface="Twinkl"/>
              </a:rPr>
              <a:t>Acorns class</a:t>
            </a: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1.png" descr="A green squirrel with a white background&#10;&#10;Description automatically generated">
            <a:extLst>
              <a:ext uri="{FF2B5EF4-FFF2-40B4-BE49-F238E27FC236}">
                <a16:creationId xmlns:a16="http://schemas.microsoft.com/office/drawing/2014/main" id="{B9B9687F-6562-412E-9CDE-AA16CE6E758D}"/>
              </a:ext>
            </a:extLst>
          </p:cNvPr>
          <p:cNvPicPr/>
          <p:nvPr/>
        </p:nvPicPr>
        <p:blipFill>
          <a:blip r:embed="rId2"/>
          <a:stretch>
            <a:fillRect/>
          </a:stretch>
        </p:blipFill>
        <p:spPr>
          <a:xfrm>
            <a:off x="302342" y="542706"/>
            <a:ext cx="11525864" cy="2391616"/>
          </a:xfrm>
          <a:prstGeom prst="rect">
            <a:avLst/>
          </a:prstGeom>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506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0E2A-76D8-49C5-8552-4F2B0CD27C1F}"/>
              </a:ext>
            </a:extLst>
          </p:cNvPr>
          <p:cNvSpPr>
            <a:spLocks noGrp="1"/>
          </p:cNvSpPr>
          <p:nvPr>
            <p:ph type="title"/>
          </p:nvPr>
        </p:nvSpPr>
        <p:spPr>
          <a:xfrm>
            <a:off x="176646" y="83820"/>
            <a:ext cx="9875520" cy="1356360"/>
          </a:xfrm>
        </p:spPr>
        <p:txBody>
          <a:bodyPr/>
          <a:lstStyle/>
          <a:p>
            <a:r>
              <a:rPr lang="en-GB" dirty="0">
                <a:latin typeface="Twinkl"/>
              </a:rPr>
              <a:t>Drop off and Pick Up</a:t>
            </a:r>
          </a:p>
        </p:txBody>
      </p:sp>
      <p:sp>
        <p:nvSpPr>
          <p:cNvPr id="3" name="Content Placeholder 2">
            <a:extLst>
              <a:ext uri="{FF2B5EF4-FFF2-40B4-BE49-F238E27FC236}">
                <a16:creationId xmlns:a16="http://schemas.microsoft.com/office/drawing/2014/main" id="{A265B30A-E854-4AD4-A8CF-7B4E390D3B0A}"/>
              </a:ext>
            </a:extLst>
          </p:cNvPr>
          <p:cNvSpPr>
            <a:spLocks noGrp="1"/>
          </p:cNvSpPr>
          <p:nvPr>
            <p:ph idx="1"/>
          </p:nvPr>
        </p:nvSpPr>
        <p:spPr>
          <a:xfrm>
            <a:off x="170242" y="1270778"/>
            <a:ext cx="7486779" cy="5193396"/>
          </a:xfrm>
        </p:spPr>
        <p:txBody>
          <a:bodyPr>
            <a:normAutofit fontScale="77500" lnSpcReduction="20000"/>
          </a:bodyPr>
          <a:lstStyle/>
          <a:p>
            <a:pPr algn="just"/>
            <a:r>
              <a:rPr lang="en-GB" sz="2400" dirty="0">
                <a:latin typeface="Twinkl"/>
              </a:rPr>
              <a:t>The gates open at 8:40am. </a:t>
            </a:r>
          </a:p>
          <a:p>
            <a:pPr marL="0" indent="0" algn="just">
              <a:buNone/>
            </a:pPr>
            <a:r>
              <a:rPr lang="en-GB" sz="2400" dirty="0">
                <a:latin typeface="Twinkl"/>
                <a:cs typeface="Times New Roman" panose="02020603050405020304" pitchFamily="18" charset="0"/>
              </a:rPr>
              <a:t>Please come to the</a:t>
            </a:r>
            <a:r>
              <a:rPr lang="en-GB" sz="2400" b="0" i="0" u="none" strike="noStrike" dirty="0">
                <a:effectLst/>
                <a:latin typeface="Twinkl"/>
                <a:ea typeface="Calibri" panose="020F0502020204030204" pitchFamily="34" charset="0"/>
                <a:cs typeface="Times New Roman" panose="02020603050405020304" pitchFamily="18" charset="0"/>
              </a:rPr>
              <a:t> Squirrels sliding door and put coats, bags etc on pegs in that room.</a:t>
            </a:r>
            <a:endParaRPr lang="en-GB" sz="3600" b="0" i="0" u="none" strike="noStrike" dirty="0">
              <a:effectLst/>
              <a:latin typeface="Twinkl"/>
            </a:endParaRPr>
          </a:p>
          <a:p>
            <a:pPr algn="l" fontAlgn="t">
              <a:lnSpc>
                <a:spcPct val="107000"/>
              </a:lnSpc>
              <a:spcAft>
                <a:spcPts val="800"/>
              </a:spcAft>
              <a:buNone/>
            </a:pPr>
            <a:r>
              <a:rPr lang="en-GB" sz="2400" b="0" i="0" u="none" strike="noStrike" dirty="0">
                <a:effectLst/>
                <a:latin typeface="Twinkl"/>
                <a:ea typeface="Calibri" panose="020F0502020204030204" pitchFamily="34" charset="0"/>
                <a:cs typeface="Times New Roman" panose="02020603050405020304" pitchFamily="18" charset="0"/>
              </a:rPr>
              <a:t>Reception parents please leave children at the door.</a:t>
            </a:r>
            <a:endParaRPr lang="en-GB" sz="1600" b="0" i="0" u="none" strike="noStrike" dirty="0">
              <a:effectLst/>
              <a:latin typeface="Twinkl"/>
            </a:endParaRPr>
          </a:p>
          <a:p>
            <a:pPr algn="just"/>
            <a:r>
              <a:rPr lang="en-GB" sz="2400" dirty="0">
                <a:latin typeface="Twinkl"/>
              </a:rPr>
              <a:t>Gates close at 8.50am. </a:t>
            </a:r>
          </a:p>
          <a:p>
            <a:pPr marL="0" indent="0" algn="just">
              <a:buNone/>
            </a:pPr>
            <a:endParaRPr lang="en-GB" sz="2400" dirty="0">
              <a:latin typeface="Twinkl"/>
            </a:endParaRPr>
          </a:p>
          <a:p>
            <a:pPr marL="0" indent="0" algn="just">
              <a:buNone/>
            </a:pPr>
            <a:endParaRPr lang="en-GB" sz="2400" dirty="0">
              <a:latin typeface="Twinkl"/>
            </a:endParaRPr>
          </a:p>
          <a:p>
            <a:pPr algn="just"/>
            <a:r>
              <a:rPr lang="en-GB" sz="2400" dirty="0">
                <a:latin typeface="Twinkl"/>
              </a:rPr>
              <a:t>The school day ends at 3:15pm. </a:t>
            </a:r>
          </a:p>
          <a:p>
            <a:pPr algn="l" fontAlgn="t">
              <a:lnSpc>
                <a:spcPct val="107000"/>
              </a:lnSpc>
              <a:spcAft>
                <a:spcPts val="800"/>
              </a:spcAft>
              <a:buNone/>
            </a:pPr>
            <a:r>
              <a:rPr lang="en-GB" sz="2400" b="0" i="0" u="none" strike="noStrike" dirty="0">
                <a:effectLst/>
                <a:latin typeface="Twinkl"/>
                <a:ea typeface="Calibri" panose="020F0502020204030204" pitchFamily="34" charset="0"/>
                <a:cs typeface="Times New Roman" panose="02020603050405020304" pitchFamily="18" charset="0"/>
              </a:rPr>
              <a:t>We will dismiss through 2 doors</a:t>
            </a:r>
            <a:endParaRPr lang="en-GB" sz="3600" b="0" i="0" u="none" strike="noStrike" dirty="0">
              <a:effectLst/>
              <a:latin typeface="Twinkl"/>
            </a:endParaRPr>
          </a:p>
          <a:p>
            <a:pPr algn="l" fontAlgn="t">
              <a:lnSpc>
                <a:spcPct val="107000"/>
              </a:lnSpc>
              <a:spcAft>
                <a:spcPts val="800"/>
              </a:spcAft>
              <a:buNone/>
            </a:pPr>
            <a:r>
              <a:rPr lang="en-GB" sz="2400" b="0" i="0" u="none" strike="noStrike" dirty="0">
                <a:effectLst/>
                <a:latin typeface="Twinkl"/>
                <a:ea typeface="Calibri" panose="020F0502020204030204" pitchFamily="34" charset="0"/>
                <a:cs typeface="Times New Roman" panose="02020603050405020304" pitchFamily="18" charset="0"/>
              </a:rPr>
              <a:t>Reception through the Acorns’ classroom door</a:t>
            </a:r>
            <a:endParaRPr lang="en-GB" sz="3600" b="0" i="0" u="none" strike="noStrike" dirty="0">
              <a:effectLst/>
              <a:latin typeface="Twinkl"/>
            </a:endParaRPr>
          </a:p>
          <a:p>
            <a:pPr algn="l" fontAlgn="t">
              <a:lnSpc>
                <a:spcPct val="107000"/>
              </a:lnSpc>
              <a:spcAft>
                <a:spcPts val="800"/>
              </a:spcAft>
              <a:buNone/>
            </a:pPr>
            <a:r>
              <a:rPr lang="en-GB" sz="2400" b="0" i="0" u="none" strike="noStrike" dirty="0">
                <a:effectLst/>
                <a:latin typeface="Twinkl"/>
                <a:ea typeface="Calibri" panose="020F0502020204030204" pitchFamily="34" charset="0"/>
                <a:cs typeface="Times New Roman" panose="02020603050405020304" pitchFamily="18" charset="0"/>
              </a:rPr>
              <a:t>Pre-School through the Squirrels classroom door</a:t>
            </a:r>
            <a:endParaRPr lang="en-GB" sz="3600" b="0" i="0" u="none" strike="noStrike" dirty="0">
              <a:effectLst/>
              <a:latin typeface="Twinkl"/>
            </a:endParaRPr>
          </a:p>
          <a:p>
            <a:pPr algn="just"/>
            <a:endParaRPr lang="en-GB" sz="2400" dirty="0">
              <a:latin typeface="Twinkl"/>
            </a:endParaRPr>
          </a:p>
          <a:p>
            <a:r>
              <a:rPr lang="en-GB" sz="2400" dirty="0">
                <a:latin typeface="Twinkl"/>
              </a:rPr>
              <a:t>It is </a:t>
            </a:r>
            <a:r>
              <a:rPr lang="en-GB" sz="2400" b="1" dirty="0">
                <a:latin typeface="Twinkl"/>
              </a:rPr>
              <a:t>essential</a:t>
            </a:r>
            <a:r>
              <a:rPr lang="en-GB" sz="2400" dirty="0">
                <a:latin typeface="Twinkl"/>
              </a:rPr>
              <a:t> that you tell us if a different person will be collecting your child.  Please let us know at drop off or by contacting the office.</a:t>
            </a:r>
          </a:p>
        </p:txBody>
      </p:sp>
      <p:pic>
        <p:nvPicPr>
          <p:cNvPr id="2052" name="Picture 4">
            <a:extLst>
              <a:ext uri="{FF2B5EF4-FFF2-40B4-BE49-F238E27FC236}">
                <a16:creationId xmlns:a16="http://schemas.microsoft.com/office/drawing/2014/main" id="{FBBD2E46-738A-A678-D889-A1C0E3E23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871" y="3449783"/>
            <a:ext cx="2431472" cy="32419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B90D2C9-5B05-3234-2CBD-F79614BBD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1046" y="166254"/>
            <a:ext cx="2991659" cy="399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7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3D9A7-1FDA-AE5F-5BCF-88A42680434C}"/>
              </a:ext>
            </a:extLst>
          </p:cNvPr>
          <p:cNvSpPr>
            <a:spLocks noGrp="1"/>
          </p:cNvSpPr>
          <p:nvPr>
            <p:ph type="title"/>
          </p:nvPr>
        </p:nvSpPr>
        <p:spPr>
          <a:xfrm>
            <a:off x="810718" y="40913"/>
            <a:ext cx="4960945" cy="1325563"/>
          </a:xfrm>
        </p:spPr>
        <p:txBody>
          <a:bodyPr>
            <a:normAutofit/>
          </a:bodyPr>
          <a:lstStyle/>
          <a:p>
            <a:r>
              <a:rPr lang="en-US" b="1" dirty="0">
                <a:latin typeface="Twinkl"/>
              </a:rPr>
              <a:t>Uniform</a:t>
            </a:r>
            <a:r>
              <a:rPr lang="en-US" dirty="0">
                <a:latin typeface="CCW Cursive Writing 22" panose="03050602040000000000" pitchFamily="66" charset="0"/>
              </a:rPr>
              <a:t> </a:t>
            </a:r>
          </a:p>
        </p:txBody>
      </p:sp>
      <p:sp>
        <p:nvSpPr>
          <p:cNvPr id="3" name="Content Placeholder 2">
            <a:extLst>
              <a:ext uri="{FF2B5EF4-FFF2-40B4-BE49-F238E27FC236}">
                <a16:creationId xmlns:a16="http://schemas.microsoft.com/office/drawing/2014/main" id="{8BB29C34-E1F8-37FA-859B-3D6EFA7EA858}"/>
              </a:ext>
            </a:extLst>
          </p:cNvPr>
          <p:cNvSpPr>
            <a:spLocks noGrp="1"/>
          </p:cNvSpPr>
          <p:nvPr>
            <p:ph idx="1"/>
          </p:nvPr>
        </p:nvSpPr>
        <p:spPr>
          <a:xfrm>
            <a:off x="277218" y="1455354"/>
            <a:ext cx="6403216" cy="4943061"/>
          </a:xfrm>
        </p:spPr>
        <p:txBody>
          <a:bodyPr>
            <a:normAutofit fontScale="92500" lnSpcReduction="10000"/>
          </a:bodyPr>
          <a:lstStyle/>
          <a:p>
            <a:pPr fontAlgn="base"/>
            <a:r>
              <a:rPr lang="en-GB" sz="1900" dirty="0">
                <a:latin typeface="Twinkl"/>
              </a:rPr>
              <a:t>Green sweatshirt/ cardigan</a:t>
            </a:r>
          </a:p>
          <a:p>
            <a:pPr fontAlgn="base"/>
            <a:r>
              <a:rPr lang="en-GB" sz="1900" dirty="0">
                <a:latin typeface="Twinkl"/>
              </a:rPr>
              <a:t>Yellow polo shirt</a:t>
            </a:r>
          </a:p>
          <a:p>
            <a:pPr fontAlgn="base"/>
            <a:r>
              <a:rPr lang="en-GB" sz="1900" dirty="0">
                <a:latin typeface="Twinkl"/>
              </a:rPr>
              <a:t>Grey trousers/ shorts/ pinafore/ skirt</a:t>
            </a:r>
          </a:p>
          <a:p>
            <a:pPr fontAlgn="base"/>
            <a:r>
              <a:rPr lang="en-GB" sz="1900" dirty="0">
                <a:latin typeface="Twinkl"/>
              </a:rPr>
              <a:t>Green gingham dress/ jumpsuit for summer </a:t>
            </a:r>
          </a:p>
          <a:p>
            <a:pPr fontAlgn="base"/>
            <a:r>
              <a:rPr lang="en-GB" sz="1900" dirty="0">
                <a:latin typeface="Twinkl"/>
              </a:rPr>
              <a:t>Smart black shoes/ sandals</a:t>
            </a:r>
          </a:p>
          <a:p>
            <a:pPr fontAlgn="base"/>
            <a:r>
              <a:rPr lang="en-GB" sz="1900" dirty="0">
                <a:latin typeface="Twinkl"/>
              </a:rPr>
              <a:t>Grey, black or white socks or grey tights</a:t>
            </a:r>
          </a:p>
          <a:p>
            <a:r>
              <a:rPr lang="en-GB" sz="1900" dirty="0">
                <a:latin typeface="Twinkl"/>
              </a:rPr>
              <a:t>Coat</a:t>
            </a:r>
          </a:p>
          <a:p>
            <a:r>
              <a:rPr lang="en-GB" sz="1900" b="1" dirty="0">
                <a:latin typeface="Twinkl"/>
              </a:rPr>
              <a:t>PLEASE NAME EVERYTHING including shoes!</a:t>
            </a:r>
          </a:p>
          <a:p>
            <a:endParaRPr lang="en-GB" sz="1900" b="1" dirty="0">
              <a:latin typeface="Twinkl"/>
            </a:endParaRPr>
          </a:p>
          <a:p>
            <a:r>
              <a:rPr lang="en-GB" sz="1900" dirty="0">
                <a:latin typeface="Twinkl"/>
              </a:rPr>
              <a:t>In your packs is an information sheet on where to order your uniform from if you want a school logo- 26</a:t>
            </a:r>
            <a:r>
              <a:rPr lang="en-GB" sz="1900" baseline="30000" dirty="0">
                <a:latin typeface="Twinkl"/>
              </a:rPr>
              <a:t>th</a:t>
            </a:r>
            <a:r>
              <a:rPr lang="en-GB" sz="1900" dirty="0">
                <a:latin typeface="Twinkl"/>
              </a:rPr>
              <a:t> June is last order date for free delivery into school, 31</a:t>
            </a:r>
            <a:r>
              <a:rPr lang="en-GB" sz="1900" baseline="30000" dirty="0">
                <a:latin typeface="Twinkl"/>
              </a:rPr>
              <a:t>st</a:t>
            </a:r>
            <a:r>
              <a:rPr lang="en-GB" sz="1900" dirty="0">
                <a:latin typeface="Twinkl"/>
              </a:rPr>
              <a:t> July for home delivery for September</a:t>
            </a:r>
          </a:p>
          <a:p>
            <a:r>
              <a:rPr lang="en-GB" sz="1900" dirty="0">
                <a:latin typeface="Twinkl"/>
              </a:rPr>
              <a:t>Otherwise you can get plain items from places like M&amp;S, Sainsbury’s, Tesco etc</a:t>
            </a:r>
          </a:p>
          <a:p>
            <a:endParaRPr lang="en-US" sz="1500" dirty="0"/>
          </a:p>
        </p:txBody>
      </p:sp>
      <p:pic>
        <p:nvPicPr>
          <p:cNvPr id="4" name="Picture 3" descr="IMG_8058">
            <a:extLst>
              <a:ext uri="{FF2B5EF4-FFF2-40B4-BE49-F238E27FC236}">
                <a16:creationId xmlns:a16="http://schemas.microsoft.com/office/drawing/2014/main" id="{673FBB2A-A98B-8305-7794-31234BEA9165}"/>
              </a:ext>
            </a:extLst>
          </p:cNvPr>
          <p:cNvPicPr>
            <a:picLocks noChangeAspect="1"/>
          </p:cNvPicPr>
          <p:nvPr/>
        </p:nvPicPr>
        <p:blipFill>
          <a:blip r:embed="rId2">
            <a:extLst>
              <a:ext uri="{28A0092B-C50C-407E-A947-70E740481C1C}">
                <a14:useLocalDpi xmlns:a14="http://schemas.microsoft.com/office/drawing/2010/main" val="0"/>
              </a:ext>
            </a:extLst>
          </a:blip>
          <a:srcRect t="13156" r="-2" b="17936"/>
          <a:stretch>
            <a:fillRect/>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p:spPr>
      </p:pic>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75A2CA-694D-52D0-B8B2-F9A08421D7FF}"/>
              </a:ext>
            </a:extLst>
          </p:cNvPr>
          <p:cNvPicPr>
            <a:picLocks noChangeAspect="1"/>
          </p:cNvPicPr>
          <p:nvPr/>
        </p:nvPicPr>
        <p:blipFill rotWithShape="1">
          <a:blip r:embed="rId3">
            <a:extLst>
              <a:ext uri="{28A0092B-C50C-407E-A947-70E740481C1C}">
                <a14:useLocalDpi xmlns:a14="http://schemas.microsoft.com/office/drawing/2010/main" val="0"/>
              </a:ext>
            </a:extLst>
          </a:blip>
          <a:srcRect t="14184" b="21714"/>
          <a:stretch>
            <a:fillRect/>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65982BA-DDBE-9342-1F18-B1A271AEA60A}"/>
              </a:ext>
            </a:extLst>
          </p:cNvPr>
          <p:cNvPicPr>
            <a:picLocks noChangeAspect="1"/>
          </p:cNvPicPr>
          <p:nvPr/>
        </p:nvPicPr>
        <p:blipFill>
          <a:blip r:embed="rId4" cstate="print">
            <a:extLst>
              <a:ext uri="{28A0092B-C50C-407E-A947-70E740481C1C}">
                <a14:useLocalDpi xmlns:a14="http://schemas.microsoft.com/office/drawing/2010/main" val="0"/>
              </a:ext>
            </a:extLst>
          </a:blip>
          <a:srcRect l="6977" r="8310" b="4"/>
          <a:stretch>
            <a:fillRect/>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p:spPr>
      </p:pic>
    </p:spTree>
    <p:extLst>
      <p:ext uri="{BB962C8B-B14F-4D97-AF65-F5344CB8AC3E}">
        <p14:creationId xmlns:p14="http://schemas.microsoft.com/office/powerpoint/2010/main" val="88136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C2C17-D7F5-09B3-6569-C0938942E823}"/>
              </a:ext>
            </a:extLst>
          </p:cNvPr>
          <p:cNvSpPr>
            <a:spLocks noGrp="1"/>
          </p:cNvSpPr>
          <p:nvPr>
            <p:ph type="title"/>
          </p:nvPr>
        </p:nvSpPr>
        <p:spPr>
          <a:xfrm>
            <a:off x="4400748" y="81483"/>
            <a:ext cx="2507047" cy="1149790"/>
          </a:xfrm>
        </p:spPr>
        <p:txBody>
          <a:bodyPr>
            <a:normAutofit/>
          </a:bodyPr>
          <a:lstStyle/>
          <a:p>
            <a:r>
              <a:rPr lang="en-US" sz="3600" b="1" dirty="0">
                <a:solidFill>
                  <a:schemeClr val="tx2"/>
                </a:solidFill>
                <a:latin typeface="Twinkl"/>
              </a:rPr>
              <a:t>PE kit</a:t>
            </a:r>
          </a:p>
        </p:txBody>
      </p:sp>
      <p:sp>
        <p:nvSpPr>
          <p:cNvPr id="3" name="Content Placeholder 2">
            <a:extLst>
              <a:ext uri="{FF2B5EF4-FFF2-40B4-BE49-F238E27FC236}">
                <a16:creationId xmlns:a16="http://schemas.microsoft.com/office/drawing/2014/main" id="{79B575B6-6CED-8DD0-0D97-719AA01A0149}"/>
              </a:ext>
            </a:extLst>
          </p:cNvPr>
          <p:cNvSpPr>
            <a:spLocks noGrp="1"/>
          </p:cNvSpPr>
          <p:nvPr>
            <p:ph idx="1"/>
          </p:nvPr>
        </p:nvSpPr>
        <p:spPr>
          <a:xfrm>
            <a:off x="341375" y="1086678"/>
            <a:ext cx="8033997" cy="5434916"/>
          </a:xfrm>
        </p:spPr>
        <p:txBody>
          <a:bodyPr anchor="t">
            <a:normAutofit fontScale="77500" lnSpcReduction="20000"/>
          </a:bodyPr>
          <a:lstStyle/>
          <a:p>
            <a:pPr marL="0" indent="0">
              <a:buNone/>
            </a:pPr>
            <a:r>
              <a:rPr lang="en-GB" sz="2400" dirty="0">
                <a:solidFill>
                  <a:schemeClr val="tx2"/>
                </a:solidFill>
                <a:latin typeface="Twinkl"/>
              </a:rPr>
              <a:t>We will have PE once per week. </a:t>
            </a:r>
          </a:p>
          <a:p>
            <a:pPr marL="0" indent="0">
              <a:buNone/>
            </a:pPr>
            <a:r>
              <a:rPr lang="en-GB" sz="2400" dirty="0">
                <a:solidFill>
                  <a:schemeClr val="tx2"/>
                </a:solidFill>
                <a:latin typeface="Twinkl"/>
              </a:rPr>
              <a:t>Please bring PE kits in at the beginning of the week. We will then change the children for PE. We will send the children home in their PE kit, with uniform in their PE bag.</a:t>
            </a:r>
          </a:p>
          <a:p>
            <a:pPr marL="0" indent="0">
              <a:buNone/>
            </a:pPr>
            <a:r>
              <a:rPr lang="en-GB" sz="2400" dirty="0">
                <a:solidFill>
                  <a:schemeClr val="tx2"/>
                </a:solidFill>
                <a:latin typeface="Twinkl"/>
              </a:rPr>
              <a:t>Please return the PE kit on a Monday morning. </a:t>
            </a:r>
          </a:p>
          <a:p>
            <a:endParaRPr lang="en-GB" sz="2400" dirty="0">
              <a:solidFill>
                <a:schemeClr val="tx2"/>
              </a:solidFill>
              <a:latin typeface="Twinkl"/>
            </a:endParaRPr>
          </a:p>
          <a:p>
            <a:r>
              <a:rPr lang="en-GB" sz="2400" dirty="0">
                <a:solidFill>
                  <a:schemeClr val="tx2"/>
                </a:solidFill>
                <a:latin typeface="Twinkl"/>
              </a:rPr>
              <a:t>White T-shirt </a:t>
            </a:r>
          </a:p>
          <a:p>
            <a:r>
              <a:rPr lang="en-GB" sz="2400" dirty="0">
                <a:solidFill>
                  <a:schemeClr val="tx2"/>
                </a:solidFill>
                <a:latin typeface="Twinkl"/>
              </a:rPr>
              <a:t>Black shorts or tracksuit bottoms/ leggings- plain</a:t>
            </a:r>
          </a:p>
          <a:p>
            <a:r>
              <a:rPr lang="en-GB" sz="2400" dirty="0">
                <a:solidFill>
                  <a:schemeClr val="tx2"/>
                </a:solidFill>
                <a:latin typeface="Twinkl"/>
              </a:rPr>
              <a:t>Trainers or black pumps</a:t>
            </a:r>
          </a:p>
          <a:p>
            <a:r>
              <a:rPr lang="en-GB" sz="2400" dirty="0">
                <a:solidFill>
                  <a:schemeClr val="tx2"/>
                </a:solidFill>
                <a:latin typeface="Twinkl"/>
              </a:rPr>
              <a:t>Black hoodie</a:t>
            </a:r>
          </a:p>
          <a:p>
            <a:r>
              <a:rPr lang="en-GB" sz="2400" dirty="0">
                <a:solidFill>
                  <a:schemeClr val="tx2"/>
                </a:solidFill>
                <a:latin typeface="Twinkl"/>
              </a:rPr>
              <a:t>Remember socks if your child is wearing tights to school</a:t>
            </a:r>
          </a:p>
          <a:p>
            <a:r>
              <a:rPr lang="en-GB" sz="2400" dirty="0">
                <a:solidFill>
                  <a:schemeClr val="tx2"/>
                </a:solidFill>
                <a:latin typeface="Twinkl"/>
              </a:rPr>
              <a:t>Please put all of these in a small drawstring bag (please no large rucksacks)</a:t>
            </a:r>
          </a:p>
          <a:p>
            <a:pPr marL="0" indent="0">
              <a:buNone/>
            </a:pPr>
            <a:endParaRPr lang="en-GB" sz="2400" dirty="0">
              <a:solidFill>
                <a:schemeClr val="tx2"/>
              </a:solidFill>
              <a:latin typeface="Twinkl"/>
            </a:endParaRPr>
          </a:p>
          <a:p>
            <a:pPr marL="45720" indent="0">
              <a:buNone/>
            </a:pPr>
            <a:r>
              <a:rPr lang="en-GB" sz="2400" b="1" dirty="0">
                <a:solidFill>
                  <a:schemeClr val="tx2"/>
                </a:solidFill>
                <a:latin typeface="Twinkl"/>
              </a:rPr>
              <a:t>PLEASE NAME EVERYTHING including shoes! </a:t>
            </a:r>
          </a:p>
          <a:p>
            <a:pPr marL="45720" indent="0">
              <a:buNone/>
            </a:pPr>
            <a:endParaRPr lang="en-GB" sz="2400" b="1" dirty="0">
              <a:solidFill>
                <a:schemeClr val="tx2"/>
              </a:solidFill>
              <a:latin typeface="Twinkl"/>
            </a:endParaRPr>
          </a:p>
          <a:p>
            <a:pPr marL="45720" indent="0">
              <a:buNone/>
            </a:pPr>
            <a:r>
              <a:rPr lang="en-GB" sz="2400" dirty="0">
                <a:solidFill>
                  <a:schemeClr val="tx2"/>
                </a:solidFill>
                <a:latin typeface="Twinkl"/>
              </a:rPr>
              <a:t>If your child wears earrings, please make sure that they can take these out or have something to cover them up (tape/plasters).</a:t>
            </a:r>
          </a:p>
          <a:p>
            <a:pPr marL="45720" indent="0">
              <a:buNone/>
            </a:pPr>
            <a:endParaRPr lang="en-GB" sz="700" b="1" dirty="0">
              <a:solidFill>
                <a:schemeClr val="tx2"/>
              </a:solidFill>
              <a:latin typeface="CCW Precursive 7N" panose="03050602040000000000" pitchFamily="66" charset="0"/>
            </a:endParaRPr>
          </a:p>
          <a:p>
            <a:pPr marL="0" indent="0">
              <a:buNone/>
            </a:pPr>
            <a:endParaRPr lang="en-US" sz="700" dirty="0">
              <a:solidFill>
                <a:schemeClr val="tx2"/>
              </a:solidFill>
            </a:endParaRP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PE Bundle - Keeble Gateway Academy - Save £3.95">
            <a:extLst>
              <a:ext uri="{FF2B5EF4-FFF2-40B4-BE49-F238E27FC236}">
                <a16:creationId xmlns:a16="http://schemas.microsoft.com/office/drawing/2014/main" id="{689BD642-7B54-5ACA-1EC2-D141BB5A06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75374" y="1804005"/>
            <a:ext cx="3475250" cy="350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3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E5FB1-3E6B-28BD-6216-E33B47C0666A}"/>
              </a:ext>
            </a:extLst>
          </p:cNvPr>
          <p:cNvSpPr>
            <a:spLocks noGrp="1"/>
          </p:cNvSpPr>
          <p:nvPr>
            <p:ph type="title"/>
          </p:nvPr>
        </p:nvSpPr>
        <p:spPr>
          <a:xfrm>
            <a:off x="1285592" y="176686"/>
            <a:ext cx="6440426" cy="1454051"/>
          </a:xfrm>
        </p:spPr>
        <p:txBody>
          <a:bodyPr>
            <a:normAutofit/>
          </a:bodyPr>
          <a:lstStyle/>
          <a:p>
            <a:r>
              <a:rPr lang="en-US" sz="3600" b="1" dirty="0">
                <a:solidFill>
                  <a:schemeClr val="tx2"/>
                </a:solidFill>
                <a:latin typeface="Twinkl"/>
              </a:rPr>
              <a:t>Lunches, snack and drinks </a:t>
            </a:r>
          </a:p>
        </p:txBody>
      </p:sp>
      <p:sp>
        <p:nvSpPr>
          <p:cNvPr id="3" name="Content Placeholder 2">
            <a:extLst>
              <a:ext uri="{FF2B5EF4-FFF2-40B4-BE49-F238E27FC236}">
                <a16:creationId xmlns:a16="http://schemas.microsoft.com/office/drawing/2014/main" id="{5CAF6932-9303-EC3C-5E52-8E13E46A94D6}"/>
              </a:ext>
            </a:extLst>
          </p:cNvPr>
          <p:cNvSpPr>
            <a:spLocks noGrp="1"/>
          </p:cNvSpPr>
          <p:nvPr>
            <p:ph idx="1"/>
          </p:nvPr>
        </p:nvSpPr>
        <p:spPr>
          <a:xfrm>
            <a:off x="473366" y="1510748"/>
            <a:ext cx="7915260" cy="5010846"/>
          </a:xfrm>
        </p:spPr>
        <p:txBody>
          <a:bodyPr anchor="t">
            <a:normAutofit fontScale="85000" lnSpcReduction="20000"/>
          </a:bodyPr>
          <a:lstStyle/>
          <a:p>
            <a:r>
              <a:rPr lang="en-GB" sz="2400" dirty="0">
                <a:solidFill>
                  <a:schemeClr val="tx2"/>
                </a:solidFill>
                <a:latin typeface="Twinkl"/>
              </a:rPr>
              <a:t>Water bottles – Please send in each day. The children have access all day and we encourage that the children have water only in the bottles </a:t>
            </a:r>
            <a:endParaRPr lang="en-US" sz="2400" dirty="0">
              <a:solidFill>
                <a:schemeClr val="tx2"/>
              </a:solidFill>
              <a:latin typeface="Twinkl"/>
            </a:endParaRPr>
          </a:p>
          <a:p>
            <a:r>
              <a:rPr lang="en-US" sz="2400" dirty="0">
                <a:solidFill>
                  <a:schemeClr val="tx2"/>
                </a:solidFill>
                <a:latin typeface="Twinkl"/>
              </a:rPr>
              <a:t>Morning snack- fruit/ veg is provided each day by school. You do not need to provide a snack. </a:t>
            </a:r>
          </a:p>
          <a:p>
            <a:endParaRPr lang="en-US" sz="2400" dirty="0">
              <a:solidFill>
                <a:schemeClr val="tx2"/>
              </a:solidFill>
              <a:latin typeface="Twinkl"/>
            </a:endParaRPr>
          </a:p>
          <a:p>
            <a:pPr marL="0" indent="0">
              <a:buNone/>
            </a:pPr>
            <a:r>
              <a:rPr lang="en-US" sz="2400" dirty="0">
                <a:solidFill>
                  <a:schemeClr val="tx2"/>
                </a:solidFill>
                <a:latin typeface="Twinkl"/>
              </a:rPr>
              <a:t>Lunch</a:t>
            </a:r>
          </a:p>
          <a:p>
            <a:r>
              <a:rPr lang="en-US" sz="2400" dirty="0">
                <a:solidFill>
                  <a:schemeClr val="tx2"/>
                </a:solidFill>
                <a:latin typeface="Twinkl"/>
              </a:rPr>
              <a:t>Children in Reception get free school meals- see examples of menus and info in your pack</a:t>
            </a:r>
          </a:p>
          <a:p>
            <a:r>
              <a:rPr lang="en-US" sz="2400" dirty="0">
                <a:solidFill>
                  <a:schemeClr val="tx2"/>
                </a:solidFill>
                <a:latin typeface="Twinkl"/>
              </a:rPr>
              <a:t>If you wish to provide a packed lunch then you are welcome to. Please ensure this is a healthy packed lunch and is nut free. </a:t>
            </a:r>
          </a:p>
          <a:p>
            <a:r>
              <a:rPr lang="en-US" sz="2400" dirty="0">
                <a:solidFill>
                  <a:schemeClr val="tx2"/>
                </a:solidFill>
                <a:latin typeface="Twinkl"/>
              </a:rPr>
              <a:t>We will go to the hall for lunch at 11:45</a:t>
            </a:r>
          </a:p>
          <a:p>
            <a:endParaRPr lang="en-US" sz="2400" dirty="0">
              <a:solidFill>
                <a:schemeClr val="tx2"/>
              </a:solidFill>
              <a:latin typeface="Twinkl"/>
            </a:endParaRPr>
          </a:p>
          <a:p>
            <a:pPr marL="0" indent="0">
              <a:buNone/>
            </a:pPr>
            <a:r>
              <a:rPr lang="en-US" sz="2400" dirty="0">
                <a:solidFill>
                  <a:schemeClr val="tx2"/>
                </a:solidFill>
                <a:latin typeface="Twinkl"/>
              </a:rPr>
              <a:t>Please name </a:t>
            </a:r>
            <a:r>
              <a:rPr lang="en-US" sz="2400" dirty="0" err="1">
                <a:solidFill>
                  <a:schemeClr val="tx2"/>
                </a:solidFill>
                <a:latin typeface="Twinkl"/>
              </a:rPr>
              <a:t>waterbottles</a:t>
            </a:r>
            <a:r>
              <a:rPr lang="en-US" sz="2400" dirty="0">
                <a:solidFill>
                  <a:schemeClr val="tx2"/>
                </a:solidFill>
                <a:latin typeface="Twinkl"/>
              </a:rPr>
              <a:t> with a name sticker rather than pen, as it rubs off easily.</a:t>
            </a:r>
          </a:p>
          <a:p>
            <a:pPr marL="0" indent="0">
              <a:buNone/>
            </a:pPr>
            <a:r>
              <a:rPr lang="en-US" sz="2400" dirty="0">
                <a:solidFill>
                  <a:schemeClr val="tx2"/>
                </a:solidFill>
                <a:latin typeface="Twinkl"/>
              </a:rPr>
              <a:t>Please name lunchboxes</a:t>
            </a: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54 Types of Fruit: Nutrition Profiles and Health Benefits - Nutrition  Advance">
            <a:extLst>
              <a:ext uri="{FF2B5EF4-FFF2-40B4-BE49-F238E27FC236}">
                <a16:creationId xmlns:a16="http://schemas.microsoft.com/office/drawing/2014/main" id="{C63CD316-FCDF-CDE7-80D5-0449AD3F1B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9463" y="2452742"/>
            <a:ext cx="4142232" cy="289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2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9C66A-4C2E-4452-3632-DCA7C8341EDE}"/>
              </a:ext>
            </a:extLst>
          </p:cNvPr>
          <p:cNvSpPr>
            <a:spLocks noGrp="1"/>
          </p:cNvSpPr>
          <p:nvPr>
            <p:ph type="title"/>
          </p:nvPr>
        </p:nvSpPr>
        <p:spPr>
          <a:xfrm>
            <a:off x="804672" y="403994"/>
            <a:ext cx="6903720" cy="1039097"/>
          </a:xfrm>
        </p:spPr>
        <p:txBody>
          <a:bodyPr>
            <a:normAutofit/>
          </a:bodyPr>
          <a:lstStyle/>
          <a:p>
            <a:pPr algn="ctr"/>
            <a:r>
              <a:rPr lang="en-US" sz="4000" b="1" dirty="0">
                <a:solidFill>
                  <a:schemeClr val="tx2"/>
                </a:solidFill>
              </a:rPr>
              <a:t>Book Bag and Water bottles</a:t>
            </a:r>
          </a:p>
        </p:txBody>
      </p:sp>
      <p:sp>
        <p:nvSpPr>
          <p:cNvPr id="3" name="Content Placeholder 2">
            <a:extLst>
              <a:ext uri="{FF2B5EF4-FFF2-40B4-BE49-F238E27FC236}">
                <a16:creationId xmlns:a16="http://schemas.microsoft.com/office/drawing/2014/main" id="{ACADF5AD-3882-03AB-1BA1-117BD910A3D5}"/>
              </a:ext>
            </a:extLst>
          </p:cNvPr>
          <p:cNvSpPr>
            <a:spLocks noGrp="1"/>
          </p:cNvSpPr>
          <p:nvPr>
            <p:ph idx="1"/>
          </p:nvPr>
        </p:nvSpPr>
        <p:spPr>
          <a:xfrm>
            <a:off x="516836" y="1510678"/>
            <a:ext cx="6609516" cy="4770851"/>
          </a:xfrm>
        </p:spPr>
        <p:txBody>
          <a:bodyPr anchor="t">
            <a:normAutofit fontScale="92500" lnSpcReduction="10000"/>
          </a:bodyPr>
          <a:lstStyle/>
          <a:p>
            <a:pPr>
              <a:spcAft>
                <a:spcPts val="1000"/>
              </a:spcAft>
            </a:pPr>
            <a:r>
              <a:rPr lang="en-GB" sz="2000" dirty="0">
                <a:solidFill>
                  <a:schemeClr val="tx2"/>
                </a:solidFill>
                <a:latin typeface="Twinkl"/>
                <a:ea typeface="Calibri" panose="020F0502020204030204" pitchFamily="34" charset="0"/>
                <a:cs typeface="Times New Roman" panose="02020603050405020304" pitchFamily="18" charset="0"/>
              </a:rPr>
              <a:t>If you were in Pre-School, you already have a book bag. New starters, you will get one tonight</a:t>
            </a:r>
            <a:endParaRPr lang="en-GB" sz="2000" dirty="0">
              <a:solidFill>
                <a:schemeClr val="tx2"/>
              </a:solidFill>
              <a:effectLst/>
              <a:latin typeface="Twinkl"/>
              <a:ea typeface="Calibri" panose="020F0502020204030204" pitchFamily="34" charset="0"/>
              <a:cs typeface="Times New Roman" panose="02020603050405020304" pitchFamily="18" charset="0"/>
            </a:endParaRPr>
          </a:p>
          <a:p>
            <a:pPr>
              <a:spcAft>
                <a:spcPts val="1000"/>
              </a:spcAft>
            </a:pPr>
            <a:r>
              <a:rPr lang="en-GB" sz="2000" dirty="0">
                <a:solidFill>
                  <a:schemeClr val="tx2"/>
                </a:solidFill>
                <a:effectLst/>
                <a:latin typeface="Twinkl"/>
                <a:ea typeface="Calibri" panose="020F0502020204030204" pitchFamily="34" charset="0"/>
                <a:cs typeface="Times New Roman" panose="02020603050405020304" pitchFamily="18" charset="0"/>
              </a:rPr>
              <a:t>This will need to come to school each day in case there are any important letters or drawings from our day! We will also send home a story book to begin with, then phonics reading books</a:t>
            </a:r>
          </a:p>
          <a:p>
            <a:pPr marL="0" indent="0">
              <a:spcAft>
                <a:spcPts val="1000"/>
              </a:spcAft>
              <a:buNone/>
            </a:pPr>
            <a:r>
              <a:rPr lang="en-GB" sz="2000" b="1" dirty="0">
                <a:solidFill>
                  <a:schemeClr val="tx2"/>
                </a:solidFill>
                <a:effectLst/>
                <a:latin typeface="Twinkl"/>
                <a:ea typeface="Calibri" panose="020F0502020204030204" pitchFamily="34" charset="0"/>
                <a:cs typeface="Times New Roman" panose="02020603050405020304" pitchFamily="18" charset="0"/>
              </a:rPr>
              <a:t>Please ensure that these books are looked after and returned to school each week as they belong to school or sometimes come from staff’s own book collection. </a:t>
            </a:r>
          </a:p>
          <a:p>
            <a:pPr marL="0" indent="0">
              <a:spcAft>
                <a:spcPts val="1000"/>
              </a:spcAft>
              <a:buNone/>
            </a:pPr>
            <a:r>
              <a:rPr lang="en-GB" sz="2000" b="1" dirty="0">
                <a:solidFill>
                  <a:schemeClr val="tx2"/>
                </a:solidFill>
                <a:effectLst/>
                <a:latin typeface="Twinkl"/>
                <a:ea typeface="Calibri" panose="020F0502020204030204" pitchFamily="34" charset="0"/>
                <a:cs typeface="Times New Roman" panose="02020603050405020304" pitchFamily="18" charset="0"/>
              </a:rPr>
              <a:t>You will not get a new book if the one you have isn’t returned</a:t>
            </a:r>
            <a:endParaRPr lang="en-GB" sz="2000" dirty="0">
              <a:solidFill>
                <a:schemeClr val="tx2"/>
              </a:solidFill>
              <a:effectLst/>
              <a:latin typeface="Twinkl"/>
              <a:ea typeface="Calibri" panose="020F0502020204030204" pitchFamily="34" charset="0"/>
              <a:cs typeface="Times New Roman" panose="02020603050405020304" pitchFamily="18" charset="0"/>
            </a:endParaRPr>
          </a:p>
          <a:p>
            <a:pPr marL="0" indent="0">
              <a:buNone/>
            </a:pPr>
            <a:endParaRPr lang="en-US" sz="2000" dirty="0">
              <a:solidFill>
                <a:schemeClr val="tx2"/>
              </a:solidFill>
              <a:latin typeface="Twinkl"/>
            </a:endParaRPr>
          </a:p>
          <a:p>
            <a:r>
              <a:rPr lang="en-US" sz="2000" dirty="0">
                <a:solidFill>
                  <a:schemeClr val="tx2"/>
                </a:solidFill>
                <a:latin typeface="Twinkl"/>
              </a:rPr>
              <a:t>You will be given a school water bottle tonight- </a:t>
            </a:r>
            <a:r>
              <a:rPr lang="en-US" sz="2000" b="1" dirty="0">
                <a:solidFill>
                  <a:schemeClr val="tx2"/>
                </a:solidFill>
                <a:latin typeface="Twinkl"/>
              </a:rPr>
              <a:t>please label this </a:t>
            </a:r>
            <a:r>
              <a:rPr lang="en-US" sz="2000" dirty="0">
                <a:solidFill>
                  <a:schemeClr val="tx2"/>
                </a:solidFill>
                <a:latin typeface="Twinkl"/>
              </a:rPr>
              <a:t>with a name sticker not pen, as this washes off easily. See PTFA name label order.</a:t>
            </a: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3F4503C-AD94-4035-D8D1-C88DFB7810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402"/>
          <a:stretch/>
        </p:blipFill>
        <p:spPr bwMode="auto">
          <a:xfrm rot="10800000">
            <a:off x="7708392" y="2561147"/>
            <a:ext cx="4142232" cy="265925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57832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6024289-BE0C-4096-9AA0-270B61AAC252}"/>
              </a:ext>
            </a:extLst>
          </p:cNvPr>
          <p:cNvSpPr>
            <a:spLocks noGrp="1"/>
          </p:cNvSpPr>
          <p:nvPr>
            <p:ph type="title"/>
          </p:nvPr>
        </p:nvSpPr>
        <p:spPr>
          <a:xfrm>
            <a:off x="1059957" y="122143"/>
            <a:ext cx="9833548" cy="1066802"/>
          </a:xfrm>
        </p:spPr>
        <p:txBody>
          <a:bodyPr anchor="b">
            <a:normAutofit/>
          </a:bodyPr>
          <a:lstStyle/>
          <a:p>
            <a:r>
              <a:rPr lang="en-GB" sz="3600" b="1" u="sng" dirty="0">
                <a:solidFill>
                  <a:schemeClr val="tx2"/>
                </a:solidFill>
                <a:latin typeface="Twinkl"/>
              </a:rPr>
              <a:t>Things to bring to school</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DCEB986-89C7-43B4-A971-86A4FB83634E}"/>
              </a:ext>
            </a:extLst>
          </p:cNvPr>
          <p:cNvSpPr>
            <a:spLocks noGrp="1"/>
          </p:cNvSpPr>
          <p:nvPr>
            <p:ph idx="1"/>
          </p:nvPr>
        </p:nvSpPr>
        <p:spPr>
          <a:xfrm>
            <a:off x="450574" y="1457739"/>
            <a:ext cx="10562200" cy="4537160"/>
          </a:xfrm>
        </p:spPr>
        <p:txBody>
          <a:bodyPr anchor="ctr">
            <a:normAutofit fontScale="92500" lnSpcReduction="10000"/>
          </a:bodyPr>
          <a:lstStyle/>
          <a:p>
            <a:r>
              <a:rPr lang="en-GB" sz="3200" dirty="0">
                <a:solidFill>
                  <a:schemeClr val="tx2"/>
                </a:solidFill>
                <a:latin typeface="Twinkl"/>
              </a:rPr>
              <a:t>Book bag and reading book</a:t>
            </a:r>
          </a:p>
          <a:p>
            <a:r>
              <a:rPr lang="en-GB" sz="3200" dirty="0">
                <a:solidFill>
                  <a:schemeClr val="tx2"/>
                </a:solidFill>
                <a:latin typeface="Twinkl"/>
              </a:rPr>
              <a:t>Water bottles</a:t>
            </a:r>
          </a:p>
          <a:p>
            <a:r>
              <a:rPr lang="en-GB" sz="3200" dirty="0">
                <a:solidFill>
                  <a:schemeClr val="tx2"/>
                </a:solidFill>
                <a:latin typeface="Twinkl"/>
              </a:rPr>
              <a:t>PE bag in small drawstring bag</a:t>
            </a:r>
          </a:p>
          <a:p>
            <a:r>
              <a:rPr lang="en-GB" sz="3200" dirty="0">
                <a:solidFill>
                  <a:schemeClr val="tx2"/>
                </a:solidFill>
                <a:latin typeface="Twinkl"/>
              </a:rPr>
              <a:t>Lunchbox if having packed lunch</a:t>
            </a:r>
          </a:p>
          <a:p>
            <a:r>
              <a:rPr lang="en-GB" sz="3200" dirty="0">
                <a:solidFill>
                  <a:schemeClr val="tx2"/>
                </a:solidFill>
                <a:latin typeface="Twinkl"/>
              </a:rPr>
              <a:t>Coat / hat etc for the weather</a:t>
            </a:r>
          </a:p>
          <a:p>
            <a:r>
              <a:rPr lang="en-GB" sz="3200" dirty="0">
                <a:solidFill>
                  <a:schemeClr val="tx2"/>
                </a:solidFill>
                <a:latin typeface="Twinkl"/>
              </a:rPr>
              <a:t>Puddle suit and wellies- these can stay in school as we will go out in all weathers</a:t>
            </a:r>
          </a:p>
          <a:p>
            <a:r>
              <a:rPr lang="en-GB" sz="3200" dirty="0">
                <a:solidFill>
                  <a:schemeClr val="tx2"/>
                </a:solidFill>
                <a:latin typeface="Twinkl"/>
              </a:rPr>
              <a:t>SMALL change bag or carrier bag that will stay in school- change of clothes, underwear and socks just in case </a:t>
            </a:r>
            <a:endParaRPr lang="en-GB" sz="3200" b="1" u="sng" dirty="0">
              <a:solidFill>
                <a:schemeClr val="tx2"/>
              </a:solidFill>
              <a:latin typeface="Twinkl"/>
            </a:endParaRPr>
          </a:p>
          <a:p>
            <a:endParaRPr lang="en-GB" sz="1800" dirty="0">
              <a:solidFill>
                <a:schemeClr val="tx2"/>
              </a:solidFill>
            </a:endParaRPr>
          </a:p>
        </p:txBody>
      </p:sp>
    </p:spTree>
    <p:extLst>
      <p:ext uri="{BB962C8B-B14F-4D97-AF65-F5344CB8AC3E}">
        <p14:creationId xmlns:p14="http://schemas.microsoft.com/office/powerpoint/2010/main" val="116404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5A0F35-810C-F958-7A4D-28B13FC12F38}"/>
              </a:ext>
            </a:extLst>
          </p:cNvPr>
          <p:cNvSpPr txBox="1"/>
          <p:nvPr/>
        </p:nvSpPr>
        <p:spPr>
          <a:xfrm>
            <a:off x="1590262" y="940904"/>
            <a:ext cx="2915478" cy="1015663"/>
          </a:xfrm>
          <a:prstGeom prst="rect">
            <a:avLst/>
          </a:prstGeom>
          <a:noFill/>
        </p:spPr>
        <p:txBody>
          <a:bodyPr wrap="square" rtlCol="0">
            <a:spAutoFit/>
          </a:bodyPr>
          <a:lstStyle/>
          <a:p>
            <a:pPr algn="ctr"/>
            <a:r>
              <a:rPr lang="en-US" sz="6000" b="1" dirty="0"/>
              <a:t>PLEASE</a:t>
            </a:r>
          </a:p>
        </p:txBody>
      </p:sp>
      <p:sp>
        <p:nvSpPr>
          <p:cNvPr id="4" name="TextBox 3">
            <a:extLst>
              <a:ext uri="{FF2B5EF4-FFF2-40B4-BE49-F238E27FC236}">
                <a16:creationId xmlns:a16="http://schemas.microsoft.com/office/drawing/2014/main" id="{D2BD7F78-B99B-6262-4F73-F90EC739DFA1}"/>
              </a:ext>
            </a:extLst>
          </p:cNvPr>
          <p:cNvSpPr txBox="1"/>
          <p:nvPr/>
        </p:nvSpPr>
        <p:spPr>
          <a:xfrm>
            <a:off x="3942523" y="2298821"/>
            <a:ext cx="2915478" cy="1015663"/>
          </a:xfrm>
          <a:prstGeom prst="rect">
            <a:avLst/>
          </a:prstGeom>
          <a:noFill/>
        </p:spPr>
        <p:txBody>
          <a:bodyPr wrap="square" rtlCol="0">
            <a:spAutoFit/>
          </a:bodyPr>
          <a:lstStyle/>
          <a:p>
            <a:pPr algn="ctr"/>
            <a:r>
              <a:rPr lang="en-US" sz="6000" b="1" dirty="0"/>
              <a:t>NAME</a:t>
            </a:r>
          </a:p>
        </p:txBody>
      </p:sp>
      <p:sp>
        <p:nvSpPr>
          <p:cNvPr id="5" name="TextBox 4">
            <a:extLst>
              <a:ext uri="{FF2B5EF4-FFF2-40B4-BE49-F238E27FC236}">
                <a16:creationId xmlns:a16="http://schemas.microsoft.com/office/drawing/2014/main" id="{C5B30C1B-546D-9003-6E18-A67E3D08C9E6}"/>
              </a:ext>
            </a:extLst>
          </p:cNvPr>
          <p:cNvSpPr txBox="1"/>
          <p:nvPr/>
        </p:nvSpPr>
        <p:spPr>
          <a:xfrm>
            <a:off x="6500193" y="3656738"/>
            <a:ext cx="4512364" cy="1015663"/>
          </a:xfrm>
          <a:prstGeom prst="rect">
            <a:avLst/>
          </a:prstGeom>
          <a:noFill/>
        </p:spPr>
        <p:txBody>
          <a:bodyPr wrap="square" rtlCol="0">
            <a:spAutoFit/>
          </a:bodyPr>
          <a:lstStyle/>
          <a:p>
            <a:pPr algn="ctr"/>
            <a:r>
              <a:rPr lang="en-US" sz="6000" b="1" dirty="0"/>
              <a:t>EVERYTHING!</a:t>
            </a:r>
          </a:p>
        </p:txBody>
      </p:sp>
      <p:sp>
        <p:nvSpPr>
          <p:cNvPr id="6" name="TextBox 5">
            <a:extLst>
              <a:ext uri="{FF2B5EF4-FFF2-40B4-BE49-F238E27FC236}">
                <a16:creationId xmlns:a16="http://schemas.microsoft.com/office/drawing/2014/main" id="{2E081ADB-9C7A-E12A-76B8-ACD8BA2AB130}"/>
              </a:ext>
            </a:extLst>
          </p:cNvPr>
          <p:cNvSpPr txBox="1"/>
          <p:nvPr/>
        </p:nvSpPr>
        <p:spPr>
          <a:xfrm>
            <a:off x="2650435" y="5274364"/>
            <a:ext cx="3604591" cy="707886"/>
          </a:xfrm>
          <a:prstGeom prst="rect">
            <a:avLst/>
          </a:prstGeom>
          <a:noFill/>
        </p:spPr>
        <p:txBody>
          <a:bodyPr wrap="square" rtlCol="0">
            <a:spAutoFit/>
          </a:bodyPr>
          <a:lstStyle/>
          <a:p>
            <a:r>
              <a:rPr lang="en-US" sz="4000" dirty="0"/>
              <a:t>Thank you!!</a:t>
            </a:r>
          </a:p>
        </p:txBody>
      </p:sp>
    </p:spTree>
    <p:extLst>
      <p:ext uri="{BB962C8B-B14F-4D97-AF65-F5344CB8AC3E}">
        <p14:creationId xmlns:p14="http://schemas.microsoft.com/office/powerpoint/2010/main" val="33028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3"/>
                                        </p:tgtEl>
                                        <p:attrNameLst>
                                          <p:attrName>fillcolor</p:attrName>
                                        </p:attrNameLst>
                                      </p:cBhvr>
                                      <p:to>
                                        <a:schemeClr val="accent2"/>
                                      </p:to>
                                    </p:animClr>
                                    <p:set>
                                      <p:cBhvr>
                                        <p:cTn id="19" dur="2000" fill="hold"/>
                                        <p:tgtEl>
                                          <p:spTgt spid="3"/>
                                        </p:tgtEl>
                                        <p:attrNameLst>
                                          <p:attrName>fill.type</p:attrName>
                                        </p:attrNameLst>
                                      </p:cBhvr>
                                      <p:to>
                                        <p:strVal val="solid"/>
                                      </p:to>
                                    </p:set>
                                    <p:set>
                                      <p:cBhvr>
                                        <p:cTn id="20" dur="2000" fill="hold"/>
                                        <p:tgtEl>
                                          <p:spTgt spid="3"/>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4"/>
                                        </p:tgtEl>
                                        <p:attrNameLst>
                                          <p:attrName>fillcolor</p:attrName>
                                        </p:attrNameLst>
                                      </p:cBhvr>
                                      <p:to>
                                        <a:schemeClr val="accent2"/>
                                      </p:to>
                                    </p:animClr>
                                    <p:set>
                                      <p:cBhvr>
                                        <p:cTn id="25" dur="2000" fill="hold"/>
                                        <p:tgtEl>
                                          <p:spTgt spid="4"/>
                                        </p:tgtEl>
                                        <p:attrNameLst>
                                          <p:attrName>fill.type</p:attrName>
                                        </p:attrNameLst>
                                      </p:cBhvr>
                                      <p:to>
                                        <p:strVal val="solid"/>
                                      </p:to>
                                    </p:set>
                                    <p:set>
                                      <p:cBhvr>
                                        <p:cTn id="26" dur="2000" fill="hold"/>
                                        <p:tgtEl>
                                          <p:spTgt spid="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5"/>
                                        </p:tgtEl>
                                        <p:attrNameLst>
                                          <p:attrName>fillcolor</p:attrName>
                                        </p:attrNameLst>
                                      </p:cBhvr>
                                      <p:to>
                                        <a:schemeClr val="accent2"/>
                                      </p:to>
                                    </p:animClr>
                                    <p:set>
                                      <p:cBhvr>
                                        <p:cTn id="31" dur="2000" fill="hold"/>
                                        <p:tgtEl>
                                          <p:spTgt spid="5"/>
                                        </p:tgtEl>
                                        <p:attrNameLst>
                                          <p:attrName>fill.type</p:attrName>
                                        </p:attrNameLst>
                                      </p:cBhvr>
                                      <p:to>
                                        <p:strVal val="solid"/>
                                      </p:to>
                                    </p:set>
                                    <p:set>
                                      <p:cBhvr>
                                        <p:cTn id="32" dur="2000" fill="hold"/>
                                        <p:tgtEl>
                                          <p:spTgt spid="5"/>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1" nodeType="clickEffect">
                                  <p:stCondLst>
                                    <p:cond delay="0"/>
                                  </p:stCondLst>
                                  <p:childTnLst>
                                    <p:animRot by="21600000">
                                      <p:cBhvr>
                                        <p:cTn id="36" dur="2000" fill="hold"/>
                                        <p:tgtEl>
                                          <p:spTgt spid="3"/>
                                        </p:tgtEl>
                                        <p:attrNameLst>
                                          <p:attrName>r</p:attrName>
                                        </p:attrNameLst>
                                      </p:cBhvr>
                                    </p:animRot>
                                  </p:childTnLst>
                                </p:cTn>
                              </p:par>
                              <p:par>
                                <p:cTn id="37" presetID="8" presetClass="emph" presetSubtype="0" fill="hold" grpId="1" nodeType="withEffect">
                                  <p:stCondLst>
                                    <p:cond delay="0"/>
                                  </p:stCondLst>
                                  <p:childTnLst>
                                    <p:animRot by="21600000">
                                      <p:cBhvr>
                                        <p:cTn id="38" dur="2000" fill="hold"/>
                                        <p:tgtEl>
                                          <p:spTgt spid="4"/>
                                        </p:tgtEl>
                                        <p:attrNameLst>
                                          <p:attrName>r</p:attrName>
                                        </p:attrNameLst>
                                      </p:cBhvr>
                                    </p:animRot>
                                  </p:childTnLst>
                                </p:cTn>
                              </p:par>
                              <p:par>
                                <p:cTn id="39" presetID="8" presetClass="emph" presetSubtype="0" fill="hold" grpId="1" nodeType="withEffect">
                                  <p:stCondLst>
                                    <p:cond delay="0"/>
                                  </p:stCondLst>
                                  <p:childTnLst>
                                    <p:animRot by="21600000">
                                      <p:cBhvr>
                                        <p:cTn id="40" dur="2000" fill="hold"/>
                                        <p:tgtEl>
                                          <p:spTgt spid="5"/>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4C75136-AFD6-2672-FF1D-2D89DE5C38C7}"/>
              </a:ext>
            </a:extLst>
          </p:cNvPr>
          <p:cNvSpPr>
            <a:spLocks noGrp="1"/>
          </p:cNvSpPr>
          <p:nvPr>
            <p:ph type="title"/>
          </p:nvPr>
        </p:nvSpPr>
        <p:spPr>
          <a:xfrm>
            <a:off x="1457522" y="522521"/>
            <a:ext cx="9833548" cy="1325563"/>
          </a:xfrm>
        </p:spPr>
        <p:txBody>
          <a:bodyPr anchor="b">
            <a:normAutofit/>
          </a:bodyPr>
          <a:lstStyle/>
          <a:p>
            <a:pPr algn="ctr"/>
            <a:r>
              <a:rPr lang="en-US" sz="3600" dirty="0">
                <a:solidFill>
                  <a:schemeClr val="tx2"/>
                </a:solidFill>
                <a:latin typeface="Twinkl"/>
              </a:rPr>
              <a:t>What NOT to bring to school please</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23C4F83-5BDC-FA86-A5B4-8F1CA0853D93}"/>
              </a:ext>
            </a:extLst>
          </p:cNvPr>
          <p:cNvSpPr>
            <a:spLocks noGrp="1"/>
          </p:cNvSpPr>
          <p:nvPr>
            <p:ph idx="1"/>
          </p:nvPr>
        </p:nvSpPr>
        <p:spPr>
          <a:xfrm>
            <a:off x="1179226" y="2546885"/>
            <a:ext cx="9833548" cy="3240061"/>
          </a:xfrm>
        </p:spPr>
        <p:txBody>
          <a:bodyPr>
            <a:normAutofit fontScale="85000" lnSpcReduction="10000"/>
          </a:bodyPr>
          <a:lstStyle/>
          <a:p>
            <a:pPr marL="0" indent="0">
              <a:buNone/>
            </a:pPr>
            <a:r>
              <a:rPr lang="en-US" sz="3200" dirty="0">
                <a:solidFill>
                  <a:schemeClr val="tx2"/>
                </a:solidFill>
                <a:latin typeface="Twinkl"/>
              </a:rPr>
              <a:t>Please ensure that you do not send your child in to school with</a:t>
            </a:r>
          </a:p>
          <a:p>
            <a:r>
              <a:rPr lang="en-US" sz="3200" dirty="0">
                <a:solidFill>
                  <a:schemeClr val="tx2"/>
                </a:solidFill>
                <a:latin typeface="Twinkl"/>
              </a:rPr>
              <a:t>Toys from home</a:t>
            </a:r>
          </a:p>
          <a:p>
            <a:r>
              <a:rPr lang="en-US" sz="3200" dirty="0" err="1">
                <a:solidFill>
                  <a:schemeClr val="tx2"/>
                </a:solidFill>
                <a:latin typeface="Twinkl"/>
              </a:rPr>
              <a:t>Jewellery</a:t>
            </a:r>
            <a:endParaRPr lang="en-US" sz="3200" dirty="0">
              <a:solidFill>
                <a:schemeClr val="tx2"/>
              </a:solidFill>
              <a:latin typeface="Twinkl"/>
            </a:endParaRPr>
          </a:p>
          <a:p>
            <a:r>
              <a:rPr lang="en-US" sz="3200" dirty="0">
                <a:solidFill>
                  <a:schemeClr val="tx2"/>
                </a:solidFill>
                <a:latin typeface="Twinkl"/>
              </a:rPr>
              <a:t>Make up</a:t>
            </a:r>
          </a:p>
          <a:p>
            <a:r>
              <a:rPr lang="en-US" sz="3200" dirty="0">
                <a:solidFill>
                  <a:schemeClr val="tx2"/>
                </a:solidFill>
                <a:latin typeface="Twinkl"/>
              </a:rPr>
              <a:t>Phones </a:t>
            </a:r>
          </a:p>
          <a:p>
            <a:r>
              <a:rPr lang="en-US" sz="3200" dirty="0">
                <a:solidFill>
                  <a:schemeClr val="tx2"/>
                </a:solidFill>
                <a:latin typeface="Twinkl"/>
              </a:rPr>
              <a:t>Rucksacks- you only need book bag, PE drawstring bag and a small bag that stays on peg with a change of clothes.</a:t>
            </a:r>
          </a:p>
          <a:p>
            <a:endParaRPr lang="en-US"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5076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5BCE4BA-E43B-1A04-B959-657DBCF007BF}"/>
              </a:ext>
            </a:extLst>
          </p:cNvPr>
          <p:cNvSpPr>
            <a:spLocks noGrp="1"/>
          </p:cNvSpPr>
          <p:nvPr>
            <p:ph type="title"/>
          </p:nvPr>
        </p:nvSpPr>
        <p:spPr>
          <a:xfrm>
            <a:off x="3336636" y="505976"/>
            <a:ext cx="5760846" cy="2310312"/>
          </a:xfrm>
        </p:spPr>
        <p:txBody>
          <a:bodyPr vert="horz" lIns="91440" tIns="45720" rIns="91440" bIns="45720" rtlCol="0" anchor="b">
            <a:normAutofit fontScale="90000"/>
          </a:bodyPr>
          <a:lstStyle/>
          <a:p>
            <a:pPr algn="ctr"/>
            <a:r>
              <a:rPr lang="en-US" sz="5200" kern="1200" dirty="0">
                <a:solidFill>
                  <a:schemeClr val="tx2"/>
                </a:solidFill>
                <a:latin typeface="Twinkl"/>
              </a:rPr>
              <a:t>School Readiness</a:t>
            </a:r>
            <a:br>
              <a:rPr lang="en-US" sz="5200" kern="1200" dirty="0">
                <a:solidFill>
                  <a:schemeClr val="tx2"/>
                </a:solidFill>
                <a:latin typeface="Twinkl"/>
              </a:rPr>
            </a:br>
            <a:r>
              <a:rPr lang="en-US" sz="5400" dirty="0">
                <a:solidFill>
                  <a:schemeClr val="tx2"/>
                </a:solidFill>
                <a:latin typeface="Twinkl"/>
              </a:rPr>
              <a:t>and independence</a:t>
            </a:r>
            <a:br>
              <a:rPr lang="en-US" sz="5400" dirty="0">
                <a:solidFill>
                  <a:schemeClr val="tx2"/>
                </a:solidFill>
                <a:latin typeface="Twinkl"/>
              </a:rPr>
            </a:br>
            <a:endParaRPr lang="en-US" sz="5200" kern="1200" dirty="0">
              <a:solidFill>
                <a:schemeClr val="tx2"/>
              </a:solidFill>
              <a:latin typeface="Twinkl"/>
            </a:endParaRPr>
          </a:p>
        </p:txBody>
      </p:sp>
      <p:sp>
        <p:nvSpPr>
          <p:cNvPr id="3" name="Text Placeholder 2">
            <a:extLst>
              <a:ext uri="{FF2B5EF4-FFF2-40B4-BE49-F238E27FC236}">
                <a16:creationId xmlns:a16="http://schemas.microsoft.com/office/drawing/2014/main" id="{063C1A9E-B987-29FC-881D-92C2E001803E}"/>
              </a:ext>
            </a:extLst>
          </p:cNvPr>
          <p:cNvSpPr>
            <a:spLocks noGrp="1"/>
          </p:cNvSpPr>
          <p:nvPr>
            <p:ph type="body" idx="1"/>
          </p:nvPr>
        </p:nvSpPr>
        <p:spPr>
          <a:xfrm>
            <a:off x="2898489" y="2453489"/>
            <a:ext cx="6568353" cy="3259248"/>
          </a:xfrm>
        </p:spPr>
        <p:txBody>
          <a:bodyPr vert="horz" lIns="91440" tIns="45720" rIns="91440" bIns="45720" rtlCol="0">
            <a:noAutofit/>
          </a:bodyPr>
          <a:lstStyle/>
          <a:p>
            <a:pPr algn="ctr"/>
            <a:r>
              <a:rPr lang="en-US" sz="4400" dirty="0"/>
              <a:t>Supporting your child to get ready for school, and throughout their time in school is essential for their learning and development.</a:t>
            </a:r>
          </a:p>
          <a:p>
            <a:pPr algn="ctr"/>
            <a:endParaRPr lang="en-US" sz="4400" kern="1200" dirty="0">
              <a:solidFill>
                <a:schemeClr val="tx2"/>
              </a:solidFill>
              <a:latin typeface="Twinkl"/>
            </a:endParaRPr>
          </a:p>
        </p:txBody>
      </p:sp>
    </p:spTree>
    <p:extLst>
      <p:ext uri="{BB962C8B-B14F-4D97-AF65-F5344CB8AC3E}">
        <p14:creationId xmlns:p14="http://schemas.microsoft.com/office/powerpoint/2010/main" val="277145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4">
            <a:extLst>
              <a:ext uri="{FF2B5EF4-FFF2-40B4-BE49-F238E27FC236}">
                <a16:creationId xmlns:a16="http://schemas.microsoft.com/office/drawing/2014/main" id="{A493DDF4-AFEC-C742-A24B-666490416532}"/>
              </a:ext>
            </a:extLst>
          </p:cNvPr>
          <p:cNvSpPr>
            <a:spLocks noGrp="1"/>
          </p:cNvSpPr>
          <p:nvPr>
            <p:ph type="title"/>
          </p:nvPr>
        </p:nvSpPr>
        <p:spPr>
          <a:xfrm>
            <a:off x="804672" y="457200"/>
            <a:ext cx="10579608" cy="1188720"/>
          </a:xfrm>
        </p:spPr>
        <p:txBody>
          <a:bodyPr>
            <a:normAutofit/>
          </a:bodyPr>
          <a:lstStyle/>
          <a:p>
            <a:r>
              <a:rPr lang="en-US" sz="4000" dirty="0">
                <a:solidFill>
                  <a:schemeClr val="tx2"/>
                </a:solidFill>
                <a:latin typeface="Twinkl"/>
              </a:rPr>
              <a:t>Physical Skills, including self care</a:t>
            </a:r>
          </a:p>
        </p:txBody>
      </p:sp>
      <p:grpSp>
        <p:nvGrpSpPr>
          <p:cNvPr id="26" name="Group 25">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7" name="Freeform: Shape 26">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3" name="Freeform: Shape 32">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Content Placeholder 2">
            <a:extLst>
              <a:ext uri="{FF2B5EF4-FFF2-40B4-BE49-F238E27FC236}">
                <a16:creationId xmlns:a16="http://schemas.microsoft.com/office/drawing/2014/main" id="{715FDE26-7CCB-2361-1AA7-34B7D68F8D17}"/>
              </a:ext>
            </a:extLst>
          </p:cNvPr>
          <p:cNvGraphicFramePr>
            <a:graphicFrameLocks noGrp="1"/>
          </p:cNvGraphicFramePr>
          <p:nvPr>
            <p:ph idx="1"/>
            <p:extLst>
              <p:ext uri="{D42A27DB-BD31-4B8C-83A1-F6EECF244321}">
                <p14:modId xmlns:p14="http://schemas.microsoft.com/office/powerpoint/2010/main" val="3751644659"/>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39C6A75-1C14-00E5-FA9B-013DB5AED510}"/>
              </a:ext>
            </a:extLst>
          </p:cNvPr>
          <p:cNvSpPr txBox="1"/>
          <p:nvPr/>
        </p:nvSpPr>
        <p:spPr>
          <a:xfrm rot="1234872">
            <a:off x="8798948" y="834828"/>
            <a:ext cx="2664350" cy="1477328"/>
          </a:xfrm>
          <a:prstGeom prst="rect">
            <a:avLst/>
          </a:prstGeom>
          <a:noFill/>
        </p:spPr>
        <p:txBody>
          <a:bodyPr wrap="square" rtlCol="0">
            <a:spAutoFit/>
          </a:bodyPr>
          <a:lstStyle/>
          <a:p>
            <a:r>
              <a:rPr lang="en-US" dirty="0"/>
              <a:t>An estimated 1.4 hours of teaching time is lost a day due to a lack of toilet training and independent dressing</a:t>
            </a:r>
          </a:p>
        </p:txBody>
      </p:sp>
    </p:spTree>
    <p:extLst>
      <p:ext uri="{BB962C8B-B14F-4D97-AF65-F5344CB8AC3E}">
        <p14:creationId xmlns:p14="http://schemas.microsoft.com/office/powerpoint/2010/main" val="365306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1D5-7AD6-4A23-9AF4-6A507D1FDDD1}"/>
              </a:ext>
            </a:extLst>
          </p:cNvPr>
          <p:cNvSpPr>
            <a:spLocks noGrp="1"/>
          </p:cNvSpPr>
          <p:nvPr>
            <p:ph type="title"/>
          </p:nvPr>
        </p:nvSpPr>
        <p:spPr>
          <a:xfrm>
            <a:off x="591176" y="746265"/>
            <a:ext cx="10515600" cy="1019560"/>
          </a:xfrm>
        </p:spPr>
        <p:txBody>
          <a:bodyPr/>
          <a:lstStyle/>
          <a:p>
            <a:pPr algn="ctr"/>
            <a:r>
              <a:rPr lang="en-GB" dirty="0">
                <a:latin typeface="Twinkl"/>
              </a:rPr>
              <a:t>Early Years Team</a:t>
            </a:r>
          </a:p>
        </p:txBody>
      </p:sp>
      <p:sp>
        <p:nvSpPr>
          <p:cNvPr id="3" name="Text Placeholder 2">
            <a:extLst>
              <a:ext uri="{FF2B5EF4-FFF2-40B4-BE49-F238E27FC236}">
                <a16:creationId xmlns:a16="http://schemas.microsoft.com/office/drawing/2014/main" id="{AAA23D07-D491-4815-85A0-A9A6F0FD87AC}"/>
              </a:ext>
            </a:extLst>
          </p:cNvPr>
          <p:cNvSpPr>
            <a:spLocks noGrp="1"/>
          </p:cNvSpPr>
          <p:nvPr>
            <p:ph type="body" idx="1"/>
          </p:nvPr>
        </p:nvSpPr>
        <p:spPr>
          <a:xfrm>
            <a:off x="284429" y="1618182"/>
            <a:ext cx="5157787" cy="823912"/>
          </a:xfrm>
        </p:spPr>
        <p:txBody>
          <a:bodyPr/>
          <a:lstStyle/>
          <a:p>
            <a:pPr algn="ctr"/>
            <a:r>
              <a:rPr lang="en-GB" dirty="0">
                <a:latin typeface="Twinkl"/>
              </a:rPr>
              <a:t>Teachers</a:t>
            </a:r>
          </a:p>
        </p:txBody>
      </p:sp>
      <p:sp>
        <p:nvSpPr>
          <p:cNvPr id="4" name="Content Placeholder 3">
            <a:extLst>
              <a:ext uri="{FF2B5EF4-FFF2-40B4-BE49-F238E27FC236}">
                <a16:creationId xmlns:a16="http://schemas.microsoft.com/office/drawing/2014/main" id="{B24444BA-17F2-4EC4-88C5-5EA8F905EDD4}"/>
              </a:ext>
            </a:extLst>
          </p:cNvPr>
          <p:cNvSpPr>
            <a:spLocks noGrp="1"/>
          </p:cNvSpPr>
          <p:nvPr>
            <p:ph sz="half" idx="2"/>
          </p:nvPr>
        </p:nvSpPr>
        <p:spPr>
          <a:xfrm>
            <a:off x="378996" y="2714714"/>
            <a:ext cx="5606958" cy="1821775"/>
          </a:xfrm>
        </p:spPr>
        <p:txBody>
          <a:bodyPr>
            <a:normAutofit/>
          </a:bodyPr>
          <a:lstStyle/>
          <a:p>
            <a:pPr marL="0" indent="0">
              <a:buNone/>
            </a:pPr>
            <a:r>
              <a:rPr lang="en-GB" sz="2400" dirty="0">
                <a:latin typeface="Twinkl"/>
              </a:rPr>
              <a:t>Mrs Williams </a:t>
            </a:r>
            <a:r>
              <a:rPr lang="en-GB" sz="1800" dirty="0">
                <a:latin typeface="Twinkl"/>
              </a:rPr>
              <a:t>(Mon-Thurs)</a:t>
            </a:r>
          </a:p>
          <a:p>
            <a:pPr marL="0" indent="0">
              <a:buNone/>
            </a:pPr>
            <a:endParaRPr lang="en-GB" sz="2400" dirty="0">
              <a:latin typeface="Twinkl"/>
            </a:endParaRPr>
          </a:p>
          <a:p>
            <a:pPr marL="0" indent="0">
              <a:buNone/>
            </a:pPr>
            <a:r>
              <a:rPr lang="en-GB" sz="2400" dirty="0">
                <a:latin typeface="Twinkl"/>
              </a:rPr>
              <a:t>Miss Rodgers </a:t>
            </a:r>
            <a:r>
              <a:rPr lang="en-GB" sz="1800" dirty="0">
                <a:latin typeface="Twinkl"/>
              </a:rPr>
              <a:t>(Thursday am &amp; Friday)</a:t>
            </a:r>
            <a:endParaRPr lang="en-GB" sz="2400" dirty="0">
              <a:latin typeface="Twinkl"/>
            </a:endParaRPr>
          </a:p>
        </p:txBody>
      </p:sp>
      <p:sp>
        <p:nvSpPr>
          <p:cNvPr id="5" name="Text Placeholder 4">
            <a:extLst>
              <a:ext uri="{FF2B5EF4-FFF2-40B4-BE49-F238E27FC236}">
                <a16:creationId xmlns:a16="http://schemas.microsoft.com/office/drawing/2014/main" id="{2E114F52-BD14-4E98-B2BE-547E65D65C7B}"/>
              </a:ext>
            </a:extLst>
          </p:cNvPr>
          <p:cNvSpPr>
            <a:spLocks noGrp="1"/>
          </p:cNvSpPr>
          <p:nvPr>
            <p:ph type="body" sz="quarter" idx="3"/>
          </p:nvPr>
        </p:nvSpPr>
        <p:spPr>
          <a:xfrm>
            <a:off x="6255736" y="1698752"/>
            <a:ext cx="5183188" cy="662772"/>
          </a:xfrm>
        </p:spPr>
        <p:txBody>
          <a:bodyPr/>
          <a:lstStyle/>
          <a:p>
            <a:pPr algn="ctr"/>
            <a:r>
              <a:rPr lang="en-GB" dirty="0">
                <a:latin typeface="Twinkl"/>
              </a:rPr>
              <a:t>Teaching Assistants</a:t>
            </a:r>
          </a:p>
        </p:txBody>
      </p:sp>
      <p:sp>
        <p:nvSpPr>
          <p:cNvPr id="6" name="Content Placeholder 5">
            <a:extLst>
              <a:ext uri="{FF2B5EF4-FFF2-40B4-BE49-F238E27FC236}">
                <a16:creationId xmlns:a16="http://schemas.microsoft.com/office/drawing/2014/main" id="{E0F8A641-A51E-4D5C-BEB2-92170E4EFDAA}"/>
              </a:ext>
            </a:extLst>
          </p:cNvPr>
          <p:cNvSpPr>
            <a:spLocks noGrp="1"/>
          </p:cNvSpPr>
          <p:nvPr>
            <p:ph sz="quarter" idx="4"/>
          </p:nvPr>
        </p:nvSpPr>
        <p:spPr>
          <a:xfrm>
            <a:off x="6584210" y="2647992"/>
            <a:ext cx="5183188" cy="2687488"/>
          </a:xfrm>
        </p:spPr>
        <p:txBody>
          <a:bodyPr>
            <a:normAutofit/>
          </a:bodyPr>
          <a:lstStyle/>
          <a:p>
            <a:pPr marL="0" indent="0">
              <a:buNone/>
            </a:pPr>
            <a:r>
              <a:rPr lang="en-GB" dirty="0">
                <a:latin typeface="Twinkl"/>
              </a:rPr>
              <a:t>Mrs Heath</a:t>
            </a:r>
          </a:p>
          <a:p>
            <a:pPr marL="0" indent="0">
              <a:buNone/>
            </a:pPr>
            <a:endParaRPr lang="en-GB" dirty="0">
              <a:latin typeface="Twinkl"/>
            </a:endParaRPr>
          </a:p>
          <a:p>
            <a:pPr marL="0" indent="0">
              <a:buNone/>
            </a:pPr>
            <a:r>
              <a:rPr lang="en-GB" dirty="0">
                <a:latin typeface="Twinkl"/>
              </a:rPr>
              <a:t>Mrs Mason</a:t>
            </a:r>
          </a:p>
          <a:p>
            <a:pPr marL="0" indent="0">
              <a:buNone/>
            </a:pPr>
            <a:endParaRPr lang="en-GB" dirty="0">
              <a:latin typeface="Twinkl"/>
            </a:endParaRPr>
          </a:p>
          <a:p>
            <a:pPr marL="0" indent="0">
              <a:buNone/>
            </a:pPr>
            <a:r>
              <a:rPr lang="en-GB" dirty="0">
                <a:latin typeface="Twinkl"/>
              </a:rPr>
              <a:t>Both Mon-Fri</a:t>
            </a:r>
          </a:p>
        </p:txBody>
      </p:sp>
      <p:sp>
        <p:nvSpPr>
          <p:cNvPr id="7" name="AutoShape 2" descr="image0.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26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47BFA-4B35-5EF7-4151-3AA7390657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4B79601-9577-A901-CB0E-2137CC7C8CA5}"/>
              </a:ext>
            </a:extLst>
          </p:cNvPr>
          <p:cNvSpPr>
            <a:spLocks noGrp="1"/>
          </p:cNvSpPr>
          <p:nvPr>
            <p:ph type="title"/>
          </p:nvPr>
        </p:nvSpPr>
        <p:spPr>
          <a:xfrm>
            <a:off x="804672" y="457200"/>
            <a:ext cx="10579608" cy="1188720"/>
          </a:xfrm>
        </p:spPr>
        <p:txBody>
          <a:bodyPr>
            <a:normAutofit/>
          </a:bodyPr>
          <a:lstStyle/>
          <a:p>
            <a:r>
              <a:rPr lang="en-US" sz="4000" dirty="0">
                <a:solidFill>
                  <a:schemeClr val="tx2"/>
                </a:solidFill>
                <a:latin typeface="Twinkl"/>
              </a:rPr>
              <a:t>Attention and Boundaries</a:t>
            </a:r>
          </a:p>
        </p:txBody>
      </p:sp>
      <p:graphicFrame>
        <p:nvGraphicFramePr>
          <p:cNvPr id="18" name="Content Placeholder 2">
            <a:extLst>
              <a:ext uri="{FF2B5EF4-FFF2-40B4-BE49-F238E27FC236}">
                <a16:creationId xmlns:a16="http://schemas.microsoft.com/office/drawing/2014/main" id="{18FCB6CE-D3A4-B59B-BD2E-E7BD82803213}"/>
              </a:ext>
            </a:extLst>
          </p:cNvPr>
          <p:cNvGraphicFramePr>
            <a:graphicFrameLocks noGrp="1"/>
          </p:cNvGraphicFramePr>
          <p:nvPr>
            <p:ph idx="1"/>
            <p:extLst>
              <p:ext uri="{D42A27DB-BD31-4B8C-83A1-F6EECF244321}">
                <p14:modId xmlns:p14="http://schemas.microsoft.com/office/powerpoint/2010/main" val="1166132323"/>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32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42FE50B-2D9D-907A-26DC-C5FCD3844DBA}"/>
              </a:ext>
            </a:extLst>
          </p:cNvPr>
          <p:cNvSpPr>
            <a:spLocks noGrp="1"/>
          </p:cNvSpPr>
          <p:nvPr>
            <p:ph type="title"/>
          </p:nvPr>
        </p:nvSpPr>
        <p:spPr>
          <a:xfrm>
            <a:off x="998157" y="442321"/>
            <a:ext cx="9833548" cy="1066802"/>
          </a:xfrm>
        </p:spPr>
        <p:txBody>
          <a:bodyPr anchor="b">
            <a:normAutofit/>
          </a:bodyPr>
          <a:lstStyle/>
          <a:p>
            <a:r>
              <a:rPr lang="en-US" sz="3600" dirty="0">
                <a:solidFill>
                  <a:schemeClr val="tx2"/>
                </a:solidFill>
                <a:latin typeface="Twinkl"/>
              </a:rPr>
              <a:t>Social and emotional</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F8C1E4D-0160-D1FA-E8D5-FE45253E0916}"/>
              </a:ext>
            </a:extLst>
          </p:cNvPr>
          <p:cNvSpPr>
            <a:spLocks noGrp="1"/>
          </p:cNvSpPr>
          <p:nvPr>
            <p:ph idx="1"/>
          </p:nvPr>
        </p:nvSpPr>
        <p:spPr>
          <a:xfrm>
            <a:off x="1179378" y="2279780"/>
            <a:ext cx="9833548" cy="2945574"/>
          </a:xfrm>
        </p:spPr>
        <p:txBody>
          <a:bodyPr anchor="ctr">
            <a:normAutofit/>
          </a:bodyPr>
          <a:lstStyle/>
          <a:p>
            <a:r>
              <a:rPr lang="en-US" dirty="0">
                <a:solidFill>
                  <a:schemeClr val="tx2"/>
                </a:solidFill>
                <a:latin typeface="Twinkl"/>
              </a:rPr>
              <a:t>Can take turns and share</a:t>
            </a:r>
          </a:p>
          <a:p>
            <a:r>
              <a:rPr lang="en-US" dirty="0">
                <a:solidFill>
                  <a:schemeClr val="tx2"/>
                </a:solidFill>
                <a:latin typeface="Twinkl"/>
              </a:rPr>
              <a:t>Can wait to play with a toy</a:t>
            </a:r>
          </a:p>
          <a:p>
            <a:r>
              <a:rPr lang="en-US" dirty="0">
                <a:solidFill>
                  <a:schemeClr val="tx2"/>
                </a:solidFill>
                <a:latin typeface="Twinkl"/>
              </a:rPr>
              <a:t>Can start to name their feelings</a:t>
            </a:r>
          </a:p>
          <a:p>
            <a:r>
              <a:rPr lang="en-US" dirty="0">
                <a:solidFill>
                  <a:schemeClr val="tx2"/>
                </a:solidFill>
                <a:latin typeface="Twinkl"/>
              </a:rPr>
              <a:t>Begin to understand how others are feeling</a:t>
            </a:r>
          </a:p>
        </p:txBody>
      </p:sp>
    </p:spTree>
    <p:extLst>
      <p:ext uri="{BB962C8B-B14F-4D97-AF65-F5344CB8AC3E}">
        <p14:creationId xmlns:p14="http://schemas.microsoft.com/office/powerpoint/2010/main" val="428350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3708-0FA1-435B-99D2-9EE32EFAA059}"/>
              </a:ext>
            </a:extLst>
          </p:cNvPr>
          <p:cNvSpPr>
            <a:spLocks noGrp="1"/>
          </p:cNvSpPr>
          <p:nvPr>
            <p:ph type="title"/>
          </p:nvPr>
        </p:nvSpPr>
        <p:spPr/>
        <p:txBody>
          <a:bodyPr/>
          <a:lstStyle/>
          <a:p>
            <a:r>
              <a:rPr lang="en-GB" dirty="0">
                <a:latin typeface="Twinkl"/>
              </a:rPr>
              <a:t>Communication and language</a:t>
            </a:r>
          </a:p>
        </p:txBody>
      </p:sp>
      <p:sp>
        <p:nvSpPr>
          <p:cNvPr id="3" name="Content Placeholder 2">
            <a:extLst>
              <a:ext uri="{FF2B5EF4-FFF2-40B4-BE49-F238E27FC236}">
                <a16:creationId xmlns:a16="http://schemas.microsoft.com/office/drawing/2014/main" id="{F9AEA86A-D468-485F-8F5E-53F3BE432BA2}"/>
              </a:ext>
            </a:extLst>
          </p:cNvPr>
          <p:cNvSpPr>
            <a:spLocks noGrp="1"/>
          </p:cNvSpPr>
          <p:nvPr>
            <p:ph idx="1"/>
          </p:nvPr>
        </p:nvSpPr>
        <p:spPr/>
        <p:txBody>
          <a:bodyPr>
            <a:normAutofit fontScale="92500" lnSpcReduction="20000"/>
          </a:bodyPr>
          <a:lstStyle/>
          <a:p>
            <a:r>
              <a:rPr lang="en-US" sz="2800" dirty="0">
                <a:solidFill>
                  <a:schemeClr val="tx2"/>
                </a:solidFill>
                <a:latin typeface="Twinkl"/>
              </a:rPr>
              <a:t>Can use words and short sentences to ask for help, explain what they need or what is happening (not just holding something out at you and expecting help)</a:t>
            </a:r>
          </a:p>
          <a:p>
            <a:endParaRPr lang="en-US" sz="2800" dirty="0">
              <a:solidFill>
                <a:schemeClr val="tx2"/>
              </a:solidFill>
              <a:latin typeface="Twinkl"/>
            </a:endParaRPr>
          </a:p>
          <a:p>
            <a:r>
              <a:rPr lang="en-US" dirty="0">
                <a:solidFill>
                  <a:schemeClr val="tx2"/>
                </a:solidFill>
                <a:latin typeface="Twinkl"/>
              </a:rPr>
              <a:t>Can talk about a favourite book, recalling story language</a:t>
            </a:r>
          </a:p>
          <a:p>
            <a:endParaRPr lang="en-US" dirty="0">
              <a:solidFill>
                <a:schemeClr val="tx2"/>
              </a:solidFill>
              <a:latin typeface="Twinkl"/>
            </a:endParaRPr>
          </a:p>
          <a:p>
            <a:r>
              <a:rPr lang="en-US" sz="2800" dirty="0">
                <a:solidFill>
                  <a:schemeClr val="tx2"/>
                </a:solidFill>
                <a:latin typeface="Twinkl"/>
              </a:rPr>
              <a:t>Use please and thank you and pardon</a:t>
            </a:r>
          </a:p>
          <a:p>
            <a:endParaRPr lang="en-US" dirty="0">
              <a:solidFill>
                <a:schemeClr val="tx2"/>
              </a:solidFill>
              <a:latin typeface="Twinkl"/>
            </a:endParaRPr>
          </a:p>
          <a:p>
            <a:endParaRPr lang="en-US" sz="2800" dirty="0">
              <a:solidFill>
                <a:schemeClr val="tx2"/>
              </a:solidFill>
              <a:latin typeface="Twinkl"/>
            </a:endParaRPr>
          </a:p>
          <a:p>
            <a:pPr marL="0" indent="0">
              <a:buNone/>
            </a:pPr>
            <a:r>
              <a:rPr lang="en-US" dirty="0">
                <a:solidFill>
                  <a:schemeClr val="tx2"/>
                </a:solidFill>
                <a:latin typeface="Twinkl"/>
              </a:rPr>
              <a:t>Most importantly</a:t>
            </a:r>
          </a:p>
          <a:p>
            <a:r>
              <a:rPr lang="en-US" sz="2800" dirty="0">
                <a:solidFill>
                  <a:schemeClr val="tx2"/>
                </a:solidFill>
                <a:latin typeface="Twinkl"/>
              </a:rPr>
              <a:t>Play, have fun, talk and read together</a:t>
            </a:r>
          </a:p>
          <a:p>
            <a:endParaRPr lang="en-GB" dirty="0"/>
          </a:p>
        </p:txBody>
      </p:sp>
    </p:spTree>
    <p:extLst>
      <p:ext uri="{BB962C8B-B14F-4D97-AF65-F5344CB8AC3E}">
        <p14:creationId xmlns:p14="http://schemas.microsoft.com/office/powerpoint/2010/main" val="310343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94867F-6502-D8A2-0AAA-A589D554DD79}"/>
              </a:ext>
            </a:extLst>
          </p:cNvPr>
          <p:cNvPicPr>
            <a:picLocks noChangeAspect="1"/>
          </p:cNvPicPr>
          <p:nvPr/>
        </p:nvPicPr>
        <p:blipFill>
          <a:blip r:embed="rId2">
            <a:duotone>
              <a:schemeClr val="bg2">
                <a:shade val="45000"/>
                <a:satMod val="135000"/>
              </a:schemeClr>
              <a:prstClr val="white"/>
            </a:duotone>
          </a:blip>
          <a:srcRect l="6325" r="12341" b="-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43109-153D-7C8B-FBE3-B0F38F65774F}"/>
              </a:ext>
            </a:extLst>
          </p:cNvPr>
          <p:cNvSpPr>
            <a:spLocks noGrp="1"/>
          </p:cNvSpPr>
          <p:nvPr>
            <p:ph type="title"/>
          </p:nvPr>
        </p:nvSpPr>
        <p:spPr>
          <a:xfrm>
            <a:off x="838200" y="365125"/>
            <a:ext cx="10515600" cy="1325563"/>
          </a:xfrm>
        </p:spPr>
        <p:txBody>
          <a:bodyPr>
            <a:normAutofit/>
          </a:bodyPr>
          <a:lstStyle/>
          <a:p>
            <a:r>
              <a:rPr lang="en-US" dirty="0"/>
              <a:t>Key dates</a:t>
            </a:r>
          </a:p>
        </p:txBody>
      </p:sp>
      <p:graphicFrame>
        <p:nvGraphicFramePr>
          <p:cNvPr id="5" name="Content Placeholder 2">
            <a:extLst>
              <a:ext uri="{FF2B5EF4-FFF2-40B4-BE49-F238E27FC236}">
                <a16:creationId xmlns:a16="http://schemas.microsoft.com/office/drawing/2014/main" id="{EB990F1B-CDEF-DBE3-EAB3-BCF371A8893C}"/>
              </a:ext>
            </a:extLst>
          </p:cNvPr>
          <p:cNvGraphicFramePr>
            <a:graphicFrameLocks noGrp="1"/>
          </p:cNvGraphicFramePr>
          <p:nvPr>
            <p:ph idx="1"/>
            <p:extLst>
              <p:ext uri="{D42A27DB-BD31-4B8C-83A1-F6EECF244321}">
                <p14:modId xmlns:p14="http://schemas.microsoft.com/office/powerpoint/2010/main" val="17818859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100404" y="4490519"/>
            <a:ext cx="8618899" cy="1754326"/>
          </a:xfrm>
          <a:prstGeom prst="rect">
            <a:avLst/>
          </a:prstGeom>
          <a:noFill/>
        </p:spPr>
        <p:txBody>
          <a:bodyPr wrap="square" rtlCol="0">
            <a:spAutoFit/>
          </a:bodyPr>
          <a:lstStyle/>
          <a:p>
            <a:pPr algn="ctr"/>
            <a:r>
              <a:rPr lang="en-US" sz="3600" dirty="0">
                <a:latin typeface="Twinkl"/>
              </a:rPr>
              <a:t>We will hold Phonics and </a:t>
            </a:r>
            <a:r>
              <a:rPr lang="en-US" sz="3600" dirty="0" err="1">
                <a:latin typeface="Twinkl"/>
              </a:rPr>
              <a:t>Maths</a:t>
            </a:r>
            <a:r>
              <a:rPr lang="en-US" sz="3600" dirty="0">
                <a:latin typeface="Twinkl"/>
              </a:rPr>
              <a:t> information evenings in the Autumn term. Dates TBC.</a:t>
            </a:r>
          </a:p>
        </p:txBody>
      </p:sp>
    </p:spTree>
    <p:extLst>
      <p:ext uri="{BB962C8B-B14F-4D97-AF65-F5344CB8AC3E}">
        <p14:creationId xmlns:p14="http://schemas.microsoft.com/office/powerpoint/2010/main" val="48790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F104F-BB32-D53D-678A-4CF7C2B5AE5F}"/>
              </a:ext>
            </a:extLst>
          </p:cNvPr>
          <p:cNvSpPr>
            <a:spLocks noGrp="1"/>
          </p:cNvSpPr>
          <p:nvPr>
            <p:ph idx="1"/>
          </p:nvPr>
        </p:nvSpPr>
        <p:spPr/>
        <p:txBody>
          <a:bodyPr/>
          <a:lstStyle/>
          <a:p>
            <a:pPr marL="0" indent="0">
              <a:buNone/>
            </a:pPr>
            <a:r>
              <a:rPr lang="en-US" dirty="0"/>
              <a:t>We are looking forward to having a wonderful year with your children, watching them grow and flourish. </a:t>
            </a:r>
          </a:p>
          <a:p>
            <a:pPr marL="0" indent="0">
              <a:buNone/>
            </a:pPr>
            <a:endParaRPr lang="en-US" dirty="0"/>
          </a:p>
          <a:p>
            <a:pPr marL="0" indent="0">
              <a:buNone/>
            </a:pPr>
            <a:r>
              <a:rPr lang="en-US" dirty="0"/>
              <a:t>If you have any questions then please do not hesitate to contact us.; catch any member of the team on the door or email</a:t>
            </a:r>
          </a:p>
          <a:p>
            <a:pPr marL="0" indent="0">
              <a:buNone/>
            </a:pPr>
            <a:r>
              <a:rPr lang="en-US" dirty="0" err="1"/>
              <a:t>Mrs</a:t>
            </a:r>
            <a:r>
              <a:rPr lang="en-US" dirty="0"/>
              <a:t> Williams </a:t>
            </a:r>
            <a:r>
              <a:rPr lang="en-US" dirty="0">
                <a:hlinkClick r:id="rId2"/>
              </a:rPr>
              <a:t>lwilliams@tattenhallpark.cheshire.sch.uk</a:t>
            </a:r>
            <a:endParaRPr lang="en-US" dirty="0"/>
          </a:p>
          <a:p>
            <a:pPr marL="0" indent="0">
              <a:buNone/>
            </a:pPr>
            <a:r>
              <a:rPr lang="en-US" dirty="0"/>
              <a:t>Miss Rodgers </a:t>
            </a:r>
            <a:r>
              <a:rPr lang="en-US" dirty="0">
                <a:hlinkClick r:id="rId3"/>
              </a:rPr>
              <a:t>krodgers@tattenhallpark.cheshire.sch.uk</a:t>
            </a:r>
            <a:r>
              <a:rPr lang="en-US" dirty="0"/>
              <a:t> </a:t>
            </a:r>
          </a:p>
        </p:txBody>
      </p:sp>
    </p:spTree>
    <p:extLst>
      <p:ext uri="{BB962C8B-B14F-4D97-AF65-F5344CB8AC3E}">
        <p14:creationId xmlns:p14="http://schemas.microsoft.com/office/powerpoint/2010/main" val="145773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6" name="Freeform: Shape 25">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DA274C6-BDA6-460A-8FF0-9318D8BBD19B}"/>
              </a:ext>
            </a:extLst>
          </p:cNvPr>
          <p:cNvSpPr>
            <a:spLocks noGrp="1"/>
          </p:cNvSpPr>
          <p:nvPr>
            <p:ph type="title"/>
          </p:nvPr>
        </p:nvSpPr>
        <p:spPr>
          <a:xfrm>
            <a:off x="1167617" y="182881"/>
            <a:ext cx="9594167" cy="1348655"/>
          </a:xfrm>
        </p:spPr>
        <p:txBody>
          <a:bodyPr>
            <a:normAutofit/>
          </a:bodyPr>
          <a:lstStyle/>
          <a:p>
            <a:pPr algn="ctr"/>
            <a:r>
              <a:rPr lang="en-GB" dirty="0">
                <a:solidFill>
                  <a:schemeClr val="tx2"/>
                </a:solidFill>
                <a:latin typeface="Twinkl" panose="02000000000000000000" pitchFamily="2" charset="0"/>
              </a:rPr>
              <a:t>How will the class be run?</a:t>
            </a:r>
          </a:p>
        </p:txBody>
      </p:sp>
      <p:sp>
        <p:nvSpPr>
          <p:cNvPr id="3" name="Content Placeholder 2">
            <a:extLst>
              <a:ext uri="{FF2B5EF4-FFF2-40B4-BE49-F238E27FC236}">
                <a16:creationId xmlns:a16="http://schemas.microsoft.com/office/drawing/2014/main" id="{9BBCB00F-73DA-4CBC-9317-CF7E4D8587D9}"/>
              </a:ext>
            </a:extLst>
          </p:cNvPr>
          <p:cNvSpPr>
            <a:spLocks noGrp="1"/>
          </p:cNvSpPr>
          <p:nvPr>
            <p:ph idx="1"/>
          </p:nvPr>
        </p:nvSpPr>
        <p:spPr>
          <a:xfrm>
            <a:off x="666044" y="1531535"/>
            <a:ext cx="10555112" cy="4756375"/>
          </a:xfrm>
        </p:spPr>
        <p:txBody>
          <a:bodyPr anchor="t">
            <a:noAutofit/>
          </a:bodyPr>
          <a:lstStyle/>
          <a:p>
            <a:pPr marL="0" indent="0">
              <a:buNone/>
            </a:pPr>
            <a:r>
              <a:rPr lang="en-GB" sz="2400" dirty="0">
                <a:solidFill>
                  <a:schemeClr val="tx2"/>
                </a:solidFill>
                <a:latin typeface="Twinkl" panose="02000000000000000000" pitchFamily="2" charset="0"/>
              </a:rPr>
              <a:t>The two year groups will run as one class. </a:t>
            </a:r>
          </a:p>
          <a:p>
            <a:pPr marL="0" indent="0">
              <a:buNone/>
            </a:pPr>
            <a:r>
              <a:rPr lang="en-GB" sz="2400" dirty="0">
                <a:solidFill>
                  <a:schemeClr val="tx2"/>
                </a:solidFill>
                <a:latin typeface="Twinkl" panose="02000000000000000000" pitchFamily="2" charset="0"/>
              </a:rPr>
              <a:t>There will be 17 Reception children and 9 Pre-School children each day, with 3 members of staff (1 teacher and 2 TAs)</a:t>
            </a:r>
          </a:p>
          <a:p>
            <a:pPr marL="0" indent="0">
              <a:buNone/>
            </a:pPr>
            <a:r>
              <a:rPr lang="en-GB" sz="2400" dirty="0">
                <a:solidFill>
                  <a:schemeClr val="tx2"/>
                </a:solidFill>
                <a:latin typeface="Twinkl" panose="02000000000000000000" pitchFamily="2" charset="0"/>
              </a:rPr>
              <a:t>This is well within ratio of 1:13</a:t>
            </a:r>
          </a:p>
          <a:p>
            <a:pPr marL="0" indent="0">
              <a:buNone/>
            </a:pPr>
            <a:endParaRPr lang="en-GB" sz="2400" dirty="0">
              <a:solidFill>
                <a:schemeClr val="tx2"/>
              </a:solidFill>
              <a:latin typeface="Twinkl" panose="02000000000000000000" pitchFamily="2" charset="0"/>
            </a:endParaRPr>
          </a:p>
          <a:p>
            <a:pPr marL="0" indent="0">
              <a:buNone/>
            </a:pPr>
            <a:r>
              <a:rPr lang="en-GB" sz="2400" dirty="0">
                <a:solidFill>
                  <a:schemeClr val="tx2"/>
                </a:solidFill>
                <a:latin typeface="Twinkl" panose="02000000000000000000" pitchFamily="2" charset="0"/>
              </a:rPr>
              <a:t>There will be times of the day when the children are all together and times when they are separate in their year group. This will change and develop as the year goes on. </a:t>
            </a:r>
          </a:p>
          <a:p>
            <a:pPr marL="0" indent="0">
              <a:buNone/>
            </a:pPr>
            <a:endParaRPr lang="en-GB" sz="2400" dirty="0">
              <a:solidFill>
                <a:schemeClr val="tx2"/>
              </a:solidFill>
              <a:latin typeface="Twinkl" panose="02000000000000000000" pitchFamily="2" charset="0"/>
            </a:endParaRPr>
          </a:p>
          <a:p>
            <a:pPr marL="0" indent="0">
              <a:buNone/>
            </a:pPr>
            <a:r>
              <a:rPr lang="en-GB" sz="2400" dirty="0">
                <a:solidFill>
                  <a:schemeClr val="tx2"/>
                </a:solidFill>
                <a:latin typeface="Twinkl" panose="02000000000000000000" pitchFamily="2" charset="0"/>
              </a:rPr>
              <a:t>Children will be taught the objectives for their year group through effective provision, adult support and guided teaching times. </a:t>
            </a:r>
          </a:p>
        </p:txBody>
      </p:sp>
      <p:grpSp>
        <p:nvGrpSpPr>
          <p:cNvPr id="31" name="Group 30">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2" name="Freeform: Shape 31">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845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971FA-6673-4063-9AB8-7C354D137B26}"/>
              </a:ext>
            </a:extLst>
          </p:cNvPr>
          <p:cNvSpPr>
            <a:spLocks noGrp="1"/>
          </p:cNvSpPr>
          <p:nvPr>
            <p:ph type="title"/>
          </p:nvPr>
        </p:nvSpPr>
        <p:spPr>
          <a:xfrm>
            <a:off x="1904209" y="67395"/>
            <a:ext cx="6482393" cy="1402610"/>
          </a:xfrm>
        </p:spPr>
        <p:txBody>
          <a:bodyPr>
            <a:normAutofit/>
          </a:bodyPr>
          <a:lstStyle/>
          <a:p>
            <a:pPr algn="ctr"/>
            <a:r>
              <a:rPr lang="en-GB" sz="4000" dirty="0">
                <a:solidFill>
                  <a:schemeClr val="tx2"/>
                </a:solidFill>
                <a:latin typeface="Twinkl" panose="02000000000000000000" pitchFamily="2" charset="0"/>
              </a:rPr>
              <a:t>The EYFS Curriculum</a:t>
            </a:r>
          </a:p>
        </p:txBody>
      </p:sp>
      <p:sp>
        <p:nvSpPr>
          <p:cNvPr id="3" name="Content Placeholder 2">
            <a:extLst>
              <a:ext uri="{FF2B5EF4-FFF2-40B4-BE49-F238E27FC236}">
                <a16:creationId xmlns:a16="http://schemas.microsoft.com/office/drawing/2014/main" id="{5D79E288-469F-4098-A405-0C189107D97A}"/>
              </a:ext>
            </a:extLst>
          </p:cNvPr>
          <p:cNvSpPr>
            <a:spLocks noGrp="1"/>
          </p:cNvSpPr>
          <p:nvPr>
            <p:ph idx="1"/>
          </p:nvPr>
        </p:nvSpPr>
        <p:spPr>
          <a:xfrm>
            <a:off x="349955" y="1309511"/>
            <a:ext cx="11311467" cy="5082882"/>
          </a:xfrm>
        </p:spPr>
        <p:txBody>
          <a:bodyPr anchor="ctr">
            <a:normAutofit fontScale="55000" lnSpcReduction="20000"/>
          </a:bodyPr>
          <a:lstStyle/>
          <a:p>
            <a:pPr marL="0" indent="0">
              <a:buNone/>
            </a:pPr>
            <a:r>
              <a:rPr lang="en-GB" sz="3200" dirty="0">
                <a:solidFill>
                  <a:schemeClr val="tx2"/>
                </a:solidFill>
                <a:latin typeface="Twinkl" panose="02000000000000000000" pitchFamily="2" charset="0"/>
              </a:rPr>
              <a:t>The Early Years Foundation Stage is a play-based curriculum that is based around 7 areas of learning. </a:t>
            </a:r>
          </a:p>
          <a:p>
            <a:pPr marL="0" indent="0">
              <a:buNone/>
            </a:pPr>
            <a:endParaRPr lang="en-GB" sz="3200" dirty="0">
              <a:solidFill>
                <a:schemeClr val="tx2"/>
              </a:solidFill>
              <a:latin typeface="Twinkl" panose="02000000000000000000" pitchFamily="2" charset="0"/>
            </a:endParaRPr>
          </a:p>
          <a:p>
            <a:pPr marL="0" indent="0">
              <a:buNone/>
            </a:pPr>
            <a:r>
              <a:rPr lang="en-GB" sz="3200" b="1" u="sng" dirty="0">
                <a:solidFill>
                  <a:schemeClr val="tx2"/>
                </a:solidFill>
                <a:latin typeface="Twinkl" panose="02000000000000000000" pitchFamily="2" charset="0"/>
              </a:rPr>
              <a:t>Prime Areas</a:t>
            </a:r>
          </a:p>
          <a:p>
            <a:r>
              <a:rPr lang="en-GB" sz="3200" dirty="0">
                <a:solidFill>
                  <a:schemeClr val="tx2"/>
                </a:solidFill>
                <a:latin typeface="Twinkl" panose="02000000000000000000" pitchFamily="2" charset="0"/>
              </a:rPr>
              <a:t>Communication &amp; Language</a:t>
            </a:r>
          </a:p>
          <a:p>
            <a:r>
              <a:rPr lang="en-GB" sz="3200" dirty="0">
                <a:solidFill>
                  <a:schemeClr val="tx2"/>
                </a:solidFill>
                <a:latin typeface="Twinkl" panose="02000000000000000000" pitchFamily="2" charset="0"/>
              </a:rPr>
              <a:t>Personal Social &amp; Emotional Development</a:t>
            </a:r>
          </a:p>
          <a:p>
            <a:r>
              <a:rPr lang="en-GB" sz="3200" dirty="0">
                <a:solidFill>
                  <a:schemeClr val="tx2"/>
                </a:solidFill>
                <a:latin typeface="Twinkl" panose="02000000000000000000" pitchFamily="2" charset="0"/>
              </a:rPr>
              <a:t>Physical Development</a:t>
            </a:r>
          </a:p>
          <a:p>
            <a:endParaRPr lang="en-GB" sz="3200" dirty="0">
              <a:solidFill>
                <a:schemeClr val="tx2"/>
              </a:solidFill>
              <a:latin typeface="Twinkl" panose="02000000000000000000" pitchFamily="2" charset="0"/>
            </a:endParaRPr>
          </a:p>
          <a:p>
            <a:pPr marL="0" indent="0">
              <a:buNone/>
            </a:pPr>
            <a:r>
              <a:rPr lang="en-GB" sz="3200" b="1" u="sng" dirty="0">
                <a:solidFill>
                  <a:schemeClr val="tx2"/>
                </a:solidFill>
                <a:latin typeface="Twinkl" panose="02000000000000000000" pitchFamily="2" charset="0"/>
              </a:rPr>
              <a:t>Specific Areas</a:t>
            </a:r>
          </a:p>
          <a:p>
            <a:r>
              <a:rPr lang="en-GB" sz="3200" dirty="0">
                <a:solidFill>
                  <a:schemeClr val="tx2"/>
                </a:solidFill>
                <a:latin typeface="Twinkl" panose="02000000000000000000" pitchFamily="2" charset="0"/>
              </a:rPr>
              <a:t>Literacy</a:t>
            </a:r>
          </a:p>
          <a:p>
            <a:r>
              <a:rPr lang="en-GB" sz="3200" dirty="0">
                <a:solidFill>
                  <a:schemeClr val="tx2"/>
                </a:solidFill>
                <a:latin typeface="Twinkl" panose="02000000000000000000" pitchFamily="2" charset="0"/>
              </a:rPr>
              <a:t>Mathematics</a:t>
            </a:r>
          </a:p>
          <a:p>
            <a:r>
              <a:rPr lang="en-GB" sz="3200" dirty="0">
                <a:solidFill>
                  <a:schemeClr val="tx2"/>
                </a:solidFill>
                <a:latin typeface="Twinkl" panose="02000000000000000000" pitchFamily="2" charset="0"/>
              </a:rPr>
              <a:t>Understanding the World</a:t>
            </a:r>
          </a:p>
          <a:p>
            <a:r>
              <a:rPr lang="en-GB" sz="3200" dirty="0">
                <a:solidFill>
                  <a:schemeClr val="tx2"/>
                </a:solidFill>
                <a:latin typeface="Twinkl" panose="02000000000000000000" pitchFamily="2" charset="0"/>
              </a:rPr>
              <a:t>Expressive Arts &amp; Design.</a:t>
            </a:r>
          </a:p>
          <a:p>
            <a:endParaRPr lang="en-GB" sz="3200" dirty="0">
              <a:solidFill>
                <a:schemeClr val="tx2"/>
              </a:solidFill>
              <a:latin typeface="Twinkl" panose="02000000000000000000" pitchFamily="2" charset="0"/>
            </a:endParaRPr>
          </a:p>
          <a:p>
            <a:pPr marL="0" indent="0">
              <a:buNone/>
            </a:pPr>
            <a:r>
              <a:rPr lang="en-GB" sz="3200" dirty="0">
                <a:solidFill>
                  <a:schemeClr val="tx2"/>
                </a:solidFill>
                <a:latin typeface="Twinkl" panose="02000000000000000000" pitchFamily="2" charset="0"/>
              </a:rPr>
              <a:t>These areas are developed through adult-led activities, structured play and child-initiated activities, following the children’s interests and embodying topic led themes.</a:t>
            </a:r>
          </a:p>
          <a:p>
            <a:pPr marL="0" indent="0">
              <a:buNone/>
            </a:pPr>
            <a:endParaRPr lang="en-GB" sz="900" dirty="0">
              <a:solidFill>
                <a:schemeClr val="tx2"/>
              </a:solidFill>
            </a:endParaRPr>
          </a:p>
        </p:txBody>
      </p:sp>
      <p:grpSp>
        <p:nvGrpSpPr>
          <p:cNvPr id="26" name="Group 2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7"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74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4C18A19-1BFE-4D26-BA8C-E0263A36919B}"/>
              </a:ext>
            </a:extLst>
          </p:cNvPr>
          <p:cNvSpPr>
            <a:spLocks noGrp="1"/>
          </p:cNvSpPr>
          <p:nvPr>
            <p:ph type="title"/>
          </p:nvPr>
        </p:nvSpPr>
        <p:spPr>
          <a:xfrm>
            <a:off x="2109385" y="-86085"/>
            <a:ext cx="6473299" cy="1006746"/>
          </a:xfrm>
        </p:spPr>
        <p:txBody>
          <a:bodyPr anchor="b">
            <a:normAutofit/>
          </a:bodyPr>
          <a:lstStyle/>
          <a:p>
            <a:pPr algn="ctr"/>
            <a:r>
              <a:rPr lang="en-GB" sz="3600" dirty="0">
                <a:solidFill>
                  <a:schemeClr val="tx2"/>
                </a:solidFill>
                <a:latin typeface="Twinkl" panose="02000000000000000000" pitchFamily="2" charset="0"/>
              </a:rPr>
              <a:t>The EYFS Curriculum </a:t>
            </a:r>
            <a:r>
              <a:rPr lang="en-GB" sz="3600" dirty="0" err="1">
                <a:solidFill>
                  <a:schemeClr val="tx2"/>
                </a:solidFill>
                <a:latin typeface="Twinkl" panose="02000000000000000000" pitchFamily="2" charset="0"/>
              </a:rPr>
              <a:t>cont</a:t>
            </a:r>
            <a:r>
              <a:rPr lang="en-GB" sz="3600" dirty="0">
                <a:solidFill>
                  <a:schemeClr val="tx2"/>
                </a:solidFill>
                <a:latin typeface="Twinkl" panose="02000000000000000000" pitchFamily="2" charset="0"/>
              </a:rPr>
              <a:t>…</a:t>
            </a:r>
            <a:endParaRPr lang="en-GB" sz="3600" dirty="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D86E993-D2C0-47FC-B0B8-E8BC98693212}"/>
              </a:ext>
            </a:extLst>
          </p:cNvPr>
          <p:cNvSpPr>
            <a:spLocks noGrp="1"/>
          </p:cNvSpPr>
          <p:nvPr>
            <p:ph idx="1"/>
          </p:nvPr>
        </p:nvSpPr>
        <p:spPr>
          <a:xfrm>
            <a:off x="519289" y="1251032"/>
            <a:ext cx="10493485" cy="4923989"/>
          </a:xfrm>
        </p:spPr>
        <p:txBody>
          <a:bodyPr anchor="ctr">
            <a:normAutofit fontScale="92500"/>
          </a:bodyPr>
          <a:lstStyle/>
          <a:p>
            <a:pPr marL="0" indent="0">
              <a:buNone/>
            </a:pPr>
            <a:r>
              <a:rPr lang="en-GB" sz="2400" dirty="0">
                <a:solidFill>
                  <a:schemeClr val="tx2"/>
                </a:solidFill>
                <a:latin typeface="Twinkl" panose="02000000000000000000" pitchFamily="2" charset="0"/>
              </a:rPr>
              <a:t>Each of these areas then has objectives for </a:t>
            </a:r>
          </a:p>
          <a:p>
            <a:pPr marL="0" indent="0">
              <a:buNone/>
            </a:pPr>
            <a:endParaRPr lang="en-GB" sz="2400" dirty="0">
              <a:solidFill>
                <a:schemeClr val="tx2"/>
              </a:solidFill>
              <a:latin typeface="Twinkl" panose="02000000000000000000" pitchFamily="2" charset="0"/>
            </a:endParaRPr>
          </a:p>
          <a:p>
            <a:r>
              <a:rPr lang="en-GB" sz="2400" dirty="0">
                <a:solidFill>
                  <a:schemeClr val="tx2"/>
                </a:solidFill>
                <a:latin typeface="Twinkl" panose="02000000000000000000" pitchFamily="2" charset="0"/>
              </a:rPr>
              <a:t>3-4 year olds, which the pre-school children will work towards</a:t>
            </a:r>
          </a:p>
          <a:p>
            <a:pPr marL="0" indent="0">
              <a:buNone/>
            </a:pPr>
            <a:endParaRPr lang="en-GB" sz="2400" dirty="0">
              <a:solidFill>
                <a:schemeClr val="tx2"/>
              </a:solidFill>
              <a:latin typeface="Twinkl" panose="02000000000000000000" pitchFamily="2" charset="0"/>
            </a:endParaRPr>
          </a:p>
          <a:p>
            <a:r>
              <a:rPr lang="en-GB" sz="2400" dirty="0">
                <a:solidFill>
                  <a:schemeClr val="tx2"/>
                </a:solidFill>
                <a:latin typeface="Twinkl" panose="02000000000000000000" pitchFamily="2" charset="0"/>
              </a:rPr>
              <a:t>4-5 year olds, which the Reception children will work towards. They will then work towards Early Learning Goals, which are end of year assessment statements that show if they have met a good level of development. </a:t>
            </a:r>
          </a:p>
          <a:p>
            <a:pPr marL="0" indent="0">
              <a:buNone/>
            </a:pPr>
            <a:endParaRPr lang="en-GB" sz="2400" dirty="0">
              <a:solidFill>
                <a:schemeClr val="tx2"/>
              </a:solidFill>
              <a:latin typeface="Twinkl" panose="02000000000000000000" pitchFamily="2" charset="0"/>
            </a:endParaRPr>
          </a:p>
          <a:p>
            <a:pPr marL="0" indent="0">
              <a:buNone/>
            </a:pPr>
            <a:r>
              <a:rPr lang="en-GB" sz="2400" dirty="0">
                <a:solidFill>
                  <a:schemeClr val="tx2"/>
                </a:solidFill>
                <a:latin typeface="Twinkl" panose="02000000000000000000" pitchFamily="2" charset="0"/>
              </a:rPr>
              <a:t>All areas of learning, inputs and provision in the classroom will consider objectives for both ages, and clear progression and differentiation will be planned for. </a:t>
            </a:r>
          </a:p>
          <a:p>
            <a:pPr marL="0" indent="0">
              <a:buNone/>
            </a:pPr>
            <a:endParaRPr lang="en-GB" sz="2400" dirty="0">
              <a:solidFill>
                <a:schemeClr val="tx2"/>
              </a:solidFill>
              <a:latin typeface="Twinkl" panose="02000000000000000000" pitchFamily="2" charset="0"/>
            </a:endParaRPr>
          </a:p>
          <a:p>
            <a:pPr marL="0" indent="0">
              <a:buNone/>
            </a:pPr>
            <a:r>
              <a:rPr lang="en-GB" sz="2400" dirty="0">
                <a:solidFill>
                  <a:schemeClr val="tx2"/>
                </a:solidFill>
                <a:latin typeface="Twinkl" panose="02000000000000000000" pitchFamily="2" charset="0"/>
              </a:rPr>
              <a:t>We will also develop the effective characteristics of learning…</a:t>
            </a:r>
          </a:p>
        </p:txBody>
      </p:sp>
    </p:spTree>
    <p:extLst>
      <p:ext uri="{BB962C8B-B14F-4D97-AF65-F5344CB8AC3E}">
        <p14:creationId xmlns:p14="http://schemas.microsoft.com/office/powerpoint/2010/main" val="247994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F4E5977-D272-4E11-A03A-860268F2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3CE3386-CA59-42A7-AEDE-0B76443C8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469CDDB-B8C7-4330-AD93-DE3537F58F05}"/>
              </a:ext>
            </a:extLst>
          </p:cNvPr>
          <p:cNvSpPr>
            <a:spLocks noGrp="1"/>
          </p:cNvSpPr>
          <p:nvPr>
            <p:ph type="title"/>
          </p:nvPr>
        </p:nvSpPr>
        <p:spPr>
          <a:xfrm>
            <a:off x="6047517" y="142627"/>
            <a:ext cx="4333814" cy="740389"/>
          </a:xfrm>
        </p:spPr>
        <p:txBody>
          <a:bodyPr vert="horz" lIns="91440" tIns="45720" rIns="91440" bIns="45720" rtlCol="0" anchor="b">
            <a:normAutofit fontScale="90000"/>
          </a:bodyPr>
          <a:lstStyle/>
          <a:p>
            <a:r>
              <a:rPr lang="en-US" sz="3600" b="1" dirty="0">
                <a:solidFill>
                  <a:schemeClr val="tx2"/>
                </a:solidFill>
                <a:latin typeface="Twinkl"/>
              </a:rPr>
              <a:t>Reading and phonics</a:t>
            </a:r>
          </a:p>
        </p:txBody>
      </p:sp>
      <p:pic>
        <p:nvPicPr>
          <p:cNvPr id="6" name="Picture 5">
            <a:extLst>
              <a:ext uri="{FF2B5EF4-FFF2-40B4-BE49-F238E27FC236}">
                <a16:creationId xmlns:a16="http://schemas.microsoft.com/office/drawing/2014/main" id="{1377451E-C16C-1AEF-8E0C-39A7E399ECB7}"/>
              </a:ext>
            </a:extLst>
          </p:cNvPr>
          <p:cNvPicPr>
            <a:picLocks noChangeAspect="1"/>
          </p:cNvPicPr>
          <p:nvPr/>
        </p:nvPicPr>
        <p:blipFill>
          <a:blip r:embed="rId2"/>
          <a:srcRect t="7528" b="900"/>
          <a:stretch>
            <a:fillRect/>
          </a:stretch>
        </p:blipFill>
        <p:spPr>
          <a:xfrm>
            <a:off x="287983" y="657463"/>
            <a:ext cx="2493253" cy="2092365"/>
          </a:xfrm>
          <a:prstGeom prst="rect">
            <a:avLst/>
          </a:prstGeom>
        </p:spPr>
      </p:pic>
      <p:pic>
        <p:nvPicPr>
          <p:cNvPr id="5" name="Picture 4">
            <a:extLst>
              <a:ext uri="{FF2B5EF4-FFF2-40B4-BE49-F238E27FC236}">
                <a16:creationId xmlns:a16="http://schemas.microsoft.com/office/drawing/2014/main" id="{27B323A6-44FB-BAB2-3B56-4C08C528142D}"/>
              </a:ext>
            </a:extLst>
          </p:cNvPr>
          <p:cNvPicPr>
            <a:picLocks noChangeAspect="1"/>
          </p:cNvPicPr>
          <p:nvPr/>
        </p:nvPicPr>
        <p:blipFill>
          <a:blip r:embed="rId3"/>
          <a:srcRect l="1337" r="1626" b="4"/>
          <a:stretch>
            <a:fillRect/>
          </a:stretch>
        </p:blipFill>
        <p:spPr>
          <a:xfrm>
            <a:off x="2675433" y="2082759"/>
            <a:ext cx="1669197" cy="1650175"/>
          </a:xfrm>
          <a:prstGeom prst="rect">
            <a:avLst/>
          </a:prstGeom>
        </p:spPr>
      </p:pic>
      <p:pic>
        <p:nvPicPr>
          <p:cNvPr id="7" name="Picture 6">
            <a:extLst>
              <a:ext uri="{FF2B5EF4-FFF2-40B4-BE49-F238E27FC236}">
                <a16:creationId xmlns:a16="http://schemas.microsoft.com/office/drawing/2014/main" id="{43B329FE-AFCD-035B-857C-7221EF612C21}"/>
              </a:ext>
            </a:extLst>
          </p:cNvPr>
          <p:cNvPicPr>
            <a:picLocks noChangeAspect="1"/>
          </p:cNvPicPr>
          <p:nvPr/>
        </p:nvPicPr>
        <p:blipFill>
          <a:blip r:embed="rId4"/>
          <a:srcRect l="18648" r="18959"/>
          <a:stretch>
            <a:fillRect/>
          </a:stretch>
        </p:blipFill>
        <p:spPr>
          <a:xfrm>
            <a:off x="675410" y="3787762"/>
            <a:ext cx="2798865" cy="2399936"/>
          </a:xfrm>
          <a:prstGeom prst="rect">
            <a:avLst/>
          </a:prstGeom>
        </p:spPr>
      </p:pic>
      <p:sp>
        <p:nvSpPr>
          <p:cNvPr id="4" name="Content Placeholder 2">
            <a:extLst>
              <a:ext uri="{FF2B5EF4-FFF2-40B4-BE49-F238E27FC236}">
                <a16:creationId xmlns:a16="http://schemas.microsoft.com/office/drawing/2014/main" id="{41665FCD-0BDA-4E1E-97FD-94A660881CD7}"/>
              </a:ext>
            </a:extLst>
          </p:cNvPr>
          <p:cNvSpPr txBox="1">
            <a:spLocks/>
          </p:cNvSpPr>
          <p:nvPr/>
        </p:nvSpPr>
        <p:spPr>
          <a:xfrm>
            <a:off x="4344630" y="904901"/>
            <a:ext cx="7559387" cy="5562159"/>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latin typeface="Twinkl"/>
              </a:rPr>
              <a:t>At the start of the year, the children will be sent home with a story book for you to share with them. Please write a comment in your child’s reading journal as this helps us to understand the types of books and themes your child enjoys. </a:t>
            </a:r>
          </a:p>
          <a:p>
            <a:r>
              <a:rPr lang="en-US" sz="2000" dirty="0">
                <a:solidFill>
                  <a:schemeClr val="tx2"/>
                </a:solidFill>
                <a:latin typeface="Twinkl"/>
              </a:rPr>
              <a:t>As they learn more sounds in phonics, we will start to send home 1 phonics reading book based off your child’s phonic knowledge</a:t>
            </a:r>
          </a:p>
          <a:p>
            <a:r>
              <a:rPr lang="en-US" sz="2000" dirty="0">
                <a:solidFill>
                  <a:schemeClr val="tx2"/>
                </a:solidFill>
                <a:latin typeface="Twinkl"/>
              </a:rPr>
              <a:t>Please read this at least 3 times per week with your child at home. Decoding -&gt; fluency</a:t>
            </a:r>
          </a:p>
          <a:p>
            <a:r>
              <a:rPr lang="en-US" sz="2000" dirty="0">
                <a:solidFill>
                  <a:schemeClr val="tx2"/>
                </a:solidFill>
                <a:latin typeface="Twinkl"/>
              </a:rPr>
              <a:t>Books will be changed on a Monday.</a:t>
            </a:r>
          </a:p>
          <a:p>
            <a:r>
              <a:rPr lang="en-US" sz="2000" dirty="0">
                <a:solidFill>
                  <a:schemeClr val="tx2"/>
                </a:solidFill>
                <a:latin typeface="Twinkl"/>
              </a:rPr>
              <a:t>The children will begin to learn single letter sounds in short phonics lessons. As the year progresses these sessions will become longer as the children learn to blend sounds to read word independently. </a:t>
            </a:r>
          </a:p>
          <a:p>
            <a:r>
              <a:rPr lang="en-US" sz="2000" dirty="0">
                <a:solidFill>
                  <a:schemeClr val="tx2"/>
                </a:solidFill>
                <a:latin typeface="Twinkl"/>
              </a:rPr>
              <a:t>We follow the Read Write Inc phonics scheme. </a:t>
            </a:r>
          </a:p>
          <a:p>
            <a:r>
              <a:rPr lang="en-US" sz="2000" dirty="0">
                <a:solidFill>
                  <a:schemeClr val="tx2"/>
                </a:solidFill>
                <a:latin typeface="Twinkl"/>
              </a:rPr>
              <a:t>Reading is key to all areas of the curriculum and needs practicing regularly to keep skills sharp and developed.</a:t>
            </a:r>
          </a:p>
          <a:p>
            <a:r>
              <a:rPr lang="en-US" sz="2000" dirty="0">
                <a:solidFill>
                  <a:schemeClr val="tx2"/>
                </a:solidFill>
                <a:latin typeface="Twinkl"/>
              </a:rPr>
              <a:t>Sharing stories at home, with adults modelling reading skills is still hugely important. Please read story books regularly at home with your child. </a:t>
            </a:r>
          </a:p>
        </p:txBody>
      </p:sp>
      <p:grpSp>
        <p:nvGrpSpPr>
          <p:cNvPr id="37" name="Group 36">
            <a:extLst>
              <a:ext uri="{FF2B5EF4-FFF2-40B4-BE49-F238E27FC236}">
                <a16:creationId xmlns:a16="http://schemas.microsoft.com/office/drawing/2014/main" id="{586C32D2-94E1-4C20-9977-69D4D1F68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847360" y="4513360"/>
            <a:ext cx="2514948" cy="2174333"/>
            <a:chOff x="-305" y="-4155"/>
            <a:chExt cx="2514948" cy="2174333"/>
          </a:xfrm>
        </p:grpSpPr>
        <p:sp>
          <p:nvSpPr>
            <p:cNvPr id="38" name="Freeform: Shape 37">
              <a:extLst>
                <a:ext uri="{FF2B5EF4-FFF2-40B4-BE49-F238E27FC236}">
                  <a16:creationId xmlns:a16="http://schemas.microsoft.com/office/drawing/2014/main" id="{4EF1C65E-19AB-4AB5-AFAE-5BE4430B1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9DC337-4663-43ED-94FF-578FCC16A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9D6286C-2480-4CBF-8601-1AEE4541B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 name="Freeform: Shape 40">
              <a:extLst>
                <a:ext uri="{FF2B5EF4-FFF2-40B4-BE49-F238E27FC236}">
                  <a16:creationId xmlns:a16="http://schemas.microsoft.com/office/drawing/2014/main" id="{216D01AE-CAAB-4E02-BFFF-211B8032C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5116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7B11-11B6-C132-E309-0E4EE331F5EA}"/>
              </a:ext>
            </a:extLst>
          </p:cNvPr>
          <p:cNvSpPr>
            <a:spLocks noGrp="1"/>
          </p:cNvSpPr>
          <p:nvPr>
            <p:ph type="title"/>
          </p:nvPr>
        </p:nvSpPr>
        <p:spPr/>
        <p:txBody>
          <a:bodyPr/>
          <a:lstStyle/>
          <a:p>
            <a:r>
              <a:rPr lang="en-US" dirty="0">
                <a:latin typeface="Twinkl"/>
              </a:rPr>
              <a:t>Tapestry</a:t>
            </a:r>
          </a:p>
        </p:txBody>
      </p:sp>
      <p:sp>
        <p:nvSpPr>
          <p:cNvPr id="3" name="Text Placeholder 2">
            <a:extLst>
              <a:ext uri="{FF2B5EF4-FFF2-40B4-BE49-F238E27FC236}">
                <a16:creationId xmlns:a16="http://schemas.microsoft.com/office/drawing/2014/main" id="{0D029D39-186A-9802-1E32-F70AD732D35A}"/>
              </a:ext>
            </a:extLst>
          </p:cNvPr>
          <p:cNvSpPr>
            <a:spLocks noGrp="1"/>
          </p:cNvSpPr>
          <p:nvPr>
            <p:ph type="body" idx="1"/>
          </p:nvPr>
        </p:nvSpPr>
        <p:spPr>
          <a:xfrm>
            <a:off x="585126" y="1663575"/>
            <a:ext cx="10161338" cy="3877056"/>
          </a:xfrm>
        </p:spPr>
        <p:txBody>
          <a:bodyPr>
            <a:normAutofit fontScale="77500" lnSpcReduction="20000"/>
          </a:bodyPr>
          <a:lstStyle/>
          <a:p>
            <a:pPr marL="114300" indent="0">
              <a:buNone/>
            </a:pPr>
            <a:r>
              <a:rPr lang="en-US" dirty="0">
                <a:latin typeface="Twinkl"/>
              </a:rPr>
              <a:t>We will continue to share learning on Tapestry</a:t>
            </a:r>
          </a:p>
          <a:p>
            <a:pPr marL="114300" indent="0">
              <a:buNone/>
            </a:pPr>
            <a:endParaRPr lang="en-US" dirty="0">
              <a:latin typeface="Twinkl"/>
            </a:endParaRPr>
          </a:p>
          <a:p>
            <a:pPr marL="114300" indent="0">
              <a:buNone/>
            </a:pPr>
            <a:r>
              <a:rPr lang="en-US" dirty="0">
                <a:latin typeface="Twinkl"/>
              </a:rPr>
              <a:t>Please also feel free to upload pictures, videos and information of things you have done at home, days out or special events or achievements. The children love showing these to their friends and it contributes to their learning.</a:t>
            </a:r>
          </a:p>
          <a:p>
            <a:pPr marL="114300" indent="0">
              <a:buNone/>
            </a:pPr>
            <a:endParaRPr lang="en-US" dirty="0">
              <a:latin typeface="Twinkl"/>
            </a:endParaRPr>
          </a:p>
          <a:p>
            <a:pPr marL="114300" indent="0">
              <a:buNone/>
            </a:pPr>
            <a:r>
              <a:rPr lang="en-US" dirty="0">
                <a:latin typeface="Twinkl"/>
              </a:rPr>
              <a:t>If you are a new starter, then please complete the Tapestry permission form in your pack </a:t>
            </a:r>
          </a:p>
          <a:p>
            <a:pPr marL="114300" indent="0">
              <a:buNone/>
            </a:pPr>
            <a:endParaRPr lang="en-US" dirty="0">
              <a:latin typeface="Twinkl"/>
            </a:endParaRPr>
          </a:p>
          <a:p>
            <a:pPr marL="114300" indent="0">
              <a:buNone/>
            </a:pPr>
            <a:r>
              <a:rPr lang="en-US" b="1" dirty="0">
                <a:latin typeface="Twinkl"/>
              </a:rPr>
              <a:t>My Special Book- </a:t>
            </a:r>
            <a:r>
              <a:rPr lang="en-US" dirty="0">
                <a:latin typeface="Twinkl"/>
              </a:rPr>
              <a:t>Photos of family, loved ones and pets. Summer holidays/ through the year. The children will leave this in the book corner in school to share with friends. </a:t>
            </a:r>
            <a:endParaRPr lang="en-US" b="1" dirty="0">
              <a:latin typeface="Twink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749" y="677738"/>
            <a:ext cx="18192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4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1" name="Freeform: Shape 40">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6" name="Freeform: Shape 45">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87871D2-4653-49EE-B2D1-50646A7D2407}"/>
              </a:ext>
            </a:extLst>
          </p:cNvPr>
          <p:cNvSpPr>
            <a:spLocks noGrp="1"/>
          </p:cNvSpPr>
          <p:nvPr>
            <p:ph type="title"/>
          </p:nvPr>
        </p:nvSpPr>
        <p:spPr>
          <a:xfrm>
            <a:off x="3147236" y="1764407"/>
            <a:ext cx="5911703" cy="3445546"/>
          </a:xfrm>
        </p:spPr>
        <p:txBody>
          <a:bodyPr vert="horz" lIns="91440" tIns="45720" rIns="91440" bIns="45720" rtlCol="0" anchor="b">
            <a:noAutofit/>
          </a:bodyPr>
          <a:lstStyle/>
          <a:p>
            <a:pPr algn="ctr"/>
            <a:r>
              <a:rPr lang="en-US" b="1" kern="1200" dirty="0">
                <a:solidFill>
                  <a:schemeClr val="tx2"/>
                </a:solidFill>
                <a:latin typeface="Twinkl"/>
              </a:rPr>
              <a:t>Timetable</a:t>
            </a:r>
            <a:br>
              <a:rPr lang="en-US" sz="3200" kern="1200" dirty="0">
                <a:solidFill>
                  <a:schemeClr val="tx2"/>
                </a:solidFill>
                <a:latin typeface="+mj-lt"/>
                <a:ea typeface="+mj-ea"/>
                <a:cs typeface="+mj-cs"/>
              </a:rPr>
            </a:br>
            <a:br>
              <a:rPr lang="en-US" sz="3200" kern="1200" dirty="0">
                <a:solidFill>
                  <a:schemeClr val="tx2"/>
                </a:solidFill>
                <a:latin typeface="+mj-lt"/>
                <a:ea typeface="+mj-ea"/>
                <a:cs typeface="+mj-cs"/>
              </a:rPr>
            </a:br>
            <a:r>
              <a:rPr lang="en-US" sz="3200" kern="1200" dirty="0">
                <a:solidFill>
                  <a:schemeClr val="tx2"/>
                </a:solidFill>
                <a:latin typeface="Twinkl"/>
              </a:rPr>
              <a:t>This is a current rough timetable for September. This will change and adapt in response to children’s needs and as the year progresses</a:t>
            </a:r>
          </a:p>
        </p:txBody>
      </p:sp>
    </p:spTree>
    <p:extLst>
      <p:ext uri="{BB962C8B-B14F-4D97-AF65-F5344CB8AC3E}">
        <p14:creationId xmlns:p14="http://schemas.microsoft.com/office/powerpoint/2010/main" val="68878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9" name="Group 8">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0" name="Freeform: Shape 9">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2" name="Table 1">
            <a:extLst>
              <a:ext uri="{FF2B5EF4-FFF2-40B4-BE49-F238E27FC236}">
                <a16:creationId xmlns:a16="http://schemas.microsoft.com/office/drawing/2014/main" id="{11CCFB59-F72F-92F9-252E-27D9F5972732}"/>
              </a:ext>
            </a:extLst>
          </p:cNvPr>
          <p:cNvGraphicFramePr>
            <a:graphicFrameLocks noGrp="1"/>
          </p:cNvGraphicFramePr>
          <p:nvPr>
            <p:extLst>
              <p:ext uri="{D42A27DB-BD31-4B8C-83A1-F6EECF244321}">
                <p14:modId xmlns:p14="http://schemas.microsoft.com/office/powerpoint/2010/main" val="441070046"/>
              </p:ext>
            </p:extLst>
          </p:nvPr>
        </p:nvGraphicFramePr>
        <p:xfrm>
          <a:off x="178981" y="98148"/>
          <a:ext cx="11834037" cy="6341869"/>
        </p:xfrm>
        <a:graphic>
          <a:graphicData uri="http://schemas.openxmlformats.org/drawingml/2006/table">
            <a:tbl>
              <a:tblPr firstRow="1" firstCol="1" bandRow="1">
                <a:tableStyleId>{E8B1032C-EA38-4F05-BA0D-38AFFFC7BED3}</a:tableStyleId>
              </a:tblPr>
              <a:tblGrid>
                <a:gridCol w="814662">
                  <a:extLst>
                    <a:ext uri="{9D8B030D-6E8A-4147-A177-3AD203B41FA5}">
                      <a16:colId xmlns:a16="http://schemas.microsoft.com/office/drawing/2014/main" val="1239802521"/>
                    </a:ext>
                  </a:extLst>
                </a:gridCol>
                <a:gridCol w="1887780">
                  <a:extLst>
                    <a:ext uri="{9D8B030D-6E8A-4147-A177-3AD203B41FA5}">
                      <a16:colId xmlns:a16="http://schemas.microsoft.com/office/drawing/2014/main" val="3610084074"/>
                    </a:ext>
                  </a:extLst>
                </a:gridCol>
                <a:gridCol w="9131595">
                  <a:extLst>
                    <a:ext uri="{9D8B030D-6E8A-4147-A177-3AD203B41FA5}">
                      <a16:colId xmlns:a16="http://schemas.microsoft.com/office/drawing/2014/main" val="431049555"/>
                    </a:ext>
                  </a:extLst>
                </a:gridCol>
              </a:tblGrid>
              <a:tr h="115572">
                <a:tc>
                  <a:txBody>
                    <a:bodyPr/>
                    <a:lstStyle/>
                    <a:p>
                      <a:pPr algn="l" fontAlgn="t">
                        <a:lnSpc>
                          <a:spcPct val="107000"/>
                        </a:lnSpc>
                        <a:spcAft>
                          <a:spcPts val="800"/>
                        </a:spcAft>
                        <a:buNone/>
                      </a:pPr>
                      <a:r>
                        <a:rPr lang="en-GB" sz="600" b="0" u="none" strike="noStrike" dirty="0">
                          <a:effectLst/>
                        </a:rPr>
                        <a:t>Time</a:t>
                      </a:r>
                      <a:endParaRPr lang="en-GB" sz="900" b="0" i="0" u="none" strike="noStrike" dirty="0">
                        <a:effectLst/>
                        <a:latin typeface="Arial" panose="020B0604020202020204" pitchFamily="34" charset="0"/>
                      </a:endParaRPr>
                    </a:p>
                  </a:txBody>
                  <a:tcPr marL="35614" marR="35614" marT="4946" marB="0"/>
                </a:tc>
                <a:tc>
                  <a:txBody>
                    <a:bodyPr/>
                    <a:lstStyle/>
                    <a:p>
                      <a:pPr algn="l" fontAlgn="t">
                        <a:lnSpc>
                          <a:spcPct val="107000"/>
                        </a:lnSpc>
                        <a:spcAft>
                          <a:spcPts val="800"/>
                        </a:spcAft>
                        <a:buNone/>
                      </a:pPr>
                      <a:r>
                        <a:rPr lang="en-GB" sz="600" b="0" u="none" strike="noStrike">
                          <a:effectLst/>
                        </a:rPr>
                        <a:t>Activity</a:t>
                      </a:r>
                      <a:endParaRPr lang="en-GB" sz="900" b="0" i="0" u="none" strike="noStrike">
                        <a:effectLst/>
                        <a:latin typeface="Arial" panose="020B0604020202020204" pitchFamily="34" charset="0"/>
                      </a:endParaRPr>
                    </a:p>
                  </a:txBody>
                  <a:tcPr marL="35614" marR="35614" marT="4946" marB="0"/>
                </a:tc>
                <a:tc>
                  <a:txBody>
                    <a:bodyPr/>
                    <a:lstStyle/>
                    <a:p>
                      <a:pPr algn="l" fontAlgn="t">
                        <a:lnSpc>
                          <a:spcPct val="107000"/>
                        </a:lnSpc>
                        <a:spcAft>
                          <a:spcPts val="800"/>
                        </a:spcAft>
                        <a:buNone/>
                      </a:pPr>
                      <a:r>
                        <a:rPr lang="en-GB" sz="600" b="0" u="none" strike="noStrike">
                          <a:effectLst/>
                        </a:rPr>
                        <a:t>Further info</a:t>
                      </a:r>
                      <a:endParaRPr lang="en-GB" sz="900" b="0" i="0" u="none" strike="noStrike">
                        <a:effectLst/>
                        <a:latin typeface="Arial" panose="020B0604020202020204" pitchFamily="34" charset="0"/>
                      </a:endParaRPr>
                    </a:p>
                  </a:txBody>
                  <a:tcPr marL="35614" marR="35614" marT="4946" marB="0"/>
                </a:tc>
                <a:extLst>
                  <a:ext uri="{0D108BD9-81ED-4DB2-BD59-A6C34878D82A}">
                    <a16:rowId xmlns:a16="http://schemas.microsoft.com/office/drawing/2014/main" val="612674273"/>
                  </a:ext>
                </a:extLst>
              </a:tr>
              <a:tr h="369539">
                <a:tc>
                  <a:txBody>
                    <a:bodyPr/>
                    <a:lstStyle/>
                    <a:p>
                      <a:pPr algn="l" fontAlgn="t">
                        <a:lnSpc>
                          <a:spcPct val="107000"/>
                        </a:lnSpc>
                        <a:spcAft>
                          <a:spcPts val="800"/>
                        </a:spcAft>
                        <a:buNone/>
                      </a:pPr>
                      <a:r>
                        <a:rPr lang="en-GB" sz="1400" b="0" u="none" strike="noStrike" dirty="0">
                          <a:effectLst/>
                          <a:latin typeface="Twinkl"/>
                        </a:rPr>
                        <a:t>8:40-8:50</a:t>
                      </a:r>
                      <a:endParaRPr lang="en-GB" sz="2000" b="0" i="0" u="none" strike="noStrike" dirty="0">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dirty="0">
                          <a:effectLst/>
                          <a:latin typeface="Twinkl"/>
                        </a:rPr>
                        <a:t>Gates open</a:t>
                      </a:r>
                      <a:endParaRPr lang="en-GB" sz="2000" b="1" i="0" u="none" strike="noStrike" dirty="0">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Arrive. Coats and bags away. Self-registration and lunches. Morning task</a:t>
                      </a:r>
                      <a:endParaRPr lang="en-GB" sz="1400" b="0" i="0" u="none" strike="noStrike" dirty="0">
                        <a:effectLst/>
                        <a:latin typeface="Twinkl"/>
                      </a:endParaRPr>
                    </a:p>
                  </a:txBody>
                  <a:tcPr marL="35614" marR="35614" marT="4946" marB="0"/>
                </a:tc>
                <a:extLst>
                  <a:ext uri="{0D108BD9-81ED-4DB2-BD59-A6C34878D82A}">
                    <a16:rowId xmlns:a16="http://schemas.microsoft.com/office/drawing/2014/main" val="668758325"/>
                  </a:ext>
                </a:extLst>
              </a:tr>
              <a:tr h="549571">
                <a:tc>
                  <a:txBody>
                    <a:bodyPr/>
                    <a:lstStyle/>
                    <a:p>
                      <a:pPr algn="l" fontAlgn="t">
                        <a:lnSpc>
                          <a:spcPct val="107000"/>
                        </a:lnSpc>
                        <a:spcAft>
                          <a:spcPts val="800"/>
                        </a:spcAft>
                        <a:buNone/>
                      </a:pPr>
                      <a:r>
                        <a:rPr lang="en-GB" sz="1400" b="0" u="none" strike="noStrike">
                          <a:effectLst/>
                          <a:latin typeface="Twinkl"/>
                        </a:rPr>
                        <a:t>9:15</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dirty="0">
                          <a:effectLst/>
                          <a:latin typeface="Twinkl"/>
                        </a:rPr>
                        <a:t>Carpet time 1</a:t>
                      </a:r>
                      <a:endParaRPr lang="en-GB" sz="2000" b="1" u="none" strike="noStrike" dirty="0">
                        <a:effectLst/>
                        <a:latin typeface="Twinkl"/>
                      </a:endParaRPr>
                    </a:p>
                    <a:p>
                      <a:pPr algn="l" fontAlgn="t">
                        <a:lnSpc>
                          <a:spcPct val="107000"/>
                        </a:lnSpc>
                        <a:spcAft>
                          <a:spcPts val="800"/>
                        </a:spcAft>
                        <a:buNone/>
                      </a:pPr>
                      <a:r>
                        <a:rPr lang="en-GB" sz="1400" b="1" u="none" strike="noStrike" dirty="0">
                          <a:effectLst/>
                          <a:latin typeface="Twinkl"/>
                        </a:rPr>
                        <a:t> </a:t>
                      </a:r>
                      <a:endParaRPr lang="en-GB" sz="2000" b="1" i="0" u="none" strike="noStrike" dirty="0">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All together to begin with- Welcome, rules and provision outline</a:t>
                      </a:r>
                    </a:p>
                    <a:p>
                      <a:pPr algn="l" fontAlgn="t">
                        <a:lnSpc>
                          <a:spcPct val="107000"/>
                        </a:lnSpc>
                        <a:spcAft>
                          <a:spcPts val="800"/>
                        </a:spcAft>
                        <a:buNone/>
                      </a:pPr>
                      <a:r>
                        <a:rPr lang="en-GB" sz="1400" b="0" u="none" strike="noStrike" dirty="0">
                          <a:effectLst/>
                          <a:latin typeface="Twinkl"/>
                        </a:rPr>
                        <a:t>As the weeks progress, this will be split between 2 or 3 groups depending on task and age related objectives</a:t>
                      </a:r>
                      <a:endParaRPr lang="en-GB" sz="1400" b="0" i="0" u="none" strike="noStrike" dirty="0">
                        <a:effectLst/>
                        <a:latin typeface="Twinkl"/>
                      </a:endParaRPr>
                    </a:p>
                  </a:txBody>
                  <a:tcPr marL="35614" marR="35614" marT="4946" marB="0"/>
                </a:tc>
                <a:extLst>
                  <a:ext uri="{0D108BD9-81ED-4DB2-BD59-A6C34878D82A}">
                    <a16:rowId xmlns:a16="http://schemas.microsoft.com/office/drawing/2014/main" val="3206839265"/>
                  </a:ext>
                </a:extLst>
              </a:tr>
              <a:tr h="676987">
                <a:tc>
                  <a:txBody>
                    <a:bodyPr/>
                    <a:lstStyle/>
                    <a:p>
                      <a:pPr algn="l" fontAlgn="t">
                        <a:lnSpc>
                          <a:spcPct val="107000"/>
                        </a:lnSpc>
                        <a:spcAft>
                          <a:spcPts val="800"/>
                        </a:spcAft>
                        <a:buNone/>
                      </a:pPr>
                      <a:r>
                        <a:rPr lang="en-GB" sz="1400" b="0" u="none" strike="noStrike">
                          <a:effectLst/>
                          <a:latin typeface="Twinkl"/>
                        </a:rPr>
                        <a:t>9:30</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dirty="0">
                          <a:effectLst/>
                          <a:latin typeface="Twinkl"/>
                        </a:rPr>
                        <a:t>Continuous provision </a:t>
                      </a:r>
                    </a:p>
                    <a:p>
                      <a:pPr algn="l" fontAlgn="t">
                        <a:lnSpc>
                          <a:spcPct val="107000"/>
                        </a:lnSpc>
                        <a:spcAft>
                          <a:spcPts val="800"/>
                        </a:spcAft>
                        <a:buNone/>
                      </a:pPr>
                      <a:r>
                        <a:rPr lang="en-GB" sz="1400" b="1" u="none" strike="noStrike" dirty="0">
                          <a:effectLst/>
                          <a:latin typeface="Twinkl"/>
                        </a:rPr>
                        <a:t>starts</a:t>
                      </a:r>
                      <a:endParaRPr lang="en-GB" sz="2000" b="1" i="0" u="none" strike="noStrike" dirty="0">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Free flow between the two rooms (sometimes outdoor as well)</a:t>
                      </a:r>
                    </a:p>
                    <a:p>
                      <a:pPr algn="l" fontAlgn="t">
                        <a:lnSpc>
                          <a:spcPct val="107000"/>
                        </a:lnSpc>
                        <a:spcAft>
                          <a:spcPts val="800"/>
                        </a:spcAft>
                        <a:buNone/>
                      </a:pPr>
                      <a:r>
                        <a:rPr lang="en-GB" sz="1400" b="0" u="none" strike="noStrike" dirty="0">
                          <a:effectLst/>
                          <a:latin typeface="Twinkl"/>
                        </a:rPr>
                        <a:t>Adults will be between the two rooms, playing with children, getting to know them and building relationships, as well as working on skills we are learning</a:t>
                      </a:r>
                      <a:endParaRPr lang="en-GB" sz="1400" b="0" i="0" u="none" strike="noStrike" dirty="0">
                        <a:effectLst/>
                        <a:latin typeface="Twinkl"/>
                      </a:endParaRPr>
                    </a:p>
                  </a:txBody>
                  <a:tcPr marL="35614" marR="35614" marT="4946" marB="0"/>
                </a:tc>
                <a:extLst>
                  <a:ext uri="{0D108BD9-81ED-4DB2-BD59-A6C34878D82A}">
                    <a16:rowId xmlns:a16="http://schemas.microsoft.com/office/drawing/2014/main" val="4136362560"/>
                  </a:ext>
                </a:extLst>
              </a:tr>
              <a:tr h="255996">
                <a:tc>
                  <a:txBody>
                    <a:bodyPr/>
                    <a:lstStyle/>
                    <a:p>
                      <a:pPr algn="l" fontAlgn="t">
                        <a:lnSpc>
                          <a:spcPct val="107000"/>
                        </a:lnSpc>
                        <a:spcAft>
                          <a:spcPts val="800"/>
                        </a:spcAft>
                        <a:buNone/>
                      </a:pPr>
                      <a:r>
                        <a:rPr lang="en-GB" sz="1400" b="0" u="none" strike="noStrike">
                          <a:effectLst/>
                          <a:latin typeface="Twinkl"/>
                        </a:rPr>
                        <a:t>10</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dirty="0">
                          <a:effectLst/>
                          <a:latin typeface="Twinkl"/>
                        </a:rPr>
                        <a:t>Snack opens</a:t>
                      </a:r>
                      <a:endParaRPr lang="en-GB" sz="2000" b="1" i="0" u="none" strike="noStrike" dirty="0">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This will happen in Squirrels classroom. Up to 10 children at a time. 2 adults will be supervising this at all times</a:t>
                      </a:r>
                      <a:endParaRPr lang="en-GB" sz="1400" b="0" i="0" u="none" strike="noStrike" dirty="0">
                        <a:effectLst/>
                        <a:latin typeface="Twinkl"/>
                      </a:endParaRPr>
                    </a:p>
                  </a:txBody>
                  <a:tcPr marL="35614" marR="35614" marT="4946" marB="0"/>
                </a:tc>
                <a:extLst>
                  <a:ext uri="{0D108BD9-81ED-4DB2-BD59-A6C34878D82A}">
                    <a16:rowId xmlns:a16="http://schemas.microsoft.com/office/drawing/2014/main" val="66558459"/>
                  </a:ext>
                </a:extLst>
              </a:tr>
              <a:tr h="450414">
                <a:tc>
                  <a:txBody>
                    <a:bodyPr/>
                    <a:lstStyle/>
                    <a:p>
                      <a:pPr algn="l" fontAlgn="t">
                        <a:lnSpc>
                          <a:spcPct val="107000"/>
                        </a:lnSpc>
                        <a:spcAft>
                          <a:spcPts val="800"/>
                        </a:spcAft>
                        <a:buNone/>
                      </a:pPr>
                      <a:r>
                        <a:rPr lang="en-GB" sz="1400" b="0" u="none" strike="noStrike">
                          <a:effectLst/>
                          <a:latin typeface="Twinkl"/>
                        </a:rPr>
                        <a:t> </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a:effectLst/>
                          <a:latin typeface="Twinkl"/>
                        </a:rPr>
                        <a:t>Adult led tasks</a:t>
                      </a:r>
                      <a:endParaRPr lang="en-GB" sz="2000" b="1"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For reception children, adult led tasks will start to happen now, in small groups in the Acorns classroom, working on Reception objectives</a:t>
                      </a:r>
                      <a:endParaRPr lang="en-GB" sz="1400" b="0" i="0" u="none" strike="noStrike" dirty="0">
                        <a:effectLst/>
                        <a:latin typeface="Twinkl"/>
                      </a:endParaRPr>
                    </a:p>
                  </a:txBody>
                  <a:tcPr marL="35614" marR="35614" marT="4946" marB="0"/>
                </a:tc>
                <a:extLst>
                  <a:ext uri="{0D108BD9-81ED-4DB2-BD59-A6C34878D82A}">
                    <a16:rowId xmlns:a16="http://schemas.microsoft.com/office/drawing/2014/main" val="2549656"/>
                  </a:ext>
                </a:extLst>
              </a:tr>
              <a:tr h="259475">
                <a:tc>
                  <a:txBody>
                    <a:bodyPr/>
                    <a:lstStyle/>
                    <a:p>
                      <a:pPr algn="l" fontAlgn="t">
                        <a:lnSpc>
                          <a:spcPct val="107000"/>
                        </a:lnSpc>
                        <a:spcAft>
                          <a:spcPts val="800"/>
                        </a:spcAft>
                        <a:buNone/>
                      </a:pPr>
                      <a:r>
                        <a:rPr lang="en-GB" sz="1400" b="0" u="none" strike="noStrike">
                          <a:effectLst/>
                          <a:latin typeface="Twinkl"/>
                        </a:rPr>
                        <a:t>10:30</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a:effectLst/>
                          <a:latin typeface="Twinkl"/>
                        </a:rPr>
                        <a:t>Open outdoor provision</a:t>
                      </a:r>
                      <a:endParaRPr lang="en-GB" sz="2000" b="1"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Children can choose between indoor or outdoor provision. Staff in all areas</a:t>
                      </a:r>
                      <a:endParaRPr lang="en-GB" sz="1400" b="0" i="0" u="none" strike="noStrike" dirty="0">
                        <a:effectLst/>
                        <a:latin typeface="Twinkl"/>
                      </a:endParaRPr>
                    </a:p>
                  </a:txBody>
                  <a:tcPr marL="35614" marR="35614" marT="4946" marB="0"/>
                </a:tc>
                <a:extLst>
                  <a:ext uri="{0D108BD9-81ED-4DB2-BD59-A6C34878D82A}">
                    <a16:rowId xmlns:a16="http://schemas.microsoft.com/office/drawing/2014/main" val="61174522"/>
                  </a:ext>
                </a:extLst>
              </a:tr>
              <a:tr h="772364">
                <a:tc>
                  <a:txBody>
                    <a:bodyPr/>
                    <a:lstStyle/>
                    <a:p>
                      <a:pPr algn="l" fontAlgn="t">
                        <a:lnSpc>
                          <a:spcPct val="107000"/>
                        </a:lnSpc>
                        <a:spcAft>
                          <a:spcPts val="800"/>
                        </a:spcAft>
                        <a:buNone/>
                      </a:pPr>
                      <a:r>
                        <a:rPr lang="en-GB" sz="1400" b="0" u="none" strike="noStrike">
                          <a:effectLst/>
                          <a:latin typeface="Twinkl"/>
                        </a:rPr>
                        <a:t>11:15</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a:effectLst/>
                          <a:latin typeface="Twinkl"/>
                        </a:rPr>
                        <a:t>Carpet time 2</a:t>
                      </a:r>
                      <a:endParaRPr lang="en-GB" sz="2000" b="1"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May be altogether, may be split into 2/3 groups</a:t>
                      </a:r>
                      <a:endParaRPr lang="en-GB" sz="2000" b="0" u="none" strike="noStrike" dirty="0">
                        <a:effectLst/>
                        <a:latin typeface="Twinkl"/>
                      </a:endParaRPr>
                    </a:p>
                    <a:p>
                      <a:pPr algn="l" fontAlgn="t">
                        <a:lnSpc>
                          <a:spcPct val="107000"/>
                        </a:lnSpc>
                        <a:spcAft>
                          <a:spcPts val="800"/>
                        </a:spcAft>
                        <a:buNone/>
                      </a:pPr>
                      <a:r>
                        <a:rPr lang="en-GB" sz="1400" b="0" u="none" strike="noStrike" dirty="0">
                          <a:effectLst/>
                          <a:latin typeface="Twinkl"/>
                        </a:rPr>
                        <a:t>If maths- then reception will be together working on Reception objectives and P-S will be in Squirrels room for their carpet time</a:t>
                      </a:r>
                      <a:endParaRPr lang="en-GB" sz="2000" b="0" i="0" u="none" strike="noStrike" dirty="0">
                        <a:effectLst/>
                        <a:latin typeface="Twinkl"/>
                      </a:endParaRPr>
                    </a:p>
                  </a:txBody>
                  <a:tcPr marL="35614" marR="35614" marT="4946" marB="0"/>
                </a:tc>
                <a:extLst>
                  <a:ext uri="{0D108BD9-81ED-4DB2-BD59-A6C34878D82A}">
                    <a16:rowId xmlns:a16="http://schemas.microsoft.com/office/drawing/2014/main" val="892455168"/>
                  </a:ext>
                </a:extLst>
              </a:tr>
              <a:tr h="227621">
                <a:tc>
                  <a:txBody>
                    <a:bodyPr/>
                    <a:lstStyle/>
                    <a:p>
                      <a:pPr algn="l" fontAlgn="t">
                        <a:lnSpc>
                          <a:spcPct val="107000"/>
                        </a:lnSpc>
                        <a:spcAft>
                          <a:spcPts val="800"/>
                        </a:spcAft>
                        <a:buNone/>
                      </a:pPr>
                      <a:r>
                        <a:rPr lang="en-GB" sz="1400" b="0" u="none" strike="noStrike">
                          <a:effectLst/>
                          <a:latin typeface="Twinkl"/>
                        </a:rPr>
                        <a:t>11:30</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a:effectLst/>
                          <a:latin typeface="Twinkl"/>
                        </a:rPr>
                        <a:t>Lunch prep</a:t>
                      </a:r>
                      <a:endParaRPr lang="en-GB" sz="2000" b="1"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Wash hands, toilet etc</a:t>
                      </a:r>
                      <a:endParaRPr lang="en-GB" sz="2000" b="0" i="0" u="none" strike="noStrike" dirty="0">
                        <a:effectLst/>
                        <a:latin typeface="Twinkl"/>
                      </a:endParaRPr>
                    </a:p>
                  </a:txBody>
                  <a:tcPr marL="35614" marR="35614" marT="4946" marB="0"/>
                </a:tc>
                <a:extLst>
                  <a:ext uri="{0D108BD9-81ED-4DB2-BD59-A6C34878D82A}">
                    <a16:rowId xmlns:a16="http://schemas.microsoft.com/office/drawing/2014/main" val="2199030112"/>
                  </a:ext>
                </a:extLst>
              </a:tr>
              <a:tr h="886128">
                <a:tc>
                  <a:txBody>
                    <a:bodyPr/>
                    <a:lstStyle/>
                    <a:p>
                      <a:pPr algn="l" fontAlgn="t">
                        <a:lnSpc>
                          <a:spcPct val="107000"/>
                        </a:lnSpc>
                        <a:spcAft>
                          <a:spcPts val="800"/>
                        </a:spcAft>
                        <a:buNone/>
                      </a:pPr>
                      <a:r>
                        <a:rPr lang="en-GB" sz="1400" b="0" u="none" strike="noStrike">
                          <a:effectLst/>
                          <a:latin typeface="Twinkl"/>
                        </a:rPr>
                        <a:t>11:45</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dirty="0">
                          <a:effectLst/>
                          <a:latin typeface="Twinkl"/>
                        </a:rPr>
                        <a:t>Lunch</a:t>
                      </a:r>
                      <a:endParaRPr lang="en-GB" sz="2000" b="1" i="0" u="none" strike="noStrike" dirty="0">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Reception will go to the hall with Mrs Williams/ Miss Rodgers &amp; a midday assistant</a:t>
                      </a:r>
                    </a:p>
                    <a:p>
                      <a:pPr algn="l" fontAlgn="t">
                        <a:lnSpc>
                          <a:spcPct val="107000"/>
                        </a:lnSpc>
                        <a:spcAft>
                          <a:spcPts val="800"/>
                        </a:spcAft>
                        <a:buNone/>
                      </a:pPr>
                      <a:r>
                        <a:rPr lang="en-GB" sz="1400" b="0" u="none" strike="noStrike" dirty="0">
                          <a:effectLst/>
                          <a:latin typeface="Twinkl"/>
                        </a:rPr>
                        <a:t>When they have finished eating they will play in our outdoor area. Reception will eventually go to play on the main playground</a:t>
                      </a:r>
                      <a:endParaRPr lang="en-GB" sz="1400" b="0" i="0" u="none" strike="noStrike" dirty="0">
                        <a:effectLst/>
                        <a:latin typeface="Twinkl"/>
                      </a:endParaRPr>
                    </a:p>
                  </a:txBody>
                  <a:tcPr marL="35614" marR="35614" marT="4946" marB="0"/>
                </a:tc>
                <a:extLst>
                  <a:ext uri="{0D108BD9-81ED-4DB2-BD59-A6C34878D82A}">
                    <a16:rowId xmlns:a16="http://schemas.microsoft.com/office/drawing/2014/main" val="1567041396"/>
                  </a:ext>
                </a:extLst>
              </a:tr>
              <a:tr h="362504">
                <a:tc>
                  <a:txBody>
                    <a:bodyPr/>
                    <a:lstStyle/>
                    <a:p>
                      <a:pPr algn="l" fontAlgn="t">
                        <a:lnSpc>
                          <a:spcPct val="107000"/>
                        </a:lnSpc>
                        <a:spcAft>
                          <a:spcPts val="800"/>
                        </a:spcAft>
                        <a:buNone/>
                      </a:pPr>
                      <a:r>
                        <a:rPr lang="en-GB" sz="1400" b="0" u="none" strike="noStrike">
                          <a:effectLst/>
                          <a:latin typeface="Twinkl"/>
                        </a:rPr>
                        <a:t>1</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a:effectLst/>
                          <a:latin typeface="Twinkl"/>
                        </a:rPr>
                        <a:t>Carpet time 3</a:t>
                      </a:r>
                      <a:endParaRPr lang="en-GB" sz="2000" b="1"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May be altogether, may be split into 2/3 groups</a:t>
                      </a:r>
                      <a:endParaRPr lang="en-GB" sz="2000" b="0" i="0" u="none" strike="noStrike" dirty="0">
                        <a:effectLst/>
                        <a:latin typeface="Twinkl"/>
                      </a:endParaRPr>
                    </a:p>
                  </a:txBody>
                  <a:tcPr marL="35614" marR="35614" marT="4946" marB="0"/>
                </a:tc>
                <a:extLst>
                  <a:ext uri="{0D108BD9-81ED-4DB2-BD59-A6C34878D82A}">
                    <a16:rowId xmlns:a16="http://schemas.microsoft.com/office/drawing/2014/main" val="748313290"/>
                  </a:ext>
                </a:extLst>
              </a:tr>
              <a:tr h="362504">
                <a:tc>
                  <a:txBody>
                    <a:bodyPr/>
                    <a:lstStyle/>
                    <a:p>
                      <a:pPr algn="l" fontAlgn="t">
                        <a:lnSpc>
                          <a:spcPct val="107000"/>
                        </a:lnSpc>
                        <a:spcAft>
                          <a:spcPts val="800"/>
                        </a:spcAft>
                        <a:buNone/>
                      </a:pPr>
                      <a:r>
                        <a:rPr lang="en-GB" sz="1400" b="0" u="none" strike="noStrike">
                          <a:effectLst/>
                          <a:latin typeface="Twinkl"/>
                        </a:rPr>
                        <a:t>1:15-2:30</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dirty="0">
                          <a:effectLst/>
                          <a:latin typeface="Twinkl"/>
                        </a:rPr>
                        <a:t>Continuous provision</a:t>
                      </a:r>
                      <a:endParaRPr lang="en-GB" sz="2000" b="1" i="0" u="none" strike="noStrike" dirty="0">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Children can choose between indoor and outdoor provision. Staff in all areas</a:t>
                      </a:r>
                      <a:endParaRPr lang="en-GB" sz="2000" b="0" i="0" u="none" strike="noStrike" dirty="0">
                        <a:effectLst/>
                        <a:latin typeface="Twinkl"/>
                      </a:endParaRPr>
                    </a:p>
                  </a:txBody>
                  <a:tcPr marL="35614" marR="35614" marT="4946" marB="0"/>
                </a:tc>
                <a:extLst>
                  <a:ext uri="{0D108BD9-81ED-4DB2-BD59-A6C34878D82A}">
                    <a16:rowId xmlns:a16="http://schemas.microsoft.com/office/drawing/2014/main" val="1276344198"/>
                  </a:ext>
                </a:extLst>
              </a:tr>
              <a:tr h="227621">
                <a:tc>
                  <a:txBody>
                    <a:bodyPr/>
                    <a:lstStyle/>
                    <a:p>
                      <a:pPr algn="l" fontAlgn="t">
                        <a:lnSpc>
                          <a:spcPct val="107000"/>
                        </a:lnSpc>
                        <a:spcAft>
                          <a:spcPts val="800"/>
                        </a:spcAft>
                        <a:buNone/>
                      </a:pPr>
                      <a:r>
                        <a:rPr lang="en-GB" sz="1400" b="0" u="none" strike="noStrike">
                          <a:effectLst/>
                          <a:latin typeface="Twinkl"/>
                        </a:rPr>
                        <a:t>2:30</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a:effectLst/>
                          <a:latin typeface="Twinkl"/>
                        </a:rPr>
                        <a:t>Tidy up</a:t>
                      </a:r>
                      <a:endParaRPr lang="en-GB" sz="2000" b="1" i="0" u="none" strike="noStrike">
                        <a:effectLst/>
                        <a:latin typeface="Twinkl"/>
                      </a:endParaRPr>
                    </a:p>
                  </a:txBody>
                  <a:tcPr marL="35614" marR="35614" marT="4946" marB="0"/>
                </a:tc>
                <a:tc>
                  <a:txBody>
                    <a:bodyPr/>
                    <a:lstStyle/>
                    <a:p>
                      <a:pPr algn="l" fontAlgn="t">
                        <a:lnSpc>
                          <a:spcPct val="107000"/>
                        </a:lnSpc>
                        <a:spcAft>
                          <a:spcPts val="800"/>
                        </a:spcAft>
                        <a:buNone/>
                      </a:pPr>
                      <a:r>
                        <a:rPr lang="en-GB" sz="1200" b="0" u="none" strike="noStrike" dirty="0">
                          <a:effectLst/>
                          <a:latin typeface="Twinkl"/>
                        </a:rPr>
                        <a:t> </a:t>
                      </a:r>
                      <a:endParaRPr lang="en-GB" sz="1800" b="0" i="0" u="none" strike="noStrike" dirty="0">
                        <a:effectLst/>
                        <a:latin typeface="Twinkl"/>
                      </a:endParaRPr>
                    </a:p>
                  </a:txBody>
                  <a:tcPr marL="35614" marR="35614" marT="4946" marB="0"/>
                </a:tc>
                <a:extLst>
                  <a:ext uri="{0D108BD9-81ED-4DB2-BD59-A6C34878D82A}">
                    <a16:rowId xmlns:a16="http://schemas.microsoft.com/office/drawing/2014/main" val="2096645487"/>
                  </a:ext>
                </a:extLst>
              </a:tr>
              <a:tr h="323121">
                <a:tc>
                  <a:txBody>
                    <a:bodyPr/>
                    <a:lstStyle/>
                    <a:p>
                      <a:pPr algn="l" fontAlgn="t">
                        <a:lnSpc>
                          <a:spcPct val="107000"/>
                        </a:lnSpc>
                        <a:spcAft>
                          <a:spcPts val="800"/>
                        </a:spcAft>
                        <a:buNone/>
                      </a:pPr>
                      <a:r>
                        <a:rPr lang="en-GB" sz="1400" b="0" u="none" strike="noStrike">
                          <a:effectLst/>
                          <a:latin typeface="Twinkl"/>
                        </a:rPr>
                        <a:t>2:45-3</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a:effectLst/>
                          <a:latin typeface="Twinkl"/>
                        </a:rPr>
                        <a:t>Carpet time 4</a:t>
                      </a:r>
                      <a:endParaRPr lang="en-GB" sz="2000" b="1"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0" u="none" strike="noStrike" dirty="0">
                          <a:effectLst/>
                          <a:latin typeface="Twinkl"/>
                        </a:rPr>
                        <a:t>Snack/ drinks</a:t>
                      </a:r>
                      <a:r>
                        <a:rPr lang="en-GB" sz="2000" b="0" u="none" strike="noStrike" dirty="0">
                          <a:effectLst/>
                          <a:latin typeface="Twinkl"/>
                        </a:rPr>
                        <a:t>. </a:t>
                      </a:r>
                      <a:r>
                        <a:rPr lang="en-GB" sz="1400" b="0" u="none" strike="noStrike" dirty="0">
                          <a:effectLst/>
                          <a:latin typeface="Twinkl"/>
                        </a:rPr>
                        <a:t>Story time, nursery rhymes etc</a:t>
                      </a:r>
                      <a:endParaRPr lang="en-GB" sz="2000" b="0" i="0" u="none" strike="noStrike" dirty="0">
                        <a:effectLst/>
                        <a:latin typeface="Twinkl"/>
                      </a:endParaRPr>
                    </a:p>
                  </a:txBody>
                  <a:tcPr marL="35614" marR="35614" marT="4946" marB="0"/>
                </a:tc>
                <a:extLst>
                  <a:ext uri="{0D108BD9-81ED-4DB2-BD59-A6C34878D82A}">
                    <a16:rowId xmlns:a16="http://schemas.microsoft.com/office/drawing/2014/main" val="2683906375"/>
                  </a:ext>
                </a:extLst>
              </a:tr>
              <a:tr h="227621">
                <a:tc>
                  <a:txBody>
                    <a:bodyPr/>
                    <a:lstStyle/>
                    <a:p>
                      <a:pPr algn="l" fontAlgn="t">
                        <a:lnSpc>
                          <a:spcPct val="107000"/>
                        </a:lnSpc>
                        <a:spcAft>
                          <a:spcPts val="800"/>
                        </a:spcAft>
                        <a:buNone/>
                      </a:pPr>
                      <a:r>
                        <a:rPr lang="en-GB" sz="1400" b="0" u="none" strike="noStrike">
                          <a:effectLst/>
                          <a:latin typeface="Twinkl"/>
                        </a:rPr>
                        <a:t>3-3:15</a:t>
                      </a:r>
                      <a:endParaRPr lang="en-GB" sz="2000" b="0" i="0" u="none" strike="noStrike">
                        <a:effectLst/>
                        <a:latin typeface="Twinkl"/>
                      </a:endParaRPr>
                    </a:p>
                  </a:txBody>
                  <a:tcPr marL="35614" marR="35614" marT="4946" marB="0"/>
                </a:tc>
                <a:tc>
                  <a:txBody>
                    <a:bodyPr/>
                    <a:lstStyle/>
                    <a:p>
                      <a:pPr algn="l" fontAlgn="t">
                        <a:lnSpc>
                          <a:spcPct val="107000"/>
                        </a:lnSpc>
                        <a:spcAft>
                          <a:spcPts val="800"/>
                        </a:spcAft>
                        <a:buNone/>
                      </a:pPr>
                      <a:r>
                        <a:rPr lang="en-GB" sz="1400" b="1" u="none" strike="noStrike" dirty="0">
                          <a:effectLst/>
                          <a:latin typeface="Twinkl"/>
                        </a:rPr>
                        <a:t>Home time prep</a:t>
                      </a:r>
                      <a:endParaRPr lang="en-GB" sz="2000" b="1" i="0" u="none" strike="noStrike" dirty="0">
                        <a:effectLst/>
                        <a:latin typeface="Twinkl"/>
                      </a:endParaRPr>
                    </a:p>
                  </a:txBody>
                  <a:tcPr marL="35614" marR="35614" marT="4946" marB="0"/>
                </a:tc>
                <a:tc>
                  <a:txBody>
                    <a:bodyPr/>
                    <a:lstStyle/>
                    <a:p>
                      <a:pPr algn="l" fontAlgn="t">
                        <a:lnSpc>
                          <a:spcPct val="107000"/>
                        </a:lnSpc>
                        <a:spcAft>
                          <a:spcPts val="800"/>
                        </a:spcAft>
                        <a:buNone/>
                      </a:pPr>
                      <a:r>
                        <a:rPr lang="en-GB" sz="1200" b="0" u="none" strike="noStrike" dirty="0">
                          <a:effectLst/>
                          <a:latin typeface="Twinkl"/>
                        </a:rPr>
                        <a:t> </a:t>
                      </a:r>
                      <a:endParaRPr lang="en-GB" sz="1800" b="0" i="0" u="none" strike="noStrike" dirty="0">
                        <a:effectLst/>
                        <a:latin typeface="Twinkl"/>
                      </a:endParaRPr>
                    </a:p>
                  </a:txBody>
                  <a:tcPr marL="35614" marR="35614" marT="4946" marB="0"/>
                </a:tc>
                <a:extLst>
                  <a:ext uri="{0D108BD9-81ED-4DB2-BD59-A6C34878D82A}">
                    <a16:rowId xmlns:a16="http://schemas.microsoft.com/office/drawing/2014/main" val="1851447373"/>
                  </a:ext>
                </a:extLst>
              </a:tr>
            </a:tbl>
          </a:graphicData>
        </a:graphic>
      </p:graphicFrame>
    </p:spTree>
    <p:extLst>
      <p:ext uri="{BB962C8B-B14F-4D97-AF65-F5344CB8AC3E}">
        <p14:creationId xmlns:p14="http://schemas.microsoft.com/office/powerpoint/2010/main" val="1165332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6227</TotalTime>
  <Words>2028</Words>
  <Application>Microsoft Office PowerPoint</Application>
  <PresentationFormat>Widescreen</PresentationFormat>
  <Paragraphs>232</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Meiryo</vt:lpstr>
      <vt:lpstr>Aptos</vt:lpstr>
      <vt:lpstr>Arial</vt:lpstr>
      <vt:lpstr>Calibri</vt:lpstr>
      <vt:lpstr>Calibri Light</vt:lpstr>
      <vt:lpstr>CCW Cursive Writing 22</vt:lpstr>
      <vt:lpstr>CCW Precursive 7N</vt:lpstr>
      <vt:lpstr>Gill Sans</vt:lpstr>
      <vt:lpstr>Times New Roman</vt:lpstr>
      <vt:lpstr>Twinkl</vt:lpstr>
      <vt:lpstr>Office Theme</vt:lpstr>
      <vt:lpstr>Welcome to Reception   Acorns class</vt:lpstr>
      <vt:lpstr>Early Years Team</vt:lpstr>
      <vt:lpstr>How will the class be run?</vt:lpstr>
      <vt:lpstr>The EYFS Curriculum</vt:lpstr>
      <vt:lpstr>The EYFS Curriculum cont…</vt:lpstr>
      <vt:lpstr>Reading and phonics</vt:lpstr>
      <vt:lpstr>Tapestry</vt:lpstr>
      <vt:lpstr>Timetable  This is a current rough timetable for September. This will change and adapt in response to children’s needs and as the year progresses</vt:lpstr>
      <vt:lpstr>PowerPoint Presentation</vt:lpstr>
      <vt:lpstr>Drop off and Pick Up</vt:lpstr>
      <vt:lpstr>Uniform </vt:lpstr>
      <vt:lpstr>PE kit</vt:lpstr>
      <vt:lpstr>Lunches, snack and drinks </vt:lpstr>
      <vt:lpstr>Book Bag and Water bottles</vt:lpstr>
      <vt:lpstr>Things to bring to school</vt:lpstr>
      <vt:lpstr>PowerPoint Presentation</vt:lpstr>
      <vt:lpstr>What NOT to bring to school please</vt:lpstr>
      <vt:lpstr>School Readiness and independence </vt:lpstr>
      <vt:lpstr>Physical Skills, including self care</vt:lpstr>
      <vt:lpstr>Attention and Boundaries</vt:lpstr>
      <vt:lpstr>Social and emotional</vt:lpstr>
      <vt:lpstr>Communication and language</vt:lpstr>
      <vt:lpstr>Key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Williams</dc:creator>
  <cp:lastModifiedBy>Laura Williams</cp:lastModifiedBy>
  <cp:revision>25</cp:revision>
  <dcterms:created xsi:type="dcterms:W3CDTF">2026-06-09T13:19:06Z</dcterms:created>
  <dcterms:modified xsi:type="dcterms:W3CDTF">2026-06-22T12:33:07Z</dcterms:modified>
</cp:coreProperties>
</file>