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73" r:id="rId5"/>
    <p:sldId id="261" r:id="rId6"/>
    <p:sldId id="262" r:id="rId7"/>
    <p:sldId id="263" r:id="rId8"/>
    <p:sldId id="264" r:id="rId9"/>
    <p:sldId id="266" r:id="rId10"/>
    <p:sldId id="267" r:id="rId11"/>
    <p:sldId id="268" r:id="rId12"/>
    <p:sldId id="269" r:id="rId13"/>
    <p:sldId id="271" r:id="rId14"/>
    <p:sldId id="272" r:id="rId15"/>
  </p:sldIdLst>
  <p:sldSz cx="12192000" cy="6858000"/>
  <p:notesSz cx="6858000" cy="9144000"/>
  <p:embeddedFontLst>
    <p:embeddedFont>
      <p:font typeface="Spectral" panose="020B0604020202020204" charset="0"/>
      <p:regular r:id="rId17"/>
      <p:bold r:id="rId18"/>
      <p:italic r:id="rId19"/>
      <p:boldItalic r:id="rId20"/>
    </p:embeddedFont>
    <p:embeddedFont>
      <p:font typeface="Twinkl Cursive Looped" panose="02000000000000000000" pitchFamily="2" charset="0"/>
      <p:regular r:id="rId21"/>
      <p:bold r:id="rId22"/>
    </p:embeddedFont>
    <p:embeddedFont>
      <p:font typeface="Garamond" panose="020204040303010108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DSHN9v75w/xT007wtWxDfVuKb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7" d="100"/>
          <a:sy n="77" d="100"/>
        </p:scale>
        <p:origin x="1878"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3201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0"/>
          <p:cNvGrpSpPr/>
          <p:nvPr/>
        </p:nvGrpSpPr>
        <p:grpSpPr>
          <a:xfrm>
            <a:off x="-16934" y="0"/>
            <a:ext cx="12231160" cy="6856214"/>
            <a:chOff x="-16934" y="0"/>
            <a:chExt cx="12231160" cy="6856214"/>
          </a:xfrm>
        </p:grpSpPr>
        <p:pic>
          <p:nvPicPr>
            <p:cNvPr id="18" name="Google Shape;18;p20"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0"/>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20"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20"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20"/>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20"/>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7" name="Google Shape;27;p20"/>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29"/>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9"/>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29"/>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30"/>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0"/>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98" name="Google Shape;98;p30"/>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31"/>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1"/>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31"/>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6" name="Google Shape;106;p31"/>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b="0" i="0" u="none" strike="noStrike" cap="none">
                <a:solidFill>
                  <a:schemeClr val="dk1"/>
                </a:solidFill>
                <a:latin typeface="Garamond"/>
                <a:ea typeface="Garamond"/>
                <a:cs typeface="Garamond"/>
                <a:sym typeface="Garamond"/>
              </a:rPr>
              <a:t>“</a:t>
            </a:r>
            <a:endParaRPr/>
          </a:p>
        </p:txBody>
      </p:sp>
      <p:sp>
        <p:nvSpPr>
          <p:cNvPr id="107" name="Google Shape;107;p31"/>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8000" b="0" i="0" u="none" strike="noStrike" cap="none">
                <a:solidFill>
                  <a:schemeClr val="dk1"/>
                </a:solidFill>
                <a:latin typeface="Garamond"/>
                <a:ea typeface="Garamond"/>
                <a:cs typeface="Garamond"/>
                <a:sym typeface="Garamond"/>
              </a:rPr>
              <a:t>”</a:t>
            </a:r>
            <a:endParaRPr/>
          </a:p>
        </p:txBody>
      </p:sp>
      <p:cxnSp>
        <p:nvCxnSpPr>
          <p:cNvPr id="108" name="Google Shape;108;p31"/>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2"/>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3"/>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3"/>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33"/>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b="0" i="0" u="none" strike="noStrike" cap="none">
                <a:solidFill>
                  <a:schemeClr val="dk1"/>
                </a:solidFill>
                <a:latin typeface="Garamond"/>
                <a:ea typeface="Garamond"/>
                <a:cs typeface="Garamond"/>
                <a:sym typeface="Garamond"/>
              </a:rPr>
              <a:t>“</a:t>
            </a:r>
            <a:endParaRPr/>
          </a:p>
        </p:txBody>
      </p:sp>
      <p:sp>
        <p:nvSpPr>
          <p:cNvPr id="123" name="Google Shape;123;p33"/>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8000" b="0" i="0" u="none" strike="noStrike" cap="none">
                <a:solidFill>
                  <a:schemeClr val="dk1"/>
                </a:solidFill>
                <a:latin typeface="Garamond"/>
                <a:ea typeface="Garamond"/>
                <a:cs typeface="Garamond"/>
                <a:sym typeface="Garamond"/>
              </a:rPr>
              <a:t>”</a:t>
            </a:r>
            <a:endParaRPr/>
          </a:p>
        </p:txBody>
      </p:sp>
      <p:cxnSp>
        <p:nvCxnSpPr>
          <p:cNvPr id="124" name="Google Shape;124;p33"/>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4"/>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4"/>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34"/>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32" name="Google Shape;132;p34"/>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39" name="Google Shape;139;p3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36"/>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6"/>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46" name="Google Shape;146;p36"/>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2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2"/>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1" name="Google Shape;41;p22"/>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cxnSp>
        <p:nvCxnSpPr>
          <p:cNvPr id="43" name="Google Shape;43;p2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23"/>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7" name="Google Shape;47;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3" name="Google Shape;53;p24"/>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24"/>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5" name="Google Shape;55;p24"/>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9" name="Google Shape;59;p2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5" name="Google Shape;65;p2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27"/>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77" name="Google Shape;77;p27"/>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8"/>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28"/>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9"/>
          <p:cNvGrpSpPr/>
          <p:nvPr/>
        </p:nvGrpSpPr>
        <p:grpSpPr>
          <a:xfrm>
            <a:off x="-15736" y="0"/>
            <a:ext cx="12229962" cy="6856214"/>
            <a:chOff x="-15736" y="0"/>
            <a:chExt cx="12229962" cy="6856214"/>
          </a:xfrm>
        </p:grpSpPr>
        <p:pic>
          <p:nvPicPr>
            <p:cNvPr id="7" name="Google Shape;7;p19"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9"/>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9"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9"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
          <p:cNvPicPr preferRelativeResize="0"/>
          <p:nvPr/>
        </p:nvPicPr>
        <p:blipFill rotWithShape="1">
          <a:blip r:embed="rId3">
            <a:alphaModFix/>
          </a:blip>
          <a:srcRect/>
          <a:stretch/>
        </p:blipFill>
        <p:spPr>
          <a:xfrm>
            <a:off x="909637" y="2057397"/>
            <a:ext cx="10372725" cy="1143000"/>
          </a:xfrm>
          <a:prstGeom prst="rect">
            <a:avLst/>
          </a:prstGeom>
          <a:noFill/>
          <a:ln>
            <a:noFill/>
          </a:ln>
        </p:spPr>
      </p:pic>
      <p:sp>
        <p:nvSpPr>
          <p:cNvPr id="152" name="Google Shape;152;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4140"/>
              <a:buNone/>
            </a:pPr>
            <a:r>
              <a:rPr lang="en-GB" sz="4800" b="1" dirty="0" smtClean="0">
                <a:latin typeface="Twinkl Cursive Looped" panose="02000000000000000000" pitchFamily="2" charset="0"/>
                <a:ea typeface="Spectral"/>
                <a:cs typeface="Spectral"/>
                <a:sym typeface="Spectral"/>
              </a:rPr>
              <a:t>Welcome to Year 4</a:t>
            </a:r>
            <a:endParaRPr sz="3300" b="1" dirty="0">
              <a:latin typeface="Twinkl Cursive Looped" panose="02000000000000000000" pitchFamily="2" charset="0"/>
              <a:ea typeface="Spectral"/>
              <a:cs typeface="Spectral"/>
              <a:sym typeface="Spectr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dirty="0">
                <a:latin typeface="Twinkl Cursive Looped" panose="02000000000000000000" pitchFamily="2" charset="0"/>
                <a:ea typeface="Arial"/>
                <a:cs typeface="Arial"/>
                <a:sym typeface="Arial"/>
              </a:rPr>
              <a:t>PE Kit</a:t>
            </a:r>
            <a:endParaRPr dirty="0">
              <a:latin typeface="Twinkl Cursive Looped" panose="02000000000000000000" pitchFamily="2" charset="0"/>
            </a:endParaRPr>
          </a:p>
        </p:txBody>
      </p:sp>
      <p:sp>
        <p:nvSpPr>
          <p:cNvPr id="225" name="Google Shape;225;p13"/>
          <p:cNvSpPr txBox="1">
            <a:spLocks noGrp="1"/>
          </p:cNvSpPr>
          <p:nvPr>
            <p:ph type="body" idx="1"/>
          </p:nvPr>
        </p:nvSpPr>
        <p:spPr>
          <a:xfrm>
            <a:off x="1295400" y="2556932"/>
            <a:ext cx="3126697" cy="271960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20"/>
              <a:buNone/>
            </a:pPr>
            <a:r>
              <a:rPr lang="en-GB" sz="2800" u="sng" dirty="0">
                <a:latin typeface="Twinkl Cursive Looped" panose="02000000000000000000" pitchFamily="2" charset="0"/>
                <a:ea typeface="Arial"/>
                <a:cs typeface="Arial"/>
                <a:sym typeface="Arial"/>
              </a:rPr>
              <a:t>Summer:</a:t>
            </a:r>
            <a:endParaRPr sz="2800" dirty="0">
              <a:latin typeface="Twinkl Cursive Looped" panose="02000000000000000000" pitchFamily="2" charset="0"/>
            </a:endParaRPr>
          </a:p>
          <a:p>
            <a:pPr marL="0" lvl="0" indent="0" algn="l" rtl="0">
              <a:spcBef>
                <a:spcPts val="1080"/>
              </a:spcBef>
              <a:spcAft>
                <a:spcPts val="0"/>
              </a:spcAft>
              <a:buSzPts val="2760"/>
              <a:buNone/>
            </a:pPr>
            <a:r>
              <a:rPr lang="en-GB" sz="2800" dirty="0">
                <a:latin typeface="Twinkl Cursive Looped" panose="02000000000000000000" pitchFamily="2" charset="0"/>
                <a:ea typeface="Arial"/>
                <a:cs typeface="Arial"/>
                <a:sym typeface="Arial"/>
              </a:rPr>
              <a:t>-Plain white</a:t>
            </a:r>
            <a:endParaRPr sz="2800" dirty="0">
              <a:latin typeface="Twinkl Cursive Looped" panose="02000000000000000000" pitchFamily="2" charset="0"/>
            </a:endParaRPr>
          </a:p>
          <a:p>
            <a:pPr marL="0" lvl="0" indent="0" algn="l" rtl="0">
              <a:spcBef>
                <a:spcPts val="1080"/>
              </a:spcBef>
              <a:spcAft>
                <a:spcPts val="0"/>
              </a:spcAft>
              <a:buSzPts val="2760"/>
              <a:buNone/>
            </a:pPr>
            <a:r>
              <a:rPr lang="en-GB" sz="2800" dirty="0">
                <a:latin typeface="Twinkl Cursive Looped" panose="02000000000000000000" pitchFamily="2" charset="0"/>
                <a:ea typeface="Arial"/>
                <a:cs typeface="Arial"/>
                <a:sym typeface="Arial"/>
              </a:rPr>
              <a:t>T-shirt</a:t>
            </a:r>
            <a:endParaRPr sz="2800" dirty="0">
              <a:latin typeface="Twinkl Cursive Looped" panose="02000000000000000000" pitchFamily="2" charset="0"/>
            </a:endParaRPr>
          </a:p>
          <a:p>
            <a:pPr marL="0" lvl="0" indent="0" algn="l" rtl="0">
              <a:spcBef>
                <a:spcPts val="1080"/>
              </a:spcBef>
              <a:spcAft>
                <a:spcPts val="0"/>
              </a:spcAft>
              <a:buSzPts val="2760"/>
              <a:buNone/>
            </a:pPr>
            <a:r>
              <a:rPr lang="en-GB" sz="2800" dirty="0">
                <a:latin typeface="Twinkl Cursive Looped" panose="02000000000000000000" pitchFamily="2" charset="0"/>
                <a:ea typeface="Arial"/>
                <a:cs typeface="Arial"/>
                <a:sym typeface="Arial"/>
              </a:rPr>
              <a:t>-Black shorts</a:t>
            </a:r>
            <a:endParaRPr sz="2800" dirty="0">
              <a:latin typeface="Twinkl Cursive Looped" panose="02000000000000000000" pitchFamily="2" charset="0"/>
            </a:endParaRPr>
          </a:p>
          <a:p>
            <a:pPr marL="0" lvl="0" indent="0" algn="l" rtl="0">
              <a:spcBef>
                <a:spcPts val="1080"/>
              </a:spcBef>
              <a:spcAft>
                <a:spcPts val="0"/>
              </a:spcAft>
              <a:buSzPts val="2760"/>
              <a:buNone/>
            </a:pPr>
            <a:r>
              <a:rPr lang="en-GB" sz="2800" dirty="0">
                <a:latin typeface="Twinkl Cursive Looped" panose="02000000000000000000" pitchFamily="2" charset="0"/>
                <a:ea typeface="Arial"/>
                <a:cs typeface="Arial"/>
                <a:sym typeface="Arial"/>
              </a:rPr>
              <a:t>-Black trainers</a:t>
            </a:r>
            <a:endParaRPr sz="2800" dirty="0">
              <a:latin typeface="Twinkl Cursive Looped" panose="02000000000000000000" pitchFamily="2" charset="0"/>
            </a:endParaRPr>
          </a:p>
        </p:txBody>
      </p:sp>
      <p:pic>
        <p:nvPicPr>
          <p:cNvPr id="226" name="Google Shape;226;p13"/>
          <p:cNvPicPr preferRelativeResize="0"/>
          <p:nvPr/>
        </p:nvPicPr>
        <p:blipFill rotWithShape="1">
          <a:blip r:embed="rId3">
            <a:alphaModFix/>
          </a:blip>
          <a:srcRect/>
          <a:stretch/>
        </p:blipFill>
        <p:spPr>
          <a:xfrm>
            <a:off x="7988155" y="836691"/>
            <a:ext cx="1552942" cy="2270140"/>
          </a:xfrm>
          <a:prstGeom prst="rect">
            <a:avLst/>
          </a:prstGeom>
          <a:noFill/>
          <a:ln>
            <a:noFill/>
          </a:ln>
        </p:spPr>
      </p:pic>
      <p:pic>
        <p:nvPicPr>
          <p:cNvPr id="227" name="Google Shape;227;p13"/>
          <p:cNvPicPr preferRelativeResize="0"/>
          <p:nvPr/>
        </p:nvPicPr>
        <p:blipFill rotWithShape="1">
          <a:blip r:embed="rId4">
            <a:alphaModFix/>
          </a:blip>
          <a:srcRect/>
          <a:stretch/>
        </p:blipFill>
        <p:spPr>
          <a:xfrm>
            <a:off x="9693596" y="836691"/>
            <a:ext cx="1599281" cy="2270140"/>
          </a:xfrm>
          <a:prstGeom prst="rect">
            <a:avLst/>
          </a:prstGeom>
          <a:noFill/>
          <a:ln>
            <a:noFill/>
          </a:ln>
        </p:spPr>
      </p:pic>
      <p:sp>
        <p:nvSpPr>
          <p:cNvPr id="2" name="Rectangle 1">
            <a:extLst>
              <a:ext uri="{FF2B5EF4-FFF2-40B4-BE49-F238E27FC236}">
                <a16:creationId xmlns:a16="http://schemas.microsoft.com/office/drawing/2014/main" id="{4125D667-D60B-4902-A868-4B2480D43E14}"/>
              </a:ext>
            </a:extLst>
          </p:cNvPr>
          <p:cNvSpPr/>
          <p:nvPr/>
        </p:nvSpPr>
        <p:spPr>
          <a:xfrm>
            <a:off x="4203846" y="2512125"/>
            <a:ext cx="4179855" cy="2811026"/>
          </a:xfrm>
          <a:prstGeom prst="rect">
            <a:avLst/>
          </a:prstGeom>
        </p:spPr>
        <p:txBody>
          <a:bodyPr wrap="square">
            <a:spAutoFit/>
          </a:bodyPr>
          <a:lstStyle/>
          <a:p>
            <a:pPr lvl="0">
              <a:spcBef>
                <a:spcPts val="1160"/>
              </a:spcBef>
              <a:buSzPts val="3220"/>
            </a:pPr>
            <a:r>
              <a:rPr lang="en-GB" sz="2800" u="sng" dirty="0">
                <a:latin typeface="Twinkl Cursive Looped" panose="02000000000000000000" pitchFamily="2" charset="0"/>
              </a:rPr>
              <a:t>Winter:</a:t>
            </a:r>
            <a:endParaRPr lang="en-GB" sz="2800" dirty="0">
              <a:latin typeface="Twinkl Cursive Looped" panose="02000000000000000000" pitchFamily="2" charset="0"/>
            </a:endParaRPr>
          </a:p>
          <a:p>
            <a:pPr lvl="0">
              <a:spcBef>
                <a:spcPts val="1080"/>
              </a:spcBef>
              <a:buSzPts val="2760"/>
            </a:pPr>
            <a:r>
              <a:rPr lang="en-GB" sz="2800" dirty="0">
                <a:latin typeface="Twinkl Cursive Looped" panose="02000000000000000000" pitchFamily="2" charset="0"/>
              </a:rPr>
              <a:t>-Plain tracksuit – no</a:t>
            </a:r>
          </a:p>
          <a:p>
            <a:pPr lvl="0">
              <a:spcBef>
                <a:spcPts val="1080"/>
              </a:spcBef>
              <a:buSzPts val="2760"/>
            </a:pPr>
            <a:r>
              <a:rPr lang="en-GB" sz="2800" dirty="0">
                <a:latin typeface="Twinkl Cursive Looped" panose="02000000000000000000" pitchFamily="2" charset="0"/>
              </a:rPr>
              <a:t> football strip</a:t>
            </a:r>
          </a:p>
          <a:p>
            <a:pPr lvl="0">
              <a:spcBef>
                <a:spcPts val="1080"/>
              </a:spcBef>
              <a:buSzPts val="2760"/>
            </a:pPr>
            <a:r>
              <a:rPr lang="en-GB" sz="2800" dirty="0">
                <a:latin typeface="Twinkl Cursive Looped" panose="02000000000000000000" pitchFamily="2" charset="0"/>
              </a:rPr>
              <a:t>-A waterproof jacket</a:t>
            </a:r>
          </a:p>
          <a:p>
            <a:pPr lvl="0">
              <a:spcBef>
                <a:spcPts val="1080"/>
              </a:spcBef>
              <a:buSzPts val="2760"/>
            </a:pPr>
            <a:r>
              <a:rPr lang="en-GB" sz="2800" dirty="0">
                <a:latin typeface="Twinkl Cursive Looped" panose="02000000000000000000" pitchFamily="2" charset="0"/>
              </a:rPr>
              <a:t>-Hat/Gloves if need be</a:t>
            </a:r>
          </a:p>
        </p:txBody>
      </p:sp>
      <p:sp>
        <p:nvSpPr>
          <p:cNvPr id="3" name="Rectangle 2">
            <a:extLst>
              <a:ext uri="{FF2B5EF4-FFF2-40B4-BE49-F238E27FC236}">
                <a16:creationId xmlns:a16="http://schemas.microsoft.com/office/drawing/2014/main" id="{99972216-0714-4FB2-91BD-7346DA97CD52}"/>
              </a:ext>
            </a:extLst>
          </p:cNvPr>
          <p:cNvSpPr/>
          <p:nvPr/>
        </p:nvSpPr>
        <p:spPr>
          <a:xfrm>
            <a:off x="912928" y="5498089"/>
            <a:ext cx="10761690" cy="523220"/>
          </a:xfrm>
          <a:prstGeom prst="rect">
            <a:avLst/>
          </a:prstGeom>
        </p:spPr>
        <p:txBody>
          <a:bodyPr wrap="square">
            <a:spAutoFit/>
          </a:bodyPr>
          <a:lstStyle/>
          <a:p>
            <a:pPr lvl="0">
              <a:spcBef>
                <a:spcPts val="1160"/>
              </a:spcBef>
              <a:buSzPts val="3220"/>
            </a:pPr>
            <a:r>
              <a:rPr lang="en-GB" sz="2800" u="sng" dirty="0">
                <a:latin typeface="Twinkl Cursive Looped" panose="02000000000000000000" pitchFamily="2" charset="0"/>
              </a:rPr>
              <a:t>This half-term, we are doing </a:t>
            </a:r>
            <a:r>
              <a:rPr lang="en-GB" sz="2800" u="sng" dirty="0" smtClean="0">
                <a:latin typeface="Twinkl Cursive Looped" panose="02000000000000000000" pitchFamily="2" charset="0"/>
              </a:rPr>
              <a:t>Tag Rugby and Athletics</a:t>
            </a:r>
            <a:r>
              <a:rPr lang="en-GB" sz="1600" u="sng" dirty="0" smtClean="0">
                <a:latin typeface="Twinkl Cursive Looped" panose="02000000000000000000" pitchFamily="2" charset="0"/>
              </a:rPr>
              <a:t>.</a:t>
            </a:r>
            <a:endParaRPr lang="en-GB" dirty="0">
              <a:latin typeface="Twinkl Cursive Looped" panose="020000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dirty="0">
                <a:latin typeface="Twinkl Cursive Looped" panose="02000000000000000000" pitchFamily="2" charset="0"/>
                <a:ea typeface="Arial"/>
                <a:cs typeface="Arial"/>
                <a:sym typeface="Arial"/>
              </a:rPr>
              <a:t>Homework</a:t>
            </a:r>
            <a:endParaRPr dirty="0">
              <a:latin typeface="Twinkl Cursive Looped" panose="02000000000000000000" pitchFamily="2" charset="0"/>
            </a:endParaRPr>
          </a:p>
        </p:txBody>
      </p:sp>
      <p:sp>
        <p:nvSpPr>
          <p:cNvPr id="233" name="Google Shape;233;p1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spcBef>
                <a:spcPts val="0"/>
              </a:spcBef>
              <a:buSzPts val="2760"/>
            </a:pPr>
            <a:r>
              <a:rPr lang="en-GB" dirty="0">
                <a:latin typeface="Twinkl Cursive Looped" panose="02000000000000000000" pitchFamily="2" charset="0"/>
              </a:rPr>
              <a:t>Maths, SPAG and Spelling homework will be set weekly on Friday and </a:t>
            </a:r>
            <a:r>
              <a:rPr lang="en-GB" dirty="0" smtClean="0">
                <a:latin typeface="Twinkl Cursive Looped" panose="02000000000000000000" pitchFamily="2" charset="0"/>
              </a:rPr>
              <a:t>should be returned to school the following Wednesday. </a:t>
            </a:r>
          </a:p>
          <a:p>
            <a:pPr marL="285750" lvl="0" indent="-285750">
              <a:spcBef>
                <a:spcPts val="0"/>
              </a:spcBef>
              <a:buSzPts val="2760"/>
            </a:pPr>
            <a:endParaRPr lang="en-GB" dirty="0">
              <a:latin typeface="Twinkl Cursive Looped" panose="02000000000000000000" pitchFamily="2" charset="0"/>
            </a:endParaRPr>
          </a:p>
          <a:p>
            <a:pPr marL="285750" lvl="0" indent="-285750">
              <a:spcBef>
                <a:spcPts val="0"/>
              </a:spcBef>
              <a:buSzPts val="2760"/>
            </a:pPr>
            <a:r>
              <a:rPr lang="en-GB" dirty="0" smtClean="0">
                <a:latin typeface="Twinkl Cursive Looped" panose="02000000000000000000" pitchFamily="2" charset="0"/>
              </a:rPr>
              <a:t> </a:t>
            </a:r>
            <a:r>
              <a:rPr lang="en-GB" dirty="0">
                <a:latin typeface="Twinkl Cursive Looped" panose="02000000000000000000" pitchFamily="2" charset="0"/>
              </a:rPr>
              <a:t>If there are any issues completing homework, please let us know before the </a:t>
            </a:r>
            <a:r>
              <a:rPr lang="en-GB" dirty="0" smtClean="0">
                <a:latin typeface="Twinkl Cursive Looped" panose="02000000000000000000" pitchFamily="2" charset="0"/>
              </a:rPr>
              <a:t>Wednesday, </a:t>
            </a:r>
            <a:r>
              <a:rPr lang="en-GB" dirty="0">
                <a:latin typeface="Twinkl Cursive Looped" panose="02000000000000000000" pitchFamily="2" charset="0"/>
              </a:rPr>
              <a:t>so that we can help to get this completed</a:t>
            </a:r>
            <a:r>
              <a:rPr lang="en-GB" dirty="0" smtClean="0">
                <a:latin typeface="Twinkl Cursive Looped" panose="02000000000000000000" pitchFamily="2" charset="0"/>
              </a:rPr>
              <a:t>.</a:t>
            </a:r>
          </a:p>
          <a:p>
            <a:pPr marL="285750" lvl="0" indent="-285750">
              <a:spcBef>
                <a:spcPts val="0"/>
              </a:spcBef>
              <a:buSzPts val="2760"/>
            </a:pPr>
            <a:endParaRPr lang="en-GB" dirty="0">
              <a:latin typeface="Twinkl Cursive Looped" panose="02000000000000000000" pitchFamily="2" charset="0"/>
            </a:endParaRPr>
          </a:p>
          <a:p>
            <a:pPr marL="285750" lvl="0" indent="-285750">
              <a:spcBef>
                <a:spcPts val="0"/>
              </a:spcBef>
              <a:buSzPts val="2760"/>
            </a:pPr>
            <a:r>
              <a:rPr lang="en-GB" dirty="0" smtClean="0">
                <a:latin typeface="Twinkl Cursive Looped" panose="02000000000000000000" pitchFamily="2" charset="0"/>
              </a:rPr>
              <a:t>Homework </a:t>
            </a:r>
            <a:r>
              <a:rPr lang="en-GB" dirty="0">
                <a:latin typeface="Twinkl Cursive Looped" panose="02000000000000000000" pitchFamily="2" charset="0"/>
              </a:rPr>
              <a:t>not completed </a:t>
            </a:r>
            <a:r>
              <a:rPr lang="en-GB" dirty="0" smtClean="0">
                <a:latin typeface="Twinkl Cursive Looped" panose="02000000000000000000" pitchFamily="2" charset="0"/>
              </a:rPr>
              <a:t>by the Wednesday, </a:t>
            </a:r>
            <a:r>
              <a:rPr lang="en-GB" dirty="0">
                <a:latin typeface="Twinkl Cursive Looped" panose="02000000000000000000" pitchFamily="2" charset="0"/>
              </a:rPr>
              <a:t>without a reason why, will be completed in the children’s lunchtime. </a:t>
            </a:r>
            <a:endParaRPr dirty="0">
              <a:latin typeface="Twinkl Cursive Looped" panose="02000000000000000000" pitchFamily="2" charset="0"/>
            </a:endParaRPr>
          </a:p>
        </p:txBody>
      </p:sp>
      <p:pic>
        <p:nvPicPr>
          <p:cNvPr id="234" name="Google Shape;234;p14" descr="Kid doing homework Vectors &amp; Illustrations for Free Download | Freepik"/>
          <p:cNvPicPr preferRelativeResize="0"/>
          <p:nvPr/>
        </p:nvPicPr>
        <p:blipFill rotWithShape="1">
          <a:blip r:embed="rId3">
            <a:alphaModFix/>
          </a:blip>
          <a:srcRect/>
          <a:stretch/>
        </p:blipFill>
        <p:spPr>
          <a:xfrm>
            <a:off x="8584754" y="843378"/>
            <a:ext cx="1402625" cy="13555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dirty="0">
                <a:latin typeface="Twinkl Cursive Looped" panose="02000000000000000000" pitchFamily="2" charset="0"/>
                <a:ea typeface="Arial"/>
                <a:cs typeface="Arial"/>
                <a:sym typeface="Arial"/>
              </a:rPr>
              <a:t>Healthy</a:t>
            </a:r>
            <a:r>
              <a:rPr lang="en-GB" dirty="0">
                <a:latin typeface="Arial"/>
                <a:ea typeface="Arial"/>
                <a:cs typeface="Arial"/>
                <a:sym typeface="Arial"/>
              </a:rPr>
              <a:t> </a:t>
            </a:r>
            <a:r>
              <a:rPr lang="en-GB" dirty="0">
                <a:latin typeface="Twinkl Cursive Looped" panose="02000000000000000000" pitchFamily="2" charset="0"/>
                <a:ea typeface="Arial"/>
                <a:cs typeface="Arial"/>
                <a:sym typeface="Arial"/>
              </a:rPr>
              <a:t>Minds</a:t>
            </a:r>
            <a:endParaRPr dirty="0">
              <a:latin typeface="Twinkl Cursive Looped" panose="02000000000000000000" pitchFamily="2" charset="0"/>
            </a:endParaRPr>
          </a:p>
        </p:txBody>
      </p:sp>
      <p:sp>
        <p:nvSpPr>
          <p:cNvPr id="240" name="Google Shape;240;p15"/>
          <p:cNvSpPr txBox="1">
            <a:spLocks noGrp="1"/>
          </p:cNvSpPr>
          <p:nvPr>
            <p:ph type="body" idx="1"/>
          </p:nvPr>
        </p:nvSpPr>
        <p:spPr>
          <a:xfrm>
            <a:off x="1174225"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GB" dirty="0">
                <a:latin typeface="Twinkl Cursive Looped" panose="02000000000000000000" pitchFamily="2" charset="0"/>
                <a:ea typeface="Arial"/>
                <a:cs typeface="Arial"/>
                <a:sym typeface="Arial"/>
              </a:rPr>
              <a:t>Water bottles – these are in the classroom and children have access to these throughout the day.</a:t>
            </a:r>
            <a:endParaRPr dirty="0">
              <a:latin typeface="Twinkl Cursive Looped" panose="02000000000000000000" pitchFamily="2" charset="0"/>
            </a:endParaRPr>
          </a:p>
          <a:p>
            <a:pPr marL="285750" lvl="0" indent="-285750" algn="l" rtl="0">
              <a:spcBef>
                <a:spcPts val="1080"/>
              </a:spcBef>
              <a:spcAft>
                <a:spcPts val="0"/>
              </a:spcAft>
              <a:buSzPts val="2760"/>
              <a:buChar char="•"/>
            </a:pPr>
            <a:r>
              <a:rPr lang="en-GB" dirty="0">
                <a:latin typeface="Twinkl Cursive Looped" panose="02000000000000000000" pitchFamily="2" charset="0"/>
                <a:ea typeface="Arial"/>
                <a:cs typeface="Arial"/>
                <a:sym typeface="Arial"/>
              </a:rPr>
              <a:t>Morning snack – </a:t>
            </a:r>
            <a:r>
              <a:rPr lang="en-GB" dirty="0" smtClean="0">
                <a:latin typeface="Twinkl Cursive Looped" panose="02000000000000000000" pitchFamily="2" charset="0"/>
                <a:ea typeface="Arial"/>
                <a:cs typeface="Arial"/>
                <a:sym typeface="Arial"/>
              </a:rPr>
              <a:t>healthy snack </a:t>
            </a:r>
            <a:r>
              <a:rPr lang="en-GB" dirty="0" smtClean="0">
                <a:latin typeface="Twinkl Cursive Looped" panose="02000000000000000000" pitchFamily="2" charset="0"/>
                <a:ea typeface="Arial"/>
                <a:cs typeface="Arial"/>
                <a:sym typeface="Arial"/>
              </a:rPr>
              <a:t>or </a:t>
            </a:r>
            <a:r>
              <a:rPr lang="en-GB" dirty="0">
                <a:latin typeface="Twinkl Cursive Looped" panose="02000000000000000000" pitchFamily="2" charset="0"/>
                <a:ea typeface="Arial"/>
                <a:cs typeface="Arial"/>
                <a:sym typeface="Arial"/>
              </a:rPr>
              <a:t>money for a hot snack.</a:t>
            </a:r>
            <a:endParaRPr dirty="0">
              <a:latin typeface="Twinkl Cursive Looped" panose="02000000000000000000" pitchFamily="2" charset="0"/>
            </a:endParaRPr>
          </a:p>
          <a:p>
            <a:pPr marL="285750" lvl="0" indent="-285750" algn="l" rtl="0">
              <a:spcBef>
                <a:spcPts val="1080"/>
              </a:spcBef>
              <a:spcAft>
                <a:spcPts val="0"/>
              </a:spcAft>
              <a:buSzPts val="2760"/>
              <a:buChar char="•"/>
            </a:pPr>
            <a:r>
              <a:rPr lang="en-GB" dirty="0">
                <a:latin typeface="Twinkl Cursive Looped" panose="02000000000000000000" pitchFamily="2" charset="0"/>
                <a:ea typeface="Arial"/>
                <a:cs typeface="Arial"/>
                <a:sym typeface="Arial"/>
              </a:rPr>
              <a:t>Nut Free School! </a:t>
            </a:r>
          </a:p>
          <a:p>
            <a:pPr marL="285750" lvl="0" indent="-285750" algn="l" rtl="0">
              <a:spcBef>
                <a:spcPts val="1080"/>
              </a:spcBef>
              <a:spcAft>
                <a:spcPts val="0"/>
              </a:spcAft>
              <a:buSzPts val="2760"/>
              <a:buChar char="•"/>
            </a:pPr>
            <a:r>
              <a:rPr lang="en-GB" dirty="0">
                <a:latin typeface="Twinkl Cursive Looped" panose="02000000000000000000" pitchFamily="2" charset="0"/>
                <a:cs typeface="Arial"/>
                <a:sym typeface="Arial"/>
              </a:rPr>
              <a:t>No food items that contain sesame please!</a:t>
            </a:r>
            <a:endParaRPr dirty="0">
              <a:latin typeface="Twinkl Cursive Looped" panose="02000000000000000000" pitchFamily="2" charset="0"/>
            </a:endParaRPr>
          </a:p>
          <a:p>
            <a:pPr marL="285750" lvl="0" indent="-285750" algn="l" rtl="0">
              <a:spcBef>
                <a:spcPts val="1080"/>
              </a:spcBef>
              <a:spcAft>
                <a:spcPts val="0"/>
              </a:spcAft>
              <a:buSzPts val="2760"/>
              <a:buChar char="•"/>
            </a:pPr>
            <a:r>
              <a:rPr lang="en-GB" dirty="0">
                <a:latin typeface="Twinkl Cursive Looped" panose="02000000000000000000" pitchFamily="2" charset="0"/>
                <a:ea typeface="Arial"/>
                <a:cs typeface="Arial"/>
                <a:sym typeface="Arial"/>
              </a:rPr>
              <a:t>We have regular brain breaks throughout the day.</a:t>
            </a:r>
            <a:endParaRPr dirty="0">
              <a:latin typeface="Twinkl Cursive Looped" panose="02000000000000000000" pitchFamily="2" charset="0"/>
            </a:endParaRPr>
          </a:p>
        </p:txBody>
      </p:sp>
      <p:pic>
        <p:nvPicPr>
          <p:cNvPr id="241" name="Google Shape;241;p15" descr="Happy Healthy Brain Mind Character Meditation Yoga Relax Health Brain  Mental Organ Sit In Lotus Keep Calm Vector Flat Illustration Stock  Illustration - Download Image Now - iStock"/>
          <p:cNvPicPr preferRelativeResize="0"/>
          <p:nvPr/>
        </p:nvPicPr>
        <p:blipFill rotWithShape="1">
          <a:blip r:embed="rId3">
            <a:alphaModFix/>
          </a:blip>
          <a:srcRect/>
          <a:stretch/>
        </p:blipFill>
        <p:spPr>
          <a:xfrm>
            <a:off x="8863059" y="862520"/>
            <a:ext cx="1708175" cy="14234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dirty="0">
                <a:latin typeface="Twinkl Cursive Looped" panose="02000000000000000000" pitchFamily="2" charset="0"/>
                <a:ea typeface="Arial"/>
                <a:cs typeface="Arial"/>
                <a:sym typeface="Arial"/>
              </a:rPr>
              <a:t>Uniform</a:t>
            </a:r>
            <a:endParaRPr dirty="0">
              <a:latin typeface="Twinkl Cursive Looped" panose="02000000000000000000" pitchFamily="2" charset="0"/>
            </a:endParaRPr>
          </a:p>
        </p:txBody>
      </p:sp>
      <p:sp>
        <p:nvSpPr>
          <p:cNvPr id="254" name="Google Shape;254;p1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GB" dirty="0">
                <a:latin typeface="Twinkl Cursive Looped" panose="02000000000000000000" pitchFamily="2" charset="0"/>
                <a:ea typeface="Arial"/>
                <a:cs typeface="Arial"/>
                <a:sym typeface="Arial"/>
              </a:rPr>
              <a:t>Correct uniform must be worn and </a:t>
            </a:r>
            <a:r>
              <a:rPr lang="en-GB" dirty="0" smtClean="0">
                <a:latin typeface="Twinkl Cursive Looped" panose="02000000000000000000" pitchFamily="2" charset="0"/>
                <a:ea typeface="Arial"/>
                <a:cs typeface="Arial"/>
                <a:sym typeface="Arial"/>
              </a:rPr>
              <a:t>our school </a:t>
            </a:r>
            <a:r>
              <a:rPr lang="en-GB" dirty="0">
                <a:latin typeface="Twinkl Cursive Looped" panose="02000000000000000000" pitchFamily="2" charset="0"/>
                <a:ea typeface="Arial"/>
                <a:cs typeface="Arial"/>
                <a:sym typeface="Arial"/>
              </a:rPr>
              <a:t>uniform policy must be followed.</a:t>
            </a:r>
            <a:endParaRPr dirty="0">
              <a:latin typeface="Twinkl Cursive Looped" panose="02000000000000000000" pitchFamily="2" charset="0"/>
            </a:endParaRPr>
          </a:p>
          <a:p>
            <a:pPr marL="285750" lvl="0" indent="-285750" algn="l" rtl="0">
              <a:spcBef>
                <a:spcPts val="1080"/>
              </a:spcBef>
              <a:spcAft>
                <a:spcPts val="0"/>
              </a:spcAft>
              <a:buSzPts val="2760"/>
              <a:buChar char="•"/>
            </a:pPr>
            <a:r>
              <a:rPr lang="en-GB" dirty="0">
                <a:latin typeface="Twinkl Cursive Looped" panose="02000000000000000000" pitchFamily="2" charset="0"/>
                <a:ea typeface="Arial"/>
                <a:cs typeface="Arial"/>
                <a:sym typeface="Arial"/>
              </a:rPr>
              <a:t>Shirts and t-shirts should always be tucked in and children should strive to look smart.</a:t>
            </a:r>
            <a:endParaRPr dirty="0">
              <a:latin typeface="Twinkl Cursive Looped" panose="02000000000000000000" pitchFamily="2" charset="0"/>
            </a:endParaRPr>
          </a:p>
          <a:p>
            <a:pPr marL="285750" lvl="0" indent="-285750" algn="l" rtl="0">
              <a:spcBef>
                <a:spcPts val="1080"/>
              </a:spcBef>
              <a:spcAft>
                <a:spcPts val="0"/>
              </a:spcAft>
              <a:buSzPts val="2760"/>
              <a:buChar char="•"/>
            </a:pPr>
            <a:r>
              <a:rPr lang="en-GB" dirty="0">
                <a:latin typeface="Twinkl Cursive Looped" panose="02000000000000000000" pitchFamily="2" charset="0"/>
                <a:ea typeface="Arial"/>
                <a:cs typeface="Arial"/>
                <a:sym typeface="Arial"/>
              </a:rPr>
              <a:t>If there are any issues, please always send in a letter/mention to this to myself at the beginning of the day.</a:t>
            </a:r>
            <a:endParaRPr dirty="0">
              <a:latin typeface="Twinkl Cursive Looped" panose="020000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dirty="0">
                <a:latin typeface="Twinkl Cursive Looped" panose="02000000000000000000" pitchFamily="2" charset="0"/>
                <a:ea typeface="Arial"/>
                <a:cs typeface="Arial"/>
                <a:sym typeface="Arial"/>
              </a:rPr>
              <a:t>Any Questions?</a:t>
            </a:r>
            <a:endParaRPr dirty="0">
              <a:latin typeface="Twinkl Cursive Looped" panose="02000000000000000000" pitchFamily="2" charset="0"/>
            </a:endParaRPr>
          </a:p>
        </p:txBody>
      </p:sp>
      <p:sp>
        <p:nvSpPr>
          <p:cNvPr id="260" name="Google Shape;260;p1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760"/>
              <a:buNone/>
            </a:pPr>
            <a:r>
              <a:rPr lang="en-GB" dirty="0">
                <a:latin typeface="Twinkl Cursive Looped" panose="02000000000000000000" pitchFamily="2" charset="0"/>
                <a:ea typeface="Arial"/>
                <a:cs typeface="Arial"/>
                <a:sym typeface="Arial"/>
              </a:rPr>
              <a:t>Any questions, please don’t hesitate to contact </a:t>
            </a:r>
            <a:r>
              <a:rPr lang="en-GB" dirty="0" smtClean="0">
                <a:latin typeface="Twinkl Cursive Looped" panose="02000000000000000000" pitchFamily="2" charset="0"/>
                <a:ea typeface="Arial"/>
                <a:cs typeface="Arial"/>
                <a:sym typeface="Arial"/>
              </a:rPr>
              <a:t>me:</a:t>
            </a:r>
            <a:endParaRPr dirty="0">
              <a:latin typeface="Twinkl Cursive Looped" panose="02000000000000000000" pitchFamily="2" charset="0"/>
            </a:endParaRPr>
          </a:p>
          <a:p>
            <a:pPr marL="0" lvl="0" indent="0" algn="l" rtl="0">
              <a:spcBef>
                <a:spcPts val="1080"/>
              </a:spcBef>
              <a:spcAft>
                <a:spcPts val="0"/>
              </a:spcAft>
              <a:buSzPts val="2760"/>
              <a:buNone/>
            </a:pPr>
            <a:endParaRPr lang="en-GB" dirty="0">
              <a:solidFill>
                <a:srgbClr val="0070C0"/>
              </a:solidFill>
              <a:latin typeface="Arial"/>
              <a:ea typeface="Arial"/>
              <a:cs typeface="Arial"/>
              <a:sym typeface="Arial"/>
            </a:endParaRPr>
          </a:p>
          <a:p>
            <a:pPr marL="0" lvl="0" indent="0" algn="l" rtl="0">
              <a:spcBef>
                <a:spcPts val="1080"/>
              </a:spcBef>
              <a:spcAft>
                <a:spcPts val="0"/>
              </a:spcAft>
              <a:buSzPts val="2760"/>
              <a:buNone/>
            </a:pPr>
            <a:r>
              <a:rPr lang="en-GB" dirty="0" smtClean="0">
                <a:solidFill>
                  <a:srgbClr val="0070C0"/>
                </a:solidFill>
                <a:latin typeface="Arial"/>
                <a:ea typeface="Arial"/>
                <a:cs typeface="Arial"/>
                <a:sym typeface="Arial"/>
              </a:rPr>
              <a:t>rholland@tattenhallpark.cheshire.sch.uk</a:t>
            </a:r>
            <a:endParaRPr dirty="0">
              <a:solidFill>
                <a:srgbClr val="0070C0"/>
              </a:solidFill>
              <a:latin typeface="Arial"/>
              <a:ea typeface="Arial"/>
              <a:cs typeface="Arial"/>
              <a:sym typeface="Arial"/>
            </a:endParaRPr>
          </a:p>
        </p:txBody>
      </p:sp>
      <p:pic>
        <p:nvPicPr>
          <p:cNvPr id="261" name="Google Shape;261;p18" descr="three question mark / cartoon vector and illustration, black and white,  hand drawn, sketch style, isolated on white background. Stock Vector |  Adobe Stock"/>
          <p:cNvPicPr preferRelativeResize="0"/>
          <p:nvPr/>
        </p:nvPicPr>
        <p:blipFill rotWithShape="1">
          <a:blip r:embed="rId3">
            <a:alphaModFix/>
          </a:blip>
          <a:srcRect l="3959"/>
          <a:stretch/>
        </p:blipFill>
        <p:spPr>
          <a:xfrm>
            <a:off x="8149700" y="3245097"/>
            <a:ext cx="2361461" cy="24588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b="1" dirty="0">
                <a:latin typeface="Twinkl Cursive Looped" panose="02000000000000000000" pitchFamily="2" charset="0"/>
              </a:rPr>
              <a:t>Meet the team!</a:t>
            </a:r>
            <a:endParaRPr b="1" dirty="0">
              <a:latin typeface="Twinkl Cursive Looped" panose="02000000000000000000" pitchFamily="2" charset="0"/>
            </a:endParaRPr>
          </a:p>
        </p:txBody>
      </p:sp>
      <p:sp>
        <p:nvSpPr>
          <p:cNvPr id="158" name="Google Shape;158;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ct val="62727"/>
              <a:buNone/>
            </a:pPr>
            <a:r>
              <a:rPr lang="en-GB" sz="4400" u="sng" dirty="0">
                <a:latin typeface="Twinkl Cursive Looped" panose="02000000000000000000" pitchFamily="2" charset="0"/>
              </a:rPr>
              <a:t>Class Teacher: </a:t>
            </a:r>
            <a:r>
              <a:rPr lang="en-GB" sz="4400" dirty="0">
                <a:latin typeface="Twinkl Cursive Looped" panose="02000000000000000000" pitchFamily="2" charset="0"/>
              </a:rPr>
              <a:t>Miss Holland</a:t>
            </a:r>
            <a:endParaRPr sz="4400" dirty="0">
              <a:latin typeface="Twinkl Cursive Looped" panose="02000000000000000000" pitchFamily="2" charset="0"/>
            </a:endParaRPr>
          </a:p>
          <a:p>
            <a:pPr marL="0" lvl="0" indent="0" algn="l" rtl="0">
              <a:spcBef>
                <a:spcPts val="1080"/>
              </a:spcBef>
              <a:spcAft>
                <a:spcPts val="0"/>
              </a:spcAft>
              <a:buSzPct val="62727"/>
              <a:buNone/>
            </a:pPr>
            <a:endParaRPr sz="4400" u="sng" dirty="0">
              <a:latin typeface="Twinkl Cursive Looped" panose="02000000000000000000" pitchFamily="2" charset="0"/>
            </a:endParaRPr>
          </a:p>
          <a:p>
            <a:pPr marL="0" lvl="0" indent="0" algn="l" rtl="0">
              <a:spcBef>
                <a:spcPts val="1080"/>
              </a:spcBef>
              <a:spcAft>
                <a:spcPts val="0"/>
              </a:spcAft>
              <a:buSzPct val="62727"/>
              <a:buNone/>
            </a:pPr>
            <a:r>
              <a:rPr lang="en-GB" sz="4400" u="sng" dirty="0" smtClean="0">
                <a:latin typeface="Twinkl Cursive Looped" panose="02000000000000000000" pitchFamily="2" charset="0"/>
              </a:rPr>
              <a:t>Learning Support</a:t>
            </a:r>
            <a:r>
              <a:rPr lang="en-GB" sz="4400" u="sng" dirty="0" smtClean="0">
                <a:latin typeface="Twinkl Cursive Looped" panose="02000000000000000000" pitchFamily="2" charset="0"/>
              </a:rPr>
              <a:t>: </a:t>
            </a:r>
            <a:r>
              <a:rPr lang="en-GB" sz="4400" dirty="0" smtClean="0">
                <a:latin typeface="Twinkl Cursive Looped" panose="02000000000000000000" pitchFamily="2" charset="0"/>
              </a:rPr>
              <a:t>Miss </a:t>
            </a:r>
            <a:r>
              <a:rPr lang="en-GB" sz="4400" dirty="0" err="1" smtClean="0">
                <a:latin typeface="Twinkl Cursive Looped" panose="02000000000000000000" pitchFamily="2" charset="0"/>
              </a:rPr>
              <a:t>Bebe</a:t>
            </a:r>
            <a:r>
              <a:rPr lang="en-GB" sz="4400" dirty="0" smtClean="0">
                <a:latin typeface="Twinkl Cursive Looped" panose="02000000000000000000" pitchFamily="2" charset="0"/>
              </a:rPr>
              <a:t>, Mrs Tomlinson and Mrs Hughes </a:t>
            </a:r>
            <a:endParaRPr sz="4400" dirty="0">
              <a:latin typeface="Twinkl Cursive Looped" panose="02000000000000000000" pitchFamily="2" charset="0"/>
            </a:endParaRPr>
          </a:p>
          <a:p>
            <a:pPr marL="0" lvl="0" indent="0" algn="l" rtl="0">
              <a:spcBef>
                <a:spcPts val="1080"/>
              </a:spcBef>
              <a:spcAft>
                <a:spcPts val="0"/>
              </a:spcAft>
              <a:buSzPct val="83636"/>
              <a:buNone/>
            </a:pPr>
            <a:endParaRPr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a:p>
        </p:txBody>
      </p:sp>
      <p:sp>
        <p:nvSpPr>
          <p:cNvPr id="4" name="Title 3"/>
          <p:cNvSpPr>
            <a:spLocks noGrp="1"/>
          </p:cNvSpPr>
          <p:nvPr>
            <p:ph type="title"/>
          </p:nvPr>
        </p:nvSpPr>
        <p:spPr/>
        <p:txBody>
          <a:bodyPr/>
          <a:lstStyle/>
          <a:p>
            <a:endParaRPr lang="en-GB"/>
          </a:p>
        </p:txBody>
      </p:sp>
      <p:pic>
        <p:nvPicPr>
          <p:cNvPr id="5" name="Picture 4"/>
          <p:cNvPicPr>
            <a:picLocks noChangeAspect="1"/>
          </p:cNvPicPr>
          <p:nvPr/>
        </p:nvPicPr>
        <p:blipFill>
          <a:blip r:embed="rId3"/>
          <a:stretch>
            <a:fillRect/>
          </a:stretch>
        </p:blipFill>
        <p:spPr>
          <a:xfrm>
            <a:off x="1982780" y="691960"/>
            <a:ext cx="7791416" cy="54399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Dates</a:t>
            </a:r>
            <a:endParaRPr lang="en-GB" dirty="0"/>
          </a:p>
        </p:txBody>
      </p:sp>
      <p:sp>
        <p:nvSpPr>
          <p:cNvPr id="3" name="Text Placeholder 2"/>
          <p:cNvSpPr>
            <a:spLocks noGrp="1"/>
          </p:cNvSpPr>
          <p:nvPr>
            <p:ph type="body" idx="1"/>
          </p:nvPr>
        </p:nvSpPr>
        <p:spPr>
          <a:xfrm>
            <a:off x="1054797" y="2531880"/>
            <a:ext cx="10082405" cy="3318936"/>
          </a:xfrm>
        </p:spPr>
        <p:txBody>
          <a:bodyPr>
            <a:normAutofit fontScale="92500" lnSpcReduction="10000"/>
          </a:bodyPr>
          <a:lstStyle/>
          <a:p>
            <a:pPr marL="0" indent="0">
              <a:lnSpc>
                <a:spcPct val="150000"/>
              </a:lnSpc>
              <a:buNone/>
            </a:pPr>
            <a:r>
              <a:rPr lang="en-US" dirty="0">
                <a:latin typeface="Twinkl Cursive Looped" panose="02000000000000000000" pitchFamily="2" charset="0"/>
              </a:rPr>
              <a:t>Parent’s evenings: Wednesday </a:t>
            </a:r>
            <a:r>
              <a:rPr lang="en-US" dirty="0" smtClean="0">
                <a:latin typeface="Twinkl Cursive Looped" panose="02000000000000000000" pitchFamily="2" charset="0"/>
              </a:rPr>
              <a:t>12</a:t>
            </a:r>
            <a:r>
              <a:rPr lang="en-US" baseline="30000" dirty="0" smtClean="0">
                <a:latin typeface="Twinkl Cursive Looped" panose="02000000000000000000" pitchFamily="2" charset="0"/>
              </a:rPr>
              <a:t>th</a:t>
            </a:r>
            <a:r>
              <a:rPr lang="en-US" dirty="0" smtClean="0">
                <a:latin typeface="Twinkl Cursive Looped" panose="02000000000000000000" pitchFamily="2" charset="0"/>
              </a:rPr>
              <a:t> &amp; </a:t>
            </a:r>
            <a:r>
              <a:rPr lang="en-US" dirty="0">
                <a:latin typeface="Twinkl Cursive Looped" panose="02000000000000000000" pitchFamily="2" charset="0"/>
              </a:rPr>
              <a:t>Thursday </a:t>
            </a:r>
            <a:r>
              <a:rPr lang="en-US" dirty="0" smtClean="0">
                <a:latin typeface="Twinkl Cursive Looped" panose="02000000000000000000" pitchFamily="2" charset="0"/>
              </a:rPr>
              <a:t>13</a:t>
            </a:r>
            <a:r>
              <a:rPr lang="en-US" baseline="30000" dirty="0" smtClean="0">
                <a:latin typeface="Twinkl Cursive Looped" panose="02000000000000000000" pitchFamily="2" charset="0"/>
              </a:rPr>
              <a:t>th</a:t>
            </a:r>
            <a:r>
              <a:rPr lang="en-US" dirty="0" smtClean="0">
                <a:latin typeface="Twinkl Cursive Looped" panose="02000000000000000000" pitchFamily="2" charset="0"/>
              </a:rPr>
              <a:t> </a:t>
            </a:r>
            <a:r>
              <a:rPr lang="en-US" dirty="0">
                <a:latin typeface="Twinkl Cursive Looped" panose="02000000000000000000" pitchFamily="2" charset="0"/>
              </a:rPr>
              <a:t>November</a:t>
            </a:r>
          </a:p>
          <a:p>
            <a:pPr marL="0" indent="0">
              <a:lnSpc>
                <a:spcPct val="150000"/>
              </a:lnSpc>
              <a:buNone/>
            </a:pPr>
            <a:r>
              <a:rPr lang="en-US" dirty="0">
                <a:latin typeface="Twinkl Cursive Looped" panose="02000000000000000000" pitchFamily="2" charset="0"/>
              </a:rPr>
              <a:t>Christmas productions: </a:t>
            </a:r>
            <a:r>
              <a:rPr lang="en-US" dirty="0" smtClean="0">
                <a:latin typeface="Twinkl Cursive Looped" panose="02000000000000000000" pitchFamily="2" charset="0"/>
              </a:rPr>
              <a:t>Monday 15</a:t>
            </a:r>
            <a:r>
              <a:rPr lang="en-US" baseline="30000" dirty="0" smtClean="0">
                <a:latin typeface="Twinkl Cursive Looped" panose="02000000000000000000" pitchFamily="2" charset="0"/>
              </a:rPr>
              <a:t>th</a:t>
            </a:r>
            <a:r>
              <a:rPr lang="en-US" dirty="0" smtClean="0">
                <a:latin typeface="Twinkl Cursive Looped" panose="02000000000000000000" pitchFamily="2" charset="0"/>
              </a:rPr>
              <a:t> December - 6pm</a:t>
            </a:r>
            <a:endParaRPr lang="en-US" dirty="0">
              <a:latin typeface="Twinkl Cursive Looped" panose="02000000000000000000" pitchFamily="2" charset="0"/>
            </a:endParaRPr>
          </a:p>
          <a:p>
            <a:pPr marL="0" indent="0">
              <a:lnSpc>
                <a:spcPct val="150000"/>
              </a:lnSpc>
              <a:buNone/>
            </a:pPr>
            <a:r>
              <a:rPr lang="en-US" dirty="0">
                <a:latin typeface="Twinkl Cursive Looped" panose="02000000000000000000" pitchFamily="2" charset="0"/>
              </a:rPr>
              <a:t>                                  </a:t>
            </a:r>
            <a:r>
              <a:rPr lang="en-US" dirty="0" smtClean="0">
                <a:latin typeface="Twinkl Cursive Looped" panose="02000000000000000000" pitchFamily="2" charset="0"/>
              </a:rPr>
              <a:t>Tuesday 16</a:t>
            </a:r>
            <a:r>
              <a:rPr lang="en-US" baseline="30000" dirty="0" smtClean="0">
                <a:latin typeface="Twinkl Cursive Looped" panose="02000000000000000000" pitchFamily="2" charset="0"/>
              </a:rPr>
              <a:t>th</a:t>
            </a:r>
            <a:r>
              <a:rPr lang="en-US" dirty="0" smtClean="0">
                <a:latin typeface="Twinkl Cursive Looped" panose="02000000000000000000" pitchFamily="2" charset="0"/>
              </a:rPr>
              <a:t> December 9.30am</a:t>
            </a:r>
            <a:endParaRPr lang="en-US" dirty="0">
              <a:latin typeface="Twinkl Cursive Looped" panose="02000000000000000000" pitchFamily="2" charset="0"/>
            </a:endParaRPr>
          </a:p>
          <a:p>
            <a:pPr marL="0" indent="0">
              <a:lnSpc>
                <a:spcPct val="150000"/>
              </a:lnSpc>
              <a:buNone/>
            </a:pPr>
            <a:r>
              <a:rPr lang="en-US" dirty="0" smtClean="0">
                <a:latin typeface="Twinkl Cursive Looped" panose="02000000000000000000" pitchFamily="2" charset="0"/>
              </a:rPr>
              <a:t>Swimming: Fortnightly </a:t>
            </a:r>
            <a:r>
              <a:rPr lang="en-US" dirty="0">
                <a:latin typeface="Twinkl Cursive Looped" panose="02000000000000000000" pitchFamily="2" charset="0"/>
              </a:rPr>
              <a:t>from </a:t>
            </a:r>
            <a:r>
              <a:rPr lang="en-US" dirty="0" smtClean="0">
                <a:latin typeface="Twinkl Cursive Looped" panose="02000000000000000000" pitchFamily="2" charset="0"/>
              </a:rPr>
              <a:t>16</a:t>
            </a:r>
            <a:r>
              <a:rPr lang="en-US" baseline="30000" dirty="0" smtClean="0">
                <a:latin typeface="Twinkl Cursive Looped" panose="02000000000000000000" pitchFamily="2" charset="0"/>
              </a:rPr>
              <a:t>th</a:t>
            </a:r>
            <a:r>
              <a:rPr lang="en-US" dirty="0" smtClean="0">
                <a:latin typeface="Twinkl Cursive Looped" panose="02000000000000000000" pitchFamily="2" charset="0"/>
              </a:rPr>
              <a:t> </a:t>
            </a:r>
            <a:r>
              <a:rPr lang="en-US" dirty="0">
                <a:latin typeface="Twinkl Cursive Looped" panose="02000000000000000000" pitchFamily="2" charset="0"/>
              </a:rPr>
              <a:t>September</a:t>
            </a:r>
          </a:p>
          <a:p>
            <a:pPr marL="0" indent="0">
              <a:lnSpc>
                <a:spcPct val="150000"/>
              </a:lnSpc>
              <a:buNone/>
            </a:pPr>
            <a:r>
              <a:rPr lang="en-US" dirty="0" smtClean="0">
                <a:latin typeface="Twinkl Cursive Looped" panose="02000000000000000000" pitchFamily="2" charset="0"/>
              </a:rPr>
              <a:t>Romans </a:t>
            </a:r>
            <a:r>
              <a:rPr lang="en-US" dirty="0">
                <a:latin typeface="Twinkl Cursive Looped" panose="02000000000000000000" pitchFamily="2" charset="0"/>
              </a:rPr>
              <a:t>trip: </a:t>
            </a:r>
            <a:r>
              <a:rPr lang="en-US" dirty="0" smtClean="0">
                <a:latin typeface="Twinkl Cursive Looped" panose="02000000000000000000" pitchFamily="2" charset="0"/>
              </a:rPr>
              <a:t>Wednesday 22</a:t>
            </a:r>
            <a:r>
              <a:rPr lang="en-US" baseline="30000" dirty="0" smtClean="0">
                <a:latin typeface="Twinkl Cursive Looped" panose="02000000000000000000" pitchFamily="2" charset="0"/>
              </a:rPr>
              <a:t>nd</a:t>
            </a:r>
            <a:r>
              <a:rPr lang="en-US" dirty="0" smtClean="0">
                <a:latin typeface="Twinkl Cursive Looped" panose="02000000000000000000" pitchFamily="2" charset="0"/>
              </a:rPr>
              <a:t> October - letter </a:t>
            </a:r>
            <a:r>
              <a:rPr lang="en-US" dirty="0">
                <a:latin typeface="Twinkl Cursive Looped" panose="02000000000000000000" pitchFamily="2" charset="0"/>
              </a:rPr>
              <a:t>to be sent out soon!</a:t>
            </a:r>
          </a:p>
          <a:p>
            <a:pPr marL="0" indent="0">
              <a:lnSpc>
                <a:spcPct val="150000"/>
              </a:lnSpc>
              <a:buNone/>
            </a:pPr>
            <a:r>
              <a:rPr lang="en-US" dirty="0">
                <a:latin typeface="Twinkl Cursive Looped" panose="02000000000000000000" pitchFamily="2" charset="0"/>
              </a:rPr>
              <a:t>Residential PGL: Wednesday </a:t>
            </a:r>
            <a:r>
              <a:rPr lang="en-US" dirty="0" smtClean="0">
                <a:latin typeface="Twinkl Cursive Looped" panose="02000000000000000000" pitchFamily="2" charset="0"/>
              </a:rPr>
              <a:t>22</a:t>
            </a:r>
            <a:r>
              <a:rPr lang="en-US" baseline="30000" dirty="0" smtClean="0">
                <a:latin typeface="Twinkl Cursive Looped" panose="02000000000000000000" pitchFamily="2" charset="0"/>
              </a:rPr>
              <a:t>nd</a:t>
            </a:r>
            <a:r>
              <a:rPr lang="en-US" dirty="0" smtClean="0">
                <a:latin typeface="Twinkl Cursive Looped" panose="02000000000000000000" pitchFamily="2" charset="0"/>
              </a:rPr>
              <a:t> </a:t>
            </a:r>
            <a:r>
              <a:rPr lang="en-US" dirty="0">
                <a:latin typeface="Twinkl Cursive Looped" panose="02000000000000000000" pitchFamily="2" charset="0"/>
              </a:rPr>
              <a:t>– Friday </a:t>
            </a:r>
            <a:r>
              <a:rPr lang="en-US" dirty="0" smtClean="0">
                <a:latin typeface="Twinkl Cursive Looped" panose="02000000000000000000" pitchFamily="2" charset="0"/>
              </a:rPr>
              <a:t>24</a:t>
            </a:r>
            <a:r>
              <a:rPr lang="en-US" baseline="30000" dirty="0" smtClean="0">
                <a:latin typeface="Twinkl Cursive Looped" panose="02000000000000000000" pitchFamily="2" charset="0"/>
              </a:rPr>
              <a:t>th</a:t>
            </a:r>
            <a:r>
              <a:rPr lang="en-US" dirty="0" smtClean="0">
                <a:latin typeface="Twinkl Cursive Looped" panose="02000000000000000000" pitchFamily="2" charset="0"/>
              </a:rPr>
              <a:t> April 2026</a:t>
            </a:r>
            <a:endParaRPr lang="en-GB" dirty="0">
              <a:latin typeface="Twinkl Cursive Looped" panose="02000000000000000000" pitchFamily="2" charset="0"/>
            </a:endParaRPr>
          </a:p>
          <a:p>
            <a:endParaRPr lang="en-GB" dirty="0"/>
          </a:p>
        </p:txBody>
      </p:sp>
    </p:spTree>
    <p:extLst>
      <p:ext uri="{BB962C8B-B14F-4D97-AF65-F5344CB8AC3E}">
        <p14:creationId xmlns:p14="http://schemas.microsoft.com/office/powerpoint/2010/main" val="251879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dirty="0">
                <a:latin typeface="Twinkl Cursive Looped" panose="02000000000000000000" pitchFamily="2" charset="0"/>
                <a:ea typeface="Arial"/>
                <a:cs typeface="Arial"/>
                <a:sym typeface="Arial"/>
              </a:rPr>
              <a:t>Reading</a:t>
            </a:r>
            <a:endParaRPr dirty="0">
              <a:latin typeface="Twinkl Cursive Looped" panose="02000000000000000000" pitchFamily="2" charset="0"/>
            </a:endParaRPr>
          </a:p>
        </p:txBody>
      </p:sp>
      <p:sp>
        <p:nvSpPr>
          <p:cNvPr id="183" name="Google Shape;183;p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GB" dirty="0">
                <a:latin typeface="Twinkl Cursive Looped" panose="02000000000000000000" pitchFamily="2" charset="0"/>
                <a:ea typeface="Arial"/>
                <a:cs typeface="Arial"/>
                <a:sym typeface="Arial"/>
              </a:rPr>
              <a:t>We encourage the children to read each day at home and log this in their diaries. </a:t>
            </a:r>
            <a:endParaRPr lang="en-GB" dirty="0" smtClean="0">
              <a:latin typeface="Twinkl Cursive Looped" panose="02000000000000000000" pitchFamily="2" charset="0"/>
              <a:ea typeface="Arial"/>
              <a:cs typeface="Arial"/>
              <a:sym typeface="Arial"/>
            </a:endParaRPr>
          </a:p>
          <a:p>
            <a:pPr marL="285750" lvl="0" indent="-285750" algn="l" rtl="0">
              <a:spcBef>
                <a:spcPts val="0"/>
              </a:spcBef>
              <a:spcAft>
                <a:spcPts val="0"/>
              </a:spcAft>
              <a:buSzPts val="2760"/>
              <a:buChar char="•"/>
            </a:pPr>
            <a:endParaRPr lang="en-GB" dirty="0">
              <a:latin typeface="Twinkl Cursive Looped" panose="02000000000000000000" pitchFamily="2" charset="0"/>
              <a:ea typeface="Arial"/>
              <a:cs typeface="Arial"/>
              <a:sym typeface="Arial"/>
            </a:endParaRPr>
          </a:p>
          <a:p>
            <a:pPr marL="285750" lvl="0" indent="-285750">
              <a:spcBef>
                <a:spcPts val="0"/>
              </a:spcBef>
              <a:buSzPts val="2760"/>
            </a:pPr>
            <a:r>
              <a:rPr lang="en-GB" dirty="0" smtClean="0">
                <a:latin typeface="Twinkl Cursive Looped" panose="02000000000000000000" pitchFamily="2" charset="0"/>
                <a:ea typeface="Arial"/>
                <a:cs typeface="Arial"/>
                <a:sym typeface="Arial"/>
              </a:rPr>
              <a:t>Children </a:t>
            </a:r>
            <a:r>
              <a:rPr lang="en-GB" dirty="0">
                <a:latin typeface="Twinkl Cursive Looped" panose="02000000000000000000" pitchFamily="2" charset="0"/>
                <a:ea typeface="Arial"/>
                <a:cs typeface="Arial"/>
                <a:sym typeface="Arial"/>
              </a:rPr>
              <a:t>will all take part in a 30 minute reading lesson 4 times a week. </a:t>
            </a:r>
            <a:r>
              <a:rPr lang="en-GB" dirty="0" smtClean="0">
                <a:latin typeface="Twinkl Cursive Looped" panose="02000000000000000000" pitchFamily="2" charset="0"/>
                <a:ea typeface="Arial"/>
                <a:cs typeface="Arial"/>
                <a:sym typeface="Arial"/>
              </a:rPr>
              <a:t> </a:t>
            </a:r>
          </a:p>
          <a:p>
            <a:pPr marL="285750" lvl="0" indent="-285750">
              <a:spcBef>
                <a:spcPts val="0"/>
              </a:spcBef>
              <a:buSzPts val="2760"/>
            </a:pPr>
            <a:endParaRPr lang="en-GB" dirty="0">
              <a:latin typeface="Twinkl Cursive Looped" panose="02000000000000000000" pitchFamily="2" charset="0"/>
              <a:ea typeface="Arial"/>
              <a:cs typeface="Arial"/>
              <a:sym typeface="Arial"/>
            </a:endParaRPr>
          </a:p>
          <a:p>
            <a:pPr marL="285750" lvl="0" indent="-285750" algn="l" rtl="0">
              <a:spcBef>
                <a:spcPts val="0"/>
              </a:spcBef>
              <a:spcAft>
                <a:spcPts val="0"/>
              </a:spcAft>
              <a:buSzPts val="2760"/>
              <a:buChar char="•"/>
            </a:pPr>
            <a:r>
              <a:rPr lang="en-GB" dirty="0">
                <a:latin typeface="Twinkl Cursive Looped" panose="02000000000000000000" pitchFamily="2" charset="0"/>
                <a:ea typeface="Arial"/>
                <a:cs typeface="Arial"/>
                <a:sym typeface="Arial"/>
              </a:rPr>
              <a:t>Reading is key to all areas of the curriculum and needs to be practised regularly to ensure that skills are sharp and developed.</a:t>
            </a:r>
          </a:p>
          <a:p>
            <a:pPr marL="285750" lvl="0" indent="-285750" algn="l" rtl="0">
              <a:spcBef>
                <a:spcPts val="1080"/>
              </a:spcBef>
              <a:spcAft>
                <a:spcPts val="0"/>
              </a:spcAft>
              <a:buSzPts val="2760"/>
              <a:buChar char="•"/>
            </a:pPr>
            <a:endParaRPr dirty="0">
              <a:latin typeface="Twinkl Cursive Looped" panose="02000000000000000000" pitchFamily="2" charset="0"/>
            </a:endParaRPr>
          </a:p>
        </p:txBody>
      </p:sp>
      <p:pic>
        <p:nvPicPr>
          <p:cNvPr id="184" name="Google Shape;184;p7" descr="Books illustration. Cartoon books. Vector books. 2896415 Vector Art at  Vecteezy"/>
          <p:cNvPicPr preferRelativeResize="0"/>
          <p:nvPr/>
        </p:nvPicPr>
        <p:blipFill rotWithShape="1">
          <a:blip r:embed="rId3">
            <a:alphaModFix/>
          </a:blip>
          <a:srcRect/>
          <a:stretch/>
        </p:blipFill>
        <p:spPr>
          <a:xfrm>
            <a:off x="8783714" y="816005"/>
            <a:ext cx="1469994" cy="14699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dirty="0">
                <a:latin typeface="Twinkl Cursive Looped" panose="02000000000000000000" pitchFamily="2" charset="0"/>
                <a:ea typeface="Arial"/>
                <a:cs typeface="Arial"/>
                <a:sym typeface="Arial"/>
              </a:rPr>
              <a:t>Writing</a:t>
            </a:r>
            <a:endParaRPr dirty="0">
              <a:latin typeface="Twinkl Cursive Looped" panose="02000000000000000000" pitchFamily="2" charset="0"/>
            </a:endParaRPr>
          </a:p>
        </p:txBody>
      </p:sp>
      <p:pic>
        <p:nvPicPr>
          <p:cNvPr id="191" name="Google Shape;191;p8" descr="Bring Your Ideas to Life with Writing Cartoon Cliparts"/>
          <p:cNvPicPr preferRelativeResize="0"/>
          <p:nvPr/>
        </p:nvPicPr>
        <p:blipFill rotWithShape="1">
          <a:blip r:embed="rId3">
            <a:alphaModFix/>
          </a:blip>
          <a:srcRect/>
          <a:stretch/>
        </p:blipFill>
        <p:spPr>
          <a:xfrm>
            <a:off x="8637650" y="692874"/>
            <a:ext cx="1593125" cy="1593125"/>
          </a:xfrm>
          <a:prstGeom prst="rect">
            <a:avLst/>
          </a:prstGeom>
          <a:noFill/>
          <a:ln>
            <a:noFill/>
          </a:ln>
        </p:spPr>
      </p:pic>
      <p:sp>
        <p:nvSpPr>
          <p:cNvPr id="2" name="Text Placeholder 1"/>
          <p:cNvSpPr>
            <a:spLocks noGrp="1"/>
          </p:cNvSpPr>
          <p:nvPr>
            <p:ph type="body" idx="1"/>
          </p:nvPr>
        </p:nvSpPr>
        <p:spPr>
          <a:xfrm>
            <a:off x="4967415" y="2556932"/>
            <a:ext cx="5929181" cy="3318936"/>
          </a:xfrm>
        </p:spPr>
        <p:txBody>
          <a:bodyPr/>
          <a:lstStyle/>
          <a:p>
            <a:pPr marL="97155" indent="0">
              <a:buNone/>
            </a:pPr>
            <a:r>
              <a:rPr lang="en-GB" dirty="0" smtClean="0">
                <a:latin typeface="Twinkl Cursive Looped" panose="02000000000000000000" pitchFamily="2" charset="0"/>
              </a:rPr>
              <a:t>This term, we </a:t>
            </a:r>
            <a:r>
              <a:rPr lang="en-GB" dirty="0">
                <a:latin typeface="Twinkl Cursive Looped" panose="02000000000000000000" pitchFamily="2" charset="0"/>
              </a:rPr>
              <a:t>are writing…</a:t>
            </a:r>
          </a:p>
          <a:p>
            <a:pPr lvl="0"/>
            <a:r>
              <a:rPr lang="en-GB" dirty="0">
                <a:latin typeface="Twinkl Cursive Looped" panose="02000000000000000000" pitchFamily="2" charset="0"/>
              </a:rPr>
              <a:t>Narratives</a:t>
            </a:r>
          </a:p>
          <a:p>
            <a:pPr lvl="0"/>
            <a:r>
              <a:rPr lang="en-GB" dirty="0">
                <a:latin typeface="Twinkl Cursive Looped" panose="02000000000000000000" pitchFamily="2" charset="0"/>
              </a:rPr>
              <a:t>Non-chronological reports </a:t>
            </a:r>
          </a:p>
          <a:p>
            <a:pPr lvl="0"/>
            <a:r>
              <a:rPr lang="en-GB" dirty="0">
                <a:latin typeface="Twinkl Cursive Looped" panose="02000000000000000000" pitchFamily="2" charset="0"/>
              </a:rPr>
              <a:t>Diary entries </a:t>
            </a:r>
          </a:p>
          <a:p>
            <a:pPr lvl="0"/>
            <a:r>
              <a:rPr lang="en-GB" dirty="0">
                <a:latin typeface="Twinkl Cursive Looped" panose="02000000000000000000" pitchFamily="2" charset="0"/>
              </a:rPr>
              <a:t>A recount</a:t>
            </a:r>
          </a:p>
          <a:p>
            <a:pPr lvl="0"/>
            <a:r>
              <a:rPr lang="en-GB" dirty="0">
                <a:latin typeface="Twinkl Cursive Looped" panose="02000000000000000000" pitchFamily="2" charset="0"/>
              </a:rPr>
              <a:t>Character </a:t>
            </a:r>
            <a:r>
              <a:rPr lang="en-GB" dirty="0" smtClean="0">
                <a:latin typeface="Twinkl Cursive Looped" panose="02000000000000000000" pitchFamily="2" charset="0"/>
              </a:rPr>
              <a:t>descriptions</a:t>
            </a:r>
            <a:endParaRPr lang="en-GB" dirty="0">
              <a:latin typeface="Twinkl Cursive Looped" panose="02000000000000000000" pitchFamily="2" charset="0"/>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383957" y="2575257"/>
            <a:ext cx="2811471" cy="1895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GB" dirty="0">
                <a:solidFill>
                  <a:schemeClr val="dk1"/>
                </a:solidFill>
                <a:latin typeface="Twinkl Cursive Looped" panose="02000000000000000000" pitchFamily="2" charset="0"/>
                <a:ea typeface="Arial"/>
                <a:cs typeface="Arial"/>
                <a:sym typeface="Arial"/>
              </a:rPr>
              <a:t>Spelling</a:t>
            </a:r>
            <a:endParaRPr dirty="0">
              <a:latin typeface="Twinkl Cursive Looped" panose="02000000000000000000" pitchFamily="2" charset="0"/>
            </a:endParaRPr>
          </a:p>
        </p:txBody>
      </p:sp>
      <p:sp>
        <p:nvSpPr>
          <p:cNvPr id="197" name="Google Shape;197;p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77500" lnSpcReduction="20000"/>
          </a:bodyPr>
          <a:lstStyle/>
          <a:p>
            <a:pPr marL="285750" lvl="0" indent="-285750">
              <a:lnSpc>
                <a:spcPct val="160000"/>
              </a:lnSpc>
              <a:spcBef>
                <a:spcPts val="0"/>
              </a:spcBef>
              <a:buSzPts val="2760"/>
            </a:pPr>
            <a:r>
              <a:rPr lang="en-GB" dirty="0">
                <a:latin typeface="Twinkl Cursive Looped" panose="02000000000000000000" pitchFamily="2" charset="0"/>
                <a:ea typeface="Arial"/>
                <a:cs typeface="Arial"/>
                <a:sym typeface="Arial"/>
              </a:rPr>
              <a:t>Each week we will learn and explore 2 spelling rules in 4 spelling </a:t>
            </a:r>
            <a:r>
              <a:rPr lang="en-GB" dirty="0" smtClean="0">
                <a:latin typeface="Twinkl Cursive Looped" panose="02000000000000000000" pitchFamily="2" charset="0"/>
                <a:ea typeface="Arial"/>
                <a:cs typeface="Arial"/>
                <a:sym typeface="Arial"/>
              </a:rPr>
              <a:t>lessons. This </a:t>
            </a:r>
            <a:r>
              <a:rPr lang="en-GB" dirty="0">
                <a:latin typeface="Twinkl Cursive Looped" panose="02000000000000000000" pitchFamily="2" charset="0"/>
                <a:ea typeface="Arial"/>
                <a:cs typeface="Arial"/>
                <a:sym typeface="Arial"/>
              </a:rPr>
              <a:t>may </a:t>
            </a:r>
            <a:r>
              <a:rPr lang="en-GB" dirty="0" smtClean="0">
                <a:latin typeface="Twinkl Cursive Looped" panose="02000000000000000000" pitchFamily="2" charset="0"/>
                <a:ea typeface="Arial"/>
                <a:cs typeface="Arial"/>
                <a:sym typeface="Arial"/>
              </a:rPr>
              <a:t>involve </a:t>
            </a:r>
            <a:r>
              <a:rPr lang="en-GB" dirty="0">
                <a:latin typeface="Twinkl Cursive Looped" panose="02000000000000000000" pitchFamily="2" charset="0"/>
                <a:ea typeface="Arial"/>
                <a:cs typeface="Arial"/>
                <a:sym typeface="Arial"/>
              </a:rPr>
              <a:t>going over objectives from previous year groups or learning new </a:t>
            </a:r>
            <a:r>
              <a:rPr lang="en-GB" dirty="0" smtClean="0">
                <a:latin typeface="Twinkl Cursive Looped" panose="02000000000000000000" pitchFamily="2" charset="0"/>
                <a:ea typeface="Arial"/>
                <a:cs typeface="Arial"/>
                <a:sym typeface="Arial"/>
              </a:rPr>
              <a:t>ones.</a:t>
            </a:r>
          </a:p>
          <a:p>
            <a:pPr marL="285750" lvl="0" indent="-285750">
              <a:lnSpc>
                <a:spcPct val="160000"/>
              </a:lnSpc>
              <a:spcBef>
                <a:spcPts val="0"/>
              </a:spcBef>
              <a:buSzPts val="2760"/>
            </a:pPr>
            <a:r>
              <a:rPr lang="en-GB" dirty="0" smtClean="0">
                <a:latin typeface="Twinkl Cursive Looped" panose="02000000000000000000" pitchFamily="2" charset="0"/>
                <a:ea typeface="Arial"/>
                <a:cs typeface="Arial"/>
                <a:sym typeface="Arial"/>
              </a:rPr>
              <a:t>Each </a:t>
            </a:r>
            <a:r>
              <a:rPr lang="en-GB" dirty="0">
                <a:latin typeface="Twinkl Cursive Looped" panose="02000000000000000000" pitchFamily="2" charset="0"/>
                <a:ea typeface="Arial"/>
                <a:cs typeface="Arial"/>
                <a:sym typeface="Arial"/>
              </a:rPr>
              <a:t>Friday, 10 spellings will be sent home for children to practise and these will be tested the following Friday</a:t>
            </a:r>
            <a:r>
              <a:rPr lang="en-GB" dirty="0" smtClean="0">
                <a:latin typeface="Twinkl Cursive Looped" panose="02000000000000000000" pitchFamily="2" charset="0"/>
                <a:ea typeface="Arial"/>
                <a:cs typeface="Arial"/>
                <a:sym typeface="Arial"/>
              </a:rPr>
              <a:t>. Spellings </a:t>
            </a:r>
            <a:r>
              <a:rPr lang="en-GB" dirty="0">
                <a:latin typeface="Twinkl Cursive Looped" panose="02000000000000000000" pitchFamily="2" charset="0"/>
                <a:ea typeface="Arial"/>
                <a:cs typeface="Arial"/>
                <a:sym typeface="Arial"/>
              </a:rPr>
              <a:t>will </a:t>
            </a:r>
            <a:r>
              <a:rPr lang="en-GB" dirty="0" smtClean="0">
                <a:latin typeface="Twinkl Cursive Looped" panose="02000000000000000000" pitchFamily="2" charset="0"/>
                <a:ea typeface="Arial"/>
                <a:cs typeface="Arial"/>
                <a:sym typeface="Arial"/>
              </a:rPr>
              <a:t>also </a:t>
            </a:r>
            <a:r>
              <a:rPr lang="en-GB" dirty="0">
                <a:latin typeface="Twinkl Cursive Looped" panose="02000000000000000000" pitchFamily="2" charset="0"/>
                <a:ea typeface="Arial"/>
                <a:cs typeface="Arial"/>
                <a:sym typeface="Arial"/>
              </a:rPr>
              <a:t>be tested at various points throughout the </a:t>
            </a:r>
            <a:r>
              <a:rPr lang="en-GB" dirty="0" smtClean="0">
                <a:latin typeface="Twinkl Cursive Looped" panose="02000000000000000000" pitchFamily="2" charset="0"/>
                <a:ea typeface="Arial"/>
                <a:cs typeface="Arial"/>
                <a:sym typeface="Arial"/>
              </a:rPr>
              <a:t>week to build confidence.</a:t>
            </a:r>
            <a:endParaRPr dirty="0">
              <a:latin typeface="Twinkl Cursive Looped" panose="02000000000000000000" pitchFamily="2" charset="0"/>
            </a:endParaRPr>
          </a:p>
          <a:p>
            <a:pPr marL="285750" lvl="0" indent="-285750" algn="l" rtl="0">
              <a:lnSpc>
                <a:spcPct val="160000"/>
              </a:lnSpc>
              <a:spcBef>
                <a:spcPts val="1080"/>
              </a:spcBef>
              <a:spcAft>
                <a:spcPts val="0"/>
              </a:spcAft>
              <a:buSzPts val="2760"/>
              <a:buChar char="•"/>
            </a:pPr>
            <a:r>
              <a:rPr lang="en-GB" dirty="0">
                <a:latin typeface="Twinkl Cursive Looped" panose="02000000000000000000" pitchFamily="2" charset="0"/>
                <a:ea typeface="Arial"/>
                <a:cs typeface="Arial"/>
                <a:sym typeface="Arial"/>
              </a:rPr>
              <a:t>Children are encouraged to practise the spellings in their homework </a:t>
            </a:r>
            <a:r>
              <a:rPr lang="en-GB" dirty="0" smtClean="0">
                <a:latin typeface="Twinkl Cursive Looped" panose="02000000000000000000" pitchFamily="2" charset="0"/>
                <a:ea typeface="Arial"/>
                <a:cs typeface="Arial"/>
                <a:sym typeface="Arial"/>
              </a:rPr>
              <a:t>books to understand and revise the spelling rules whilst practising good handwriting.</a:t>
            </a:r>
            <a:endParaRPr dirty="0">
              <a:latin typeface="Twinkl Cursive Looped" panose="02000000000000000000" pitchFamily="2" charset="0"/>
            </a:endParaRPr>
          </a:p>
          <a:p>
            <a:pPr marL="0" lvl="0" indent="0" algn="l" rtl="0">
              <a:spcBef>
                <a:spcPts val="1080"/>
              </a:spcBef>
              <a:spcAft>
                <a:spcPts val="0"/>
              </a:spcAft>
              <a:buSzPts val="2760"/>
              <a:buNone/>
            </a:pPr>
            <a:endParaRPr dirty="0">
              <a:latin typeface="Arial"/>
              <a:ea typeface="Arial"/>
              <a:cs typeface="Arial"/>
              <a:sym typeface="Arial"/>
            </a:endParaRPr>
          </a:p>
        </p:txBody>
      </p:sp>
      <p:pic>
        <p:nvPicPr>
          <p:cNvPr id="198" name="Google Shape;198;p9" descr="Crossdale Drive School - Super Spelling Mission!"/>
          <p:cNvPicPr preferRelativeResize="0"/>
          <p:nvPr/>
        </p:nvPicPr>
        <p:blipFill rotWithShape="1">
          <a:blip r:embed="rId3">
            <a:alphaModFix/>
          </a:blip>
          <a:srcRect/>
          <a:stretch/>
        </p:blipFill>
        <p:spPr>
          <a:xfrm>
            <a:off x="8783899" y="982132"/>
            <a:ext cx="2007648" cy="12045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dirty="0">
                <a:latin typeface="Twinkl Cursive Looped" panose="02000000000000000000" pitchFamily="2" charset="0"/>
                <a:ea typeface="Arial"/>
                <a:cs typeface="Arial"/>
                <a:sym typeface="Arial"/>
              </a:rPr>
              <a:t>Mathematics</a:t>
            </a:r>
            <a:endParaRPr dirty="0">
              <a:latin typeface="Twinkl Cursive Looped" panose="02000000000000000000" pitchFamily="2" charset="0"/>
            </a:endParaRPr>
          </a:p>
        </p:txBody>
      </p:sp>
      <p:sp>
        <p:nvSpPr>
          <p:cNvPr id="204" name="Google Shape;204;p1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lnSpcReduction="20000"/>
          </a:bodyPr>
          <a:lstStyle/>
          <a:p>
            <a:pPr marL="285750" lvl="0" indent="-285750">
              <a:spcBef>
                <a:spcPts val="1080"/>
              </a:spcBef>
              <a:buSzPts val="2760"/>
            </a:pPr>
            <a:r>
              <a:rPr lang="en-GB" dirty="0">
                <a:latin typeface="Twinkl Cursive Looped" panose="02000000000000000000" pitchFamily="2" charset="0"/>
              </a:rPr>
              <a:t>Each maths lesson begins with a 15 minute </a:t>
            </a:r>
            <a:r>
              <a:rPr lang="en-GB" dirty="0" smtClean="0">
                <a:latin typeface="Twinkl Cursive Looped" panose="02000000000000000000" pitchFamily="2" charset="0"/>
              </a:rPr>
              <a:t>Mastering Number </a:t>
            </a:r>
            <a:r>
              <a:rPr lang="en-GB" dirty="0">
                <a:latin typeface="Twinkl Cursive Looped" panose="02000000000000000000" pitchFamily="2" charset="0"/>
              </a:rPr>
              <a:t>session and is followed by a 15 minute Arithmetic Lesson. </a:t>
            </a:r>
            <a:endParaRPr lang="en-GB" dirty="0" smtClean="0">
              <a:latin typeface="Twinkl Cursive Looped" panose="02000000000000000000" pitchFamily="2" charset="0"/>
            </a:endParaRPr>
          </a:p>
          <a:p>
            <a:pPr marL="285750" lvl="0" indent="-285750">
              <a:spcBef>
                <a:spcPts val="1080"/>
              </a:spcBef>
              <a:buSzPts val="2760"/>
            </a:pPr>
            <a:r>
              <a:rPr lang="en-GB" dirty="0" smtClean="0">
                <a:latin typeface="Twinkl Cursive Looped" panose="02000000000000000000" pitchFamily="2" charset="0"/>
              </a:rPr>
              <a:t>Each </a:t>
            </a:r>
            <a:r>
              <a:rPr lang="en-GB" dirty="0">
                <a:latin typeface="Twinkl Cursive Looped" panose="02000000000000000000" pitchFamily="2" charset="0"/>
              </a:rPr>
              <a:t>objective in the Year </a:t>
            </a:r>
            <a:r>
              <a:rPr lang="en-GB" dirty="0" smtClean="0">
                <a:latin typeface="Twinkl Cursive Looped" panose="02000000000000000000" pitchFamily="2" charset="0"/>
              </a:rPr>
              <a:t>4 </a:t>
            </a:r>
            <a:r>
              <a:rPr lang="en-GB" dirty="0">
                <a:latin typeface="Twinkl Cursive Looped" panose="02000000000000000000" pitchFamily="2" charset="0"/>
              </a:rPr>
              <a:t>curriculum will be explored over 2 lessons. Lesson 1 involves all children focusing on fluency. In lesson 2, children who have mastered the fluency will move on to reasoning and problem solving questions. Children who struggled with the fluency will have a chance to revisit this before moving on. </a:t>
            </a:r>
            <a:endParaRPr lang="en-GB" dirty="0" smtClean="0">
              <a:latin typeface="Twinkl Cursive Looped" panose="02000000000000000000" pitchFamily="2" charset="0"/>
            </a:endParaRPr>
          </a:p>
          <a:p>
            <a:pPr marL="285750" lvl="0" indent="-285750">
              <a:spcBef>
                <a:spcPts val="1080"/>
              </a:spcBef>
              <a:buSzPts val="2760"/>
            </a:pPr>
            <a:r>
              <a:rPr lang="en-GB" dirty="0" smtClean="0">
                <a:latin typeface="Twinkl Cursive Looped" panose="02000000000000000000" pitchFamily="2" charset="0"/>
              </a:rPr>
              <a:t>Please </a:t>
            </a:r>
            <a:r>
              <a:rPr lang="en-GB" dirty="0">
                <a:latin typeface="Twinkl Cursive Looped" panose="02000000000000000000" pitchFamily="2" charset="0"/>
              </a:rPr>
              <a:t>continue to encourage children to use times table rock stars </a:t>
            </a:r>
            <a:r>
              <a:rPr lang="en-GB" dirty="0" smtClean="0">
                <a:latin typeface="Twinkl Cursive Looped" panose="02000000000000000000" pitchFamily="2" charset="0"/>
              </a:rPr>
              <a:t>– we will be sitting our Multiplication Check in Spring, so practise is essential for progress.</a:t>
            </a:r>
            <a:endParaRPr dirty="0">
              <a:latin typeface="Twinkl Cursive Looped" panose="02000000000000000000" pitchFamily="2" charset="0"/>
            </a:endParaRPr>
          </a:p>
        </p:txBody>
      </p:sp>
      <p:pic>
        <p:nvPicPr>
          <p:cNvPr id="205" name="Google Shape;205;p10" descr="Clipart Numbers Numeracy - Cartoon Picture Of Maths - Free Transparent PNG  Clipart Images Download"/>
          <p:cNvPicPr preferRelativeResize="0"/>
          <p:nvPr/>
        </p:nvPicPr>
        <p:blipFill rotWithShape="1">
          <a:blip r:embed="rId3">
            <a:alphaModFix/>
          </a:blip>
          <a:srcRect/>
          <a:stretch/>
        </p:blipFill>
        <p:spPr>
          <a:xfrm>
            <a:off x="8845735" y="683724"/>
            <a:ext cx="1674304" cy="16323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Arial"/>
              <a:buNone/>
            </a:pPr>
            <a:r>
              <a:rPr lang="en-GB" dirty="0">
                <a:latin typeface="Twinkl Cursive Looped" panose="02000000000000000000" pitchFamily="2" charset="0"/>
                <a:ea typeface="Arial"/>
                <a:cs typeface="Arial"/>
                <a:sym typeface="Arial"/>
              </a:rPr>
              <a:t>PE</a:t>
            </a:r>
            <a:endParaRPr dirty="0">
              <a:latin typeface="Twinkl Cursive Looped" panose="02000000000000000000" pitchFamily="2" charset="0"/>
            </a:endParaRPr>
          </a:p>
        </p:txBody>
      </p:sp>
      <p:sp>
        <p:nvSpPr>
          <p:cNvPr id="218" name="Google Shape;218;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ct val="115000"/>
              <a:buChar char="•"/>
            </a:pPr>
            <a:r>
              <a:rPr lang="en-GB" sz="2800" dirty="0">
                <a:latin typeface="Twinkl Cursive Looped" panose="02000000000000000000" pitchFamily="2" charset="0"/>
                <a:ea typeface="Arial"/>
                <a:cs typeface="Arial"/>
                <a:sym typeface="Arial"/>
              </a:rPr>
              <a:t>PE will be taught on a </a:t>
            </a:r>
            <a:r>
              <a:rPr lang="en-GB" sz="2800" dirty="0" smtClean="0">
                <a:latin typeface="Twinkl Cursive Looped" panose="02000000000000000000" pitchFamily="2" charset="0"/>
                <a:ea typeface="Arial"/>
                <a:cs typeface="Arial"/>
                <a:sym typeface="Arial"/>
              </a:rPr>
              <a:t>Wednesday and Friday afternoon</a:t>
            </a:r>
            <a:endParaRPr sz="2800" dirty="0">
              <a:latin typeface="Twinkl Cursive Looped" panose="02000000000000000000" pitchFamily="2" charset="0"/>
            </a:endParaRPr>
          </a:p>
          <a:p>
            <a:pPr marL="285750" lvl="0" indent="-285750" algn="l" rtl="0">
              <a:spcBef>
                <a:spcPts val="1044"/>
              </a:spcBef>
              <a:spcAft>
                <a:spcPts val="0"/>
              </a:spcAft>
              <a:buSzPct val="115000"/>
              <a:buChar char="•"/>
            </a:pPr>
            <a:r>
              <a:rPr lang="en-GB" sz="2800" dirty="0">
                <a:latin typeface="Twinkl Cursive Looped" panose="02000000000000000000" pitchFamily="2" charset="0"/>
                <a:ea typeface="Arial"/>
                <a:cs typeface="Arial"/>
                <a:sym typeface="Arial"/>
              </a:rPr>
              <a:t>Both outdoor and indoor PE kit must be in school every day.</a:t>
            </a:r>
            <a:endParaRPr sz="2800" dirty="0">
              <a:latin typeface="Twinkl Cursive Looped" panose="02000000000000000000" pitchFamily="2" charset="0"/>
            </a:endParaRPr>
          </a:p>
          <a:p>
            <a:pPr marL="285750" lvl="0" indent="-285750" algn="l" rtl="0">
              <a:spcBef>
                <a:spcPts val="1044"/>
              </a:spcBef>
              <a:spcAft>
                <a:spcPts val="0"/>
              </a:spcAft>
              <a:buSzPct val="115000"/>
              <a:buChar char="•"/>
            </a:pPr>
            <a:r>
              <a:rPr lang="en-GB" sz="2800" dirty="0">
                <a:latin typeface="Twinkl Cursive Looped" panose="02000000000000000000" pitchFamily="2" charset="0"/>
                <a:ea typeface="Arial"/>
                <a:cs typeface="Arial"/>
                <a:sym typeface="Arial"/>
              </a:rPr>
              <a:t>Hair should be tied back and any earrings should be covered or taken out for the sessions.</a:t>
            </a:r>
            <a:endParaRPr sz="2800" dirty="0">
              <a:latin typeface="Twinkl Cursive Looped" panose="02000000000000000000" pitchFamily="2" charset="0"/>
            </a:endParaRPr>
          </a:p>
          <a:p>
            <a:pPr marL="285750" lvl="0" indent="-285750" algn="l" rtl="0">
              <a:spcBef>
                <a:spcPts val="1044"/>
              </a:spcBef>
              <a:spcAft>
                <a:spcPts val="0"/>
              </a:spcAft>
              <a:buSzPct val="115000"/>
              <a:buChar char="•"/>
            </a:pPr>
            <a:r>
              <a:rPr lang="en-GB" sz="2800" dirty="0" smtClean="0">
                <a:latin typeface="Twinkl Cursive Looped" panose="02000000000000000000" pitchFamily="2" charset="0"/>
                <a:ea typeface="Arial"/>
                <a:cs typeface="Arial"/>
                <a:sym typeface="Arial"/>
              </a:rPr>
              <a:t>Wednesday’s PE </a:t>
            </a:r>
            <a:r>
              <a:rPr lang="en-GB" sz="2800" dirty="0">
                <a:latin typeface="Twinkl Cursive Looped" panose="02000000000000000000" pitchFamily="2" charset="0"/>
                <a:ea typeface="Arial"/>
                <a:cs typeface="Arial"/>
                <a:sym typeface="Arial"/>
              </a:rPr>
              <a:t>lesson will be taught by a Sports Coach.</a:t>
            </a:r>
            <a:endParaRPr sz="2800" dirty="0">
              <a:latin typeface="Twinkl Cursive Looped" panose="02000000000000000000" pitchFamily="2" charset="0"/>
            </a:endParaRPr>
          </a:p>
        </p:txBody>
      </p:sp>
      <p:pic>
        <p:nvPicPr>
          <p:cNvPr id="219" name="Google Shape;219;p12" descr="PE - Netherton Junior and Infant SchoolNetherton Junior and Infant School"/>
          <p:cNvPicPr preferRelativeResize="0"/>
          <p:nvPr/>
        </p:nvPicPr>
        <p:blipFill rotWithShape="1">
          <a:blip r:embed="rId3">
            <a:alphaModFix/>
          </a:blip>
          <a:srcRect/>
          <a:stretch/>
        </p:blipFill>
        <p:spPr>
          <a:xfrm>
            <a:off x="8544202" y="853550"/>
            <a:ext cx="2157303" cy="1432449"/>
          </a:xfrm>
          <a:prstGeom prst="rect">
            <a:avLst/>
          </a:prstGeom>
          <a:noFill/>
          <a:ln>
            <a:noFill/>
          </a:ln>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643</Words>
  <Application>Microsoft Office PowerPoint</Application>
  <PresentationFormat>Widescreen</PresentationFormat>
  <Paragraphs>70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Spectral</vt:lpstr>
      <vt:lpstr>Arial</vt:lpstr>
      <vt:lpstr>Twinkl Cursive Looped</vt:lpstr>
      <vt:lpstr>Garamond</vt:lpstr>
      <vt:lpstr>Organic</vt:lpstr>
      <vt:lpstr>PowerPoint Presentation</vt:lpstr>
      <vt:lpstr>Meet the team!</vt:lpstr>
      <vt:lpstr>PowerPoint Presentation</vt:lpstr>
      <vt:lpstr>Key Dates</vt:lpstr>
      <vt:lpstr>Reading</vt:lpstr>
      <vt:lpstr>Writing</vt:lpstr>
      <vt:lpstr>Spelling</vt:lpstr>
      <vt:lpstr>Mathematics</vt:lpstr>
      <vt:lpstr>PE</vt:lpstr>
      <vt:lpstr>PE Kit</vt:lpstr>
      <vt:lpstr>Homework</vt:lpstr>
      <vt:lpstr>Healthy Minds</vt:lpstr>
      <vt:lpstr>Uniform</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Foreman</dc:creator>
  <cp:lastModifiedBy>Rachel Holland</cp:lastModifiedBy>
  <cp:revision>14</cp:revision>
  <dcterms:created xsi:type="dcterms:W3CDTF">2023-09-07T12:08:03Z</dcterms:created>
  <dcterms:modified xsi:type="dcterms:W3CDTF">2025-09-08T16:25:37Z</dcterms:modified>
</cp:coreProperties>
</file>