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6858000" cx="12192000"/>
  <p:notesSz cx="6797675" cy="9926625"/>
  <p:embeddedFontLst>
    <p:embeddedFont>
      <p:font typeface="Tahoma"/>
      <p:regular r:id="rId29"/>
      <p:bold r:id="rId30"/>
    </p:embeddedFont>
    <p:embeddedFont>
      <p:font typeface="Book Antiqua"/>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D4EF344-FA7C-49D9-B615-D9E34D76C1D2}">
  <a:tblStyle styleId="{AD4EF344-FA7C-49D9-B615-D9E34D76C1D2}"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Tahoma-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BookAntiqua-regular.fntdata"/><Relationship Id="rId30" Type="http://schemas.openxmlformats.org/officeDocument/2006/relationships/font" Target="fonts/Tahoma-bold.fntdata"/><Relationship Id="rId11" Type="http://schemas.openxmlformats.org/officeDocument/2006/relationships/slide" Target="slides/slide6.xml"/><Relationship Id="rId33" Type="http://schemas.openxmlformats.org/officeDocument/2006/relationships/font" Target="fonts/BookAntiqua-italic.fntdata"/><Relationship Id="rId10" Type="http://schemas.openxmlformats.org/officeDocument/2006/relationships/slide" Target="slides/slide5.xml"/><Relationship Id="rId32" Type="http://schemas.openxmlformats.org/officeDocument/2006/relationships/font" Target="fonts/BookAntiqua-bold.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BookAntiqua-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92075" y="744538"/>
            <a:ext cx="6615113"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fe4c1b5c56_0_74:notes"/>
          <p:cNvSpPr/>
          <p:nvPr>
            <p:ph idx="2" type="sldImg"/>
          </p:nvPr>
        </p:nvSpPr>
        <p:spPr>
          <a:xfrm>
            <a:off x="92075"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 name="Google Shape;192;g2fe4c1b5c56_0_74: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fe4c1b5c56_0_94:notes"/>
          <p:cNvSpPr/>
          <p:nvPr>
            <p:ph idx="2" type="sldImg"/>
          </p:nvPr>
        </p:nvSpPr>
        <p:spPr>
          <a:xfrm>
            <a:off x="92075"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 name="Google Shape;207;g2fe4c1b5c56_0_94: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fe4c1b5c56_0_119:notes"/>
          <p:cNvSpPr/>
          <p:nvPr>
            <p:ph idx="2" type="sldImg"/>
          </p:nvPr>
        </p:nvSpPr>
        <p:spPr>
          <a:xfrm>
            <a:off x="92075"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 name="Google Shape;225;g2fe4c1b5c56_0_119: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fe4c1b5c56_0_150:notes"/>
          <p:cNvSpPr/>
          <p:nvPr>
            <p:ph idx="2" type="sldImg"/>
          </p:nvPr>
        </p:nvSpPr>
        <p:spPr>
          <a:xfrm>
            <a:off x="92075"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g2fe4c1b5c56_0_150: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fe4c1b5c56_0_180:notes"/>
          <p:cNvSpPr/>
          <p:nvPr>
            <p:ph idx="2" type="sldImg"/>
          </p:nvPr>
        </p:nvSpPr>
        <p:spPr>
          <a:xfrm>
            <a:off x="92075"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5" name="Google Shape;265;g2fe4c1b5c56_0_180: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ff68ce8fe3_0_190:notes"/>
          <p:cNvSpPr/>
          <p:nvPr>
            <p:ph idx="2" type="sldImg"/>
          </p:nvPr>
        </p:nvSpPr>
        <p:spPr>
          <a:xfrm>
            <a:off x="90475" y="744538"/>
            <a:ext cx="6616800" cy="37227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2ff68ce8fe3_0_190:notes"/>
          <p:cNvSpPr txBox="1"/>
          <p:nvPr>
            <p:ph idx="1" type="body"/>
          </p:nvPr>
        </p:nvSpPr>
        <p:spPr>
          <a:xfrm>
            <a:off x="679768" y="4715153"/>
            <a:ext cx="5438100" cy="446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ff68ce8fe3_0_190:notes"/>
          <p:cNvSpPr txBox="1"/>
          <p:nvPr>
            <p:ph idx="12" type="sldNum"/>
          </p:nvPr>
        </p:nvSpPr>
        <p:spPr>
          <a:xfrm>
            <a:off x="3850443" y="9428583"/>
            <a:ext cx="2945700" cy="49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fe4c1b5c56_0_204:notes"/>
          <p:cNvSpPr/>
          <p:nvPr>
            <p:ph idx="2" type="sldImg"/>
          </p:nvPr>
        </p:nvSpPr>
        <p:spPr>
          <a:xfrm>
            <a:off x="92075"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2" name="Google Shape;292;g2fe4c1b5c56_0_204: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24: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3" name="Google Shape;303;p24: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fe4c1b5c56_0_24: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7" name="Google Shape;317;g2fe4c1b5c56_0_24:notes"/>
          <p:cNvSpPr/>
          <p:nvPr>
            <p:ph idx="2" type="sldImg"/>
          </p:nvPr>
        </p:nvSpPr>
        <p:spPr>
          <a:xfrm>
            <a:off x="92075"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fe4c1b5c56_0_246:notes"/>
          <p:cNvSpPr/>
          <p:nvPr>
            <p:ph idx="2" type="sldImg"/>
          </p:nvPr>
        </p:nvSpPr>
        <p:spPr>
          <a:xfrm>
            <a:off x="92075"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6" name="Google Shape;326;g2fe4c1b5c56_0_246: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23: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6" name="Google Shape;106;p23:notes"/>
          <p:cNvSpPr/>
          <p:nvPr>
            <p:ph idx="2" type="sldImg"/>
          </p:nvPr>
        </p:nvSpPr>
        <p:spPr>
          <a:xfrm>
            <a:off x="92075" y="744538"/>
            <a:ext cx="6615113"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fe4c1b5c56_0_256:notes"/>
          <p:cNvSpPr/>
          <p:nvPr>
            <p:ph idx="2" type="sldImg"/>
          </p:nvPr>
        </p:nvSpPr>
        <p:spPr>
          <a:xfrm>
            <a:off x="92075"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6" name="Google Shape;336;g2fe4c1b5c56_0_256: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fe4c1b5c56_0_265:notes"/>
          <p:cNvSpPr/>
          <p:nvPr>
            <p:ph idx="2" type="sldImg"/>
          </p:nvPr>
        </p:nvSpPr>
        <p:spPr>
          <a:xfrm>
            <a:off x="92075"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6" name="Google Shape;346;g2fe4c1b5c56_0_265: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fe4c1b5c56_0_274:notes"/>
          <p:cNvSpPr/>
          <p:nvPr>
            <p:ph idx="2" type="sldImg"/>
          </p:nvPr>
        </p:nvSpPr>
        <p:spPr>
          <a:xfrm>
            <a:off x="92075"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7" name="Google Shape;357;g2fe4c1b5c56_0_274: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8: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7" name="Google Shape;367;p8: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e70b27b0ac_0_5: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4" name="Google Shape;124;g2e70b27b0ac_0_5: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fe4c1b5c56_0_222: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0" name="Google Shape;140;g2fe4c1b5c56_0_222: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e70b27b0ac_0_14:notes"/>
          <p:cNvSpPr/>
          <p:nvPr>
            <p:ph idx="2" type="sldImg"/>
          </p:nvPr>
        </p:nvSpPr>
        <p:spPr>
          <a:xfrm>
            <a:off x="92075"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1" name="Google Shape;151;g2e70b27b0ac_0_14: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7faa1d46b3_0_0:notes"/>
          <p:cNvSpPr/>
          <p:nvPr>
            <p:ph idx="2" type="sldImg"/>
          </p:nvPr>
        </p:nvSpPr>
        <p:spPr>
          <a:xfrm>
            <a:off x="92075" y="744538"/>
            <a:ext cx="6615000" cy="37227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37faa1d46b3_0_0:notes"/>
          <p:cNvSpPr txBox="1"/>
          <p:nvPr>
            <p:ph idx="1" type="body"/>
          </p:nvPr>
        </p:nvSpPr>
        <p:spPr>
          <a:xfrm>
            <a:off x="679768" y="4715153"/>
            <a:ext cx="5438100" cy="446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37faa1d46b3_0_9:notes"/>
          <p:cNvSpPr/>
          <p:nvPr>
            <p:ph idx="2" type="sldImg"/>
          </p:nvPr>
        </p:nvSpPr>
        <p:spPr>
          <a:xfrm>
            <a:off x="92075" y="744538"/>
            <a:ext cx="6615000" cy="37227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37faa1d46b3_0_9:notes"/>
          <p:cNvSpPr txBox="1"/>
          <p:nvPr>
            <p:ph idx="1" type="body"/>
          </p:nvPr>
        </p:nvSpPr>
        <p:spPr>
          <a:xfrm>
            <a:off x="679768" y="4715153"/>
            <a:ext cx="5438100" cy="446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37faa1d46b3_0_15:notes"/>
          <p:cNvSpPr/>
          <p:nvPr>
            <p:ph idx="2" type="sldImg"/>
          </p:nvPr>
        </p:nvSpPr>
        <p:spPr>
          <a:xfrm>
            <a:off x="92075" y="744538"/>
            <a:ext cx="6615000" cy="37227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37faa1d46b3_0_15:notes"/>
          <p:cNvSpPr txBox="1"/>
          <p:nvPr>
            <p:ph idx="1" type="body"/>
          </p:nvPr>
        </p:nvSpPr>
        <p:spPr>
          <a:xfrm>
            <a:off x="679768" y="4715153"/>
            <a:ext cx="5438100" cy="446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fe4c1b5c56_0_63:notes"/>
          <p:cNvSpPr/>
          <p:nvPr>
            <p:ph idx="2" type="sldImg"/>
          </p:nvPr>
        </p:nvSpPr>
        <p:spPr>
          <a:xfrm>
            <a:off x="92075"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g2fe4c1b5c56_0_63: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0"/>
          <p:cNvSpPr/>
          <p:nvPr>
            <p:ph idx="2" type="pic"/>
          </p:nvPr>
        </p:nvSpPr>
        <p:spPr>
          <a:xfrm>
            <a:off x="5183188" y="987425"/>
            <a:ext cx="6172200" cy="4873625"/>
          </a:xfrm>
          <a:prstGeom prst="rect">
            <a:avLst/>
          </a:prstGeom>
          <a:noFill/>
          <a:ln>
            <a:noFill/>
          </a:ln>
        </p:spPr>
      </p:sp>
      <p:sp>
        <p:nvSpPr>
          <p:cNvPr id="64" name="Google Shape;64;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17.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28.png"/><Relationship Id="rId6" Type="http://schemas.openxmlformats.org/officeDocument/2006/relationships/image" Target="../media/image16.png"/><Relationship Id="rId7"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15.png"/><Relationship Id="rId7" Type="http://schemas.openxmlformats.org/officeDocument/2006/relationships/image" Target="../media/image3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26.jpg"/><Relationship Id="rId6" Type="http://schemas.openxmlformats.org/officeDocument/2006/relationships/image" Target="../media/image41.png"/><Relationship Id="rId7" Type="http://schemas.openxmlformats.org/officeDocument/2006/relationships/image" Target="../media/image29.png"/><Relationship Id="rId8" Type="http://schemas.openxmlformats.org/officeDocument/2006/relationships/image" Target="../media/image3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8.png"/><Relationship Id="rId6" Type="http://schemas.openxmlformats.org/officeDocument/2006/relationships/image" Target="../media/image36.png"/><Relationship Id="rId7"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40.png"/><Relationship Id="rId6" Type="http://schemas.openxmlformats.org/officeDocument/2006/relationships/hyperlink" Target="https://play.spellingshed.com"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35.png"/><Relationship Id="rId4" Type="http://schemas.openxmlformats.org/officeDocument/2006/relationships/image" Target="../media/image5.png"/><Relationship Id="rId5"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2.png"/><Relationship Id="rId10" Type="http://schemas.openxmlformats.org/officeDocument/2006/relationships/image" Target="../media/image37.png"/><Relationship Id="rId9"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2.png"/><Relationship Id="rId7" Type="http://schemas.openxmlformats.org/officeDocument/2006/relationships/image" Target="../media/image34.png"/><Relationship Id="rId8"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3.png"/><Relationship Id="rId6"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hyperlink" Target="mailto:admin@mossparkprimary.co.uk" TargetMode="External"/><Relationship Id="rId6" Type="http://schemas.openxmlformats.org/officeDocument/2006/relationships/hyperlink" Target="http://www.mossparkprimary.co.uk"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3.png"/><Relationship Id="rId4" Type="http://schemas.openxmlformats.org/officeDocument/2006/relationships/image" Target="../media/image5.png"/><Relationship Id="rId5"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1.png"/><Relationship Id="rId5" Type="http://schemas.openxmlformats.org/officeDocument/2006/relationships/image" Target="../media/image3.png"/><Relationship Id="rId6" Type="http://schemas.openxmlformats.org/officeDocument/2006/relationships/image" Target="../media/image10.png"/><Relationship Id="rId7" Type="http://schemas.openxmlformats.org/officeDocument/2006/relationships/image" Target="../media/image23.png"/><Relationship Id="rId8"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4.jpg"/><Relationship Id="rId6"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3"/>
          <p:cNvSpPr txBox="1"/>
          <p:nvPr>
            <p:ph idx="1" type="subTitle"/>
          </p:nvPr>
        </p:nvSpPr>
        <p:spPr>
          <a:xfrm>
            <a:off x="4949456" y="4118168"/>
            <a:ext cx="7002300" cy="1655700"/>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Clr>
                <a:schemeClr val="dk1"/>
              </a:buClr>
              <a:buSzPts val="3600"/>
              <a:buNone/>
            </a:pPr>
            <a:r>
              <a:rPr b="1" lang="en-GB" sz="5600">
                <a:latin typeface="Tahoma"/>
                <a:ea typeface="Tahoma"/>
                <a:cs typeface="Tahoma"/>
                <a:sym typeface="Tahoma"/>
              </a:rPr>
              <a:t>Welcome to Year 4 </a:t>
            </a:r>
            <a:endParaRPr sz="4400"/>
          </a:p>
          <a:p>
            <a:pPr indent="0" lvl="0" marL="0" rtl="0" algn="r">
              <a:lnSpc>
                <a:spcPct val="90000"/>
              </a:lnSpc>
              <a:spcBef>
                <a:spcPts val="1000"/>
              </a:spcBef>
              <a:spcAft>
                <a:spcPts val="0"/>
              </a:spcAft>
              <a:buClr>
                <a:schemeClr val="dk1"/>
              </a:buClr>
              <a:buSzPts val="1800"/>
              <a:buNone/>
            </a:pPr>
            <a:r>
              <a:t/>
            </a:r>
            <a:endParaRPr sz="1800"/>
          </a:p>
        </p:txBody>
      </p:sp>
      <p:sp>
        <p:nvSpPr>
          <p:cNvPr id="85" name="Google Shape;85;p13"/>
          <p:cNvSpPr/>
          <p:nvPr/>
        </p:nvSpPr>
        <p:spPr>
          <a:xfrm>
            <a:off x="6290325" y="411950"/>
            <a:ext cx="3842400" cy="1929000"/>
          </a:xfrm>
          <a:prstGeom prst="roundRect">
            <a:avLst>
              <a:gd fmla="val 16667" name="adj"/>
            </a:avLst>
          </a:prstGeom>
          <a:solidFill>
            <a:srgbClr val="E80F16"/>
          </a:solidFill>
          <a:ln>
            <a:noFill/>
          </a:ln>
        </p:spPr>
        <p:txBody>
          <a:bodyPr anchorCtr="0" anchor="t" bIns="36575" lIns="36575" spcFirstLastPara="1" rIns="36575" wrap="square" tIns="365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86" name="Google Shape;86;p13"/>
          <p:cNvPicPr preferRelativeResize="0"/>
          <p:nvPr/>
        </p:nvPicPr>
        <p:blipFill rotWithShape="1">
          <a:blip r:embed="rId3">
            <a:alphaModFix/>
          </a:blip>
          <a:srcRect b="0" l="0" r="0" t="0"/>
          <a:stretch/>
        </p:blipFill>
        <p:spPr>
          <a:xfrm>
            <a:off x="9778500" y="363400"/>
            <a:ext cx="1977575" cy="1977550"/>
          </a:xfrm>
          <a:prstGeom prst="rect">
            <a:avLst/>
          </a:prstGeom>
          <a:noFill/>
          <a:ln>
            <a:noFill/>
          </a:ln>
        </p:spPr>
      </p:pic>
      <p:sp>
        <p:nvSpPr>
          <p:cNvPr id="87" name="Google Shape;87;p13"/>
          <p:cNvSpPr txBox="1"/>
          <p:nvPr/>
        </p:nvSpPr>
        <p:spPr>
          <a:xfrm>
            <a:off x="6396980" y="814011"/>
            <a:ext cx="3089275" cy="1028700"/>
          </a:xfrm>
          <a:prstGeom prst="rect">
            <a:avLst/>
          </a:prstGeom>
          <a:noFill/>
          <a:ln>
            <a:noFill/>
          </a:ln>
        </p:spPr>
        <p:txBody>
          <a:bodyPr anchorCtr="0" anchor="t" bIns="36575" lIns="36575" spcFirstLastPara="1" rIns="36575" wrap="square" tIns="36575">
            <a:noAutofit/>
          </a:bodyPr>
          <a:lstStyle/>
          <a:p>
            <a:pPr indent="0" lvl="0" marL="0" marR="0" rtl="0" algn="l">
              <a:lnSpc>
                <a:spcPct val="100000"/>
              </a:lnSpc>
              <a:spcBef>
                <a:spcPts val="0"/>
              </a:spcBef>
              <a:spcAft>
                <a:spcPts val="0"/>
              </a:spcAft>
              <a:buClr>
                <a:srgbClr val="FFFFFF"/>
              </a:buClr>
              <a:buSzPts val="2800"/>
              <a:buFont typeface="Tahoma"/>
              <a:buNone/>
            </a:pPr>
            <a:r>
              <a:rPr b="0" i="0" lang="en-GB" sz="2800" u="none" cap="none" strike="noStrike">
                <a:solidFill>
                  <a:srgbClr val="FFFFFF"/>
                </a:solidFill>
                <a:latin typeface="Tahoma"/>
                <a:ea typeface="Tahoma"/>
                <a:cs typeface="Tahoma"/>
                <a:sym typeface="Tahoma"/>
              </a:rPr>
              <a:t>Welcome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2800"/>
              <a:buFont typeface="Tahoma"/>
              <a:buNone/>
            </a:pPr>
            <a:r>
              <a:rPr b="0" i="0" lang="en-GB" sz="2800" u="none" cap="none" strike="noStrike">
                <a:solidFill>
                  <a:srgbClr val="FFFFFF"/>
                </a:solidFill>
                <a:latin typeface="Tahoma"/>
                <a:ea typeface="Tahoma"/>
                <a:cs typeface="Tahoma"/>
                <a:sym typeface="Tahoma"/>
              </a:rPr>
              <a:t>Moss Park Primary </a:t>
            </a:r>
            <a:endParaRPr b="0" i="0" sz="2800" u="none" cap="none" strike="noStrike">
              <a:solidFill>
                <a:schemeClr val="dk1"/>
              </a:solidFill>
              <a:latin typeface="Tahoma"/>
              <a:ea typeface="Tahoma"/>
              <a:cs typeface="Tahoma"/>
              <a:sym typeface="Tahoma"/>
            </a:endParaRPr>
          </a:p>
        </p:txBody>
      </p:sp>
      <p:sp>
        <p:nvSpPr>
          <p:cNvPr id="88" name="Google Shape;88;p13"/>
          <p:cNvSpPr txBox="1"/>
          <p:nvPr/>
        </p:nvSpPr>
        <p:spPr>
          <a:xfrm>
            <a:off x="5507950" y="4898613"/>
            <a:ext cx="6343500" cy="5541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2600"/>
              <a:buFont typeface="Arial"/>
              <a:buNone/>
            </a:pPr>
            <a:r>
              <a:rPr b="1" i="1" lang="en-GB" sz="2400" u="none" cap="none" strike="noStrike">
                <a:solidFill>
                  <a:srgbClr val="666666"/>
                </a:solidFill>
                <a:latin typeface="Tahoma"/>
                <a:ea typeface="Tahoma"/>
                <a:cs typeface="Tahoma"/>
                <a:sym typeface="Tahoma"/>
              </a:rPr>
              <a:t>Achieving Excellence Together</a:t>
            </a:r>
            <a:endParaRPr b="0" i="1" sz="2300" u="none" cap="none" strike="noStrike">
              <a:solidFill>
                <a:srgbClr val="666666"/>
              </a:solidFill>
              <a:latin typeface="Tahoma"/>
              <a:ea typeface="Tahoma"/>
              <a:cs typeface="Tahoma"/>
              <a:sym typeface="Tahoma"/>
            </a:endParaRPr>
          </a:p>
        </p:txBody>
      </p:sp>
      <p:sp>
        <p:nvSpPr>
          <p:cNvPr id="89" name="Google Shape;89;p13"/>
          <p:cNvSpPr/>
          <p:nvPr/>
        </p:nvSpPr>
        <p:spPr>
          <a:xfrm>
            <a:off x="124775" y="877050"/>
            <a:ext cx="1856100" cy="2691000"/>
          </a:xfrm>
          <a:prstGeom prst="rect">
            <a:avLst/>
          </a:prstGeom>
          <a:solidFill>
            <a:srgbClr val="FFF2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0" name="Google Shape;90;p13"/>
          <p:cNvSpPr txBox="1"/>
          <p:nvPr/>
        </p:nvSpPr>
        <p:spPr>
          <a:xfrm>
            <a:off x="-32700" y="3257638"/>
            <a:ext cx="23058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GB" sz="1800" u="none" cap="none" strike="noStrike">
                <a:solidFill>
                  <a:srgbClr val="000000"/>
                </a:solidFill>
                <a:latin typeface="Tahoma"/>
                <a:ea typeface="Tahoma"/>
                <a:cs typeface="Tahoma"/>
                <a:sym typeface="Tahoma"/>
              </a:rPr>
              <a:t>M</a:t>
            </a:r>
            <a:r>
              <a:rPr b="1" lang="en-GB" sz="1800">
                <a:latin typeface="Tahoma"/>
                <a:ea typeface="Tahoma"/>
                <a:cs typeface="Tahoma"/>
                <a:sym typeface="Tahoma"/>
              </a:rPr>
              <a:t>iss Naushin </a:t>
            </a:r>
            <a:endParaRPr b="1" i="0" sz="1800" u="none" cap="none" strike="noStrike">
              <a:solidFill>
                <a:srgbClr val="000000"/>
              </a:solidFill>
              <a:latin typeface="Tahoma"/>
              <a:ea typeface="Tahoma"/>
              <a:cs typeface="Tahoma"/>
              <a:sym typeface="Tahoma"/>
            </a:endParaRPr>
          </a:p>
        </p:txBody>
      </p:sp>
      <p:sp>
        <p:nvSpPr>
          <p:cNvPr id="91" name="Google Shape;91;p13"/>
          <p:cNvSpPr txBox="1"/>
          <p:nvPr>
            <p:ph idx="4294967295" type="title"/>
          </p:nvPr>
        </p:nvSpPr>
        <p:spPr>
          <a:xfrm>
            <a:off x="382732" y="58853"/>
            <a:ext cx="6014400" cy="7593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ahoma"/>
              <a:buNone/>
            </a:pPr>
            <a:r>
              <a:rPr lang="en-GB" sz="3000">
                <a:latin typeface="Tahoma"/>
                <a:ea typeface="Tahoma"/>
                <a:cs typeface="Tahoma"/>
                <a:sym typeface="Tahoma"/>
              </a:rPr>
              <a:t>Meet the staff</a:t>
            </a:r>
            <a:endParaRPr sz="3000">
              <a:latin typeface="Tahoma"/>
              <a:ea typeface="Tahoma"/>
              <a:cs typeface="Tahoma"/>
              <a:sym typeface="Tahoma"/>
            </a:endParaRPr>
          </a:p>
        </p:txBody>
      </p:sp>
      <p:pic>
        <p:nvPicPr>
          <p:cNvPr id="92" name="Google Shape;92;p13"/>
          <p:cNvPicPr preferRelativeResize="0"/>
          <p:nvPr/>
        </p:nvPicPr>
        <p:blipFill rotWithShape="1">
          <a:blip r:embed="rId4">
            <a:alphaModFix/>
          </a:blip>
          <a:srcRect b="0" l="0" r="0" t="0"/>
          <a:stretch/>
        </p:blipFill>
        <p:spPr>
          <a:xfrm>
            <a:off x="323352" y="597600"/>
            <a:ext cx="2607676" cy="144475"/>
          </a:xfrm>
          <a:prstGeom prst="rect">
            <a:avLst/>
          </a:prstGeom>
          <a:noFill/>
          <a:ln>
            <a:noFill/>
          </a:ln>
        </p:spPr>
      </p:pic>
      <p:sp>
        <p:nvSpPr>
          <p:cNvPr id="93" name="Google Shape;93;p13"/>
          <p:cNvSpPr/>
          <p:nvPr/>
        </p:nvSpPr>
        <p:spPr>
          <a:xfrm>
            <a:off x="2156025" y="877050"/>
            <a:ext cx="1856100" cy="2691000"/>
          </a:xfrm>
          <a:prstGeom prst="rect">
            <a:avLst/>
          </a:prstGeom>
          <a:solidFill>
            <a:srgbClr val="FFF2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4" name="Google Shape;94;p13"/>
          <p:cNvSpPr txBox="1"/>
          <p:nvPr/>
        </p:nvSpPr>
        <p:spPr>
          <a:xfrm>
            <a:off x="1931175" y="3270163"/>
            <a:ext cx="23058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GB" sz="1800" u="none" cap="none" strike="noStrike">
                <a:solidFill>
                  <a:srgbClr val="000000"/>
                </a:solidFill>
                <a:latin typeface="Tahoma"/>
                <a:ea typeface="Tahoma"/>
                <a:cs typeface="Tahoma"/>
                <a:sym typeface="Tahoma"/>
              </a:rPr>
              <a:t>M</a:t>
            </a:r>
            <a:r>
              <a:rPr b="1" lang="en-GB" sz="1800">
                <a:latin typeface="Tahoma"/>
                <a:ea typeface="Tahoma"/>
                <a:cs typeface="Tahoma"/>
                <a:sym typeface="Tahoma"/>
              </a:rPr>
              <a:t>iss Caines</a:t>
            </a:r>
            <a:endParaRPr b="1" i="0" sz="1800" u="none" cap="none" strike="noStrike">
              <a:solidFill>
                <a:srgbClr val="000000"/>
              </a:solidFill>
              <a:latin typeface="Tahoma"/>
              <a:ea typeface="Tahoma"/>
              <a:cs typeface="Tahoma"/>
              <a:sym typeface="Tahoma"/>
            </a:endParaRPr>
          </a:p>
        </p:txBody>
      </p:sp>
      <p:sp>
        <p:nvSpPr>
          <p:cNvPr id="95" name="Google Shape;95;p13"/>
          <p:cNvSpPr/>
          <p:nvPr/>
        </p:nvSpPr>
        <p:spPr>
          <a:xfrm>
            <a:off x="195900" y="3626975"/>
            <a:ext cx="4968300" cy="2464500"/>
          </a:xfrm>
          <a:prstGeom prst="rect">
            <a:avLst/>
          </a:prstGeom>
          <a:solidFill>
            <a:srgbClr val="FCE5C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6" name="Google Shape;96;p13"/>
          <p:cNvSpPr txBox="1"/>
          <p:nvPr/>
        </p:nvSpPr>
        <p:spPr>
          <a:xfrm>
            <a:off x="3235847" y="5768375"/>
            <a:ext cx="1713600" cy="323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lang="en-GB" sz="1500">
                <a:latin typeface="Tahoma"/>
                <a:ea typeface="Tahoma"/>
                <a:cs typeface="Tahoma"/>
                <a:sym typeface="Tahoma"/>
              </a:rPr>
              <a:t>Mrs Kendal</a:t>
            </a:r>
            <a:endParaRPr b="1" i="0" sz="1500" u="none" cap="none" strike="noStrike">
              <a:solidFill>
                <a:srgbClr val="000000"/>
              </a:solidFill>
              <a:latin typeface="Tahoma"/>
              <a:ea typeface="Tahoma"/>
              <a:cs typeface="Tahoma"/>
              <a:sym typeface="Tahoma"/>
            </a:endParaRPr>
          </a:p>
        </p:txBody>
      </p:sp>
      <p:sp>
        <p:nvSpPr>
          <p:cNvPr id="97" name="Google Shape;97;p13"/>
          <p:cNvSpPr txBox="1"/>
          <p:nvPr/>
        </p:nvSpPr>
        <p:spPr>
          <a:xfrm>
            <a:off x="424026" y="5773875"/>
            <a:ext cx="1507200" cy="323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lang="en-GB" sz="1500">
                <a:latin typeface="Tahoma"/>
                <a:ea typeface="Tahoma"/>
                <a:cs typeface="Tahoma"/>
                <a:sym typeface="Tahoma"/>
              </a:rPr>
              <a:t>Mrs Khan</a:t>
            </a:r>
            <a:endParaRPr b="1" i="0" sz="1500" u="none" cap="none" strike="noStrike">
              <a:solidFill>
                <a:srgbClr val="000000"/>
              </a:solidFill>
              <a:latin typeface="Tahoma"/>
              <a:ea typeface="Tahoma"/>
              <a:cs typeface="Tahoma"/>
              <a:sym typeface="Tahoma"/>
            </a:endParaRPr>
          </a:p>
        </p:txBody>
      </p:sp>
      <p:sp>
        <p:nvSpPr>
          <p:cNvPr id="98" name="Google Shape;98;p13"/>
          <p:cNvSpPr txBox="1"/>
          <p:nvPr/>
        </p:nvSpPr>
        <p:spPr>
          <a:xfrm>
            <a:off x="424033" y="3626975"/>
            <a:ext cx="4192500" cy="323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GB" sz="1500" u="none" cap="none" strike="noStrike">
                <a:solidFill>
                  <a:srgbClr val="000000"/>
                </a:solidFill>
                <a:latin typeface="Tahoma"/>
                <a:ea typeface="Tahoma"/>
                <a:cs typeface="Tahoma"/>
                <a:sym typeface="Tahoma"/>
              </a:rPr>
              <a:t>Teaching Assistants</a:t>
            </a:r>
            <a:endParaRPr b="1" i="0" sz="1500" u="none" cap="none" strike="noStrike">
              <a:solidFill>
                <a:srgbClr val="000000"/>
              </a:solidFill>
              <a:latin typeface="Tahoma"/>
              <a:ea typeface="Tahoma"/>
              <a:cs typeface="Tahoma"/>
              <a:sym typeface="Tahoma"/>
            </a:endParaRPr>
          </a:p>
        </p:txBody>
      </p:sp>
      <p:sp>
        <p:nvSpPr>
          <p:cNvPr id="99" name="Google Shape;99;p13"/>
          <p:cNvSpPr txBox="1"/>
          <p:nvPr/>
        </p:nvSpPr>
        <p:spPr>
          <a:xfrm>
            <a:off x="207450" y="6091500"/>
            <a:ext cx="4539000" cy="7665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1900"/>
              <a:buFont typeface="Arial"/>
              <a:buNone/>
            </a:pPr>
            <a:r>
              <a:rPr b="1" i="0" lang="en-GB" sz="1400" u="none" cap="none" strike="noStrike">
                <a:solidFill>
                  <a:srgbClr val="000000"/>
                </a:solidFill>
                <a:latin typeface="Arial"/>
                <a:ea typeface="Arial"/>
                <a:cs typeface="Arial"/>
                <a:sym typeface="Arial"/>
              </a:rPr>
              <a:t>P.E - Mr D Jordan </a:t>
            </a:r>
            <a:r>
              <a:rPr b="1" i="0" lang="en-GB" sz="1400" u="none" cap="none" strike="noStrike">
                <a:solidFill>
                  <a:schemeClr val="dk1"/>
                </a:solidFill>
                <a:latin typeface="Arial"/>
                <a:ea typeface="Arial"/>
                <a:cs typeface="Arial"/>
                <a:sym typeface="Arial"/>
              </a:rPr>
              <a:t>&amp; Specialist Lacrosse</a:t>
            </a:r>
            <a:endParaRPr b="1" i="0" sz="19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1900"/>
              <a:buFont typeface="Arial"/>
              <a:buNone/>
            </a:pPr>
            <a:r>
              <a:rPr b="1" i="0" lang="en-GB" sz="1400" u="none" cap="none" strike="noStrike">
                <a:solidFill>
                  <a:srgbClr val="000000"/>
                </a:solidFill>
                <a:latin typeface="Arial"/>
                <a:ea typeface="Arial"/>
                <a:cs typeface="Arial"/>
                <a:sym typeface="Arial"/>
              </a:rPr>
              <a:t>Music - Mr S Sandiford</a:t>
            </a:r>
            <a:endParaRPr b="1"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1900"/>
              <a:buFont typeface="Arial"/>
              <a:buNone/>
            </a:pPr>
            <a:r>
              <a:rPr b="1" i="0" lang="en-GB" sz="1400" u="none" cap="none" strike="noStrike">
                <a:solidFill>
                  <a:srgbClr val="000000"/>
                </a:solidFill>
                <a:latin typeface="Arial"/>
                <a:ea typeface="Arial"/>
                <a:cs typeface="Arial"/>
                <a:sym typeface="Arial"/>
              </a:rPr>
              <a:t>Spanish - Ms J Butler/MLA</a:t>
            </a:r>
            <a:endParaRPr b="1" i="0" sz="1400" u="none" cap="none" strike="noStrike">
              <a:solidFill>
                <a:srgbClr val="000000"/>
              </a:solidFill>
              <a:latin typeface="Arial"/>
              <a:ea typeface="Arial"/>
              <a:cs typeface="Arial"/>
              <a:sym typeface="Arial"/>
            </a:endParaRPr>
          </a:p>
        </p:txBody>
      </p:sp>
      <p:pic>
        <p:nvPicPr>
          <p:cNvPr id="100" name="Google Shape;100;p13"/>
          <p:cNvPicPr preferRelativeResize="0"/>
          <p:nvPr/>
        </p:nvPicPr>
        <p:blipFill>
          <a:blip r:embed="rId5">
            <a:alphaModFix/>
          </a:blip>
          <a:stretch>
            <a:fillRect/>
          </a:stretch>
        </p:blipFill>
        <p:spPr>
          <a:xfrm>
            <a:off x="299225" y="986249"/>
            <a:ext cx="1507200" cy="2292225"/>
          </a:xfrm>
          <a:prstGeom prst="rect">
            <a:avLst/>
          </a:prstGeom>
          <a:noFill/>
          <a:ln>
            <a:noFill/>
          </a:ln>
        </p:spPr>
      </p:pic>
      <p:pic>
        <p:nvPicPr>
          <p:cNvPr id="101" name="Google Shape;101;p13"/>
          <p:cNvPicPr preferRelativeResize="0"/>
          <p:nvPr/>
        </p:nvPicPr>
        <p:blipFill>
          <a:blip r:embed="rId6">
            <a:alphaModFix/>
          </a:blip>
          <a:stretch>
            <a:fillRect/>
          </a:stretch>
        </p:blipFill>
        <p:spPr>
          <a:xfrm>
            <a:off x="2227275" y="962908"/>
            <a:ext cx="1713600" cy="2338919"/>
          </a:xfrm>
          <a:prstGeom prst="rect">
            <a:avLst/>
          </a:prstGeom>
          <a:noFill/>
          <a:ln>
            <a:noFill/>
          </a:ln>
        </p:spPr>
      </p:pic>
      <p:pic>
        <p:nvPicPr>
          <p:cNvPr id="102" name="Google Shape;102;p13"/>
          <p:cNvPicPr preferRelativeResize="0"/>
          <p:nvPr/>
        </p:nvPicPr>
        <p:blipFill>
          <a:blip r:embed="rId7">
            <a:alphaModFix/>
          </a:blip>
          <a:stretch>
            <a:fillRect/>
          </a:stretch>
        </p:blipFill>
        <p:spPr>
          <a:xfrm>
            <a:off x="396524" y="3906136"/>
            <a:ext cx="1312605" cy="1906175"/>
          </a:xfrm>
          <a:prstGeom prst="rect">
            <a:avLst/>
          </a:prstGeom>
          <a:noFill/>
          <a:ln>
            <a:noFill/>
          </a:ln>
        </p:spPr>
      </p:pic>
      <p:pic>
        <p:nvPicPr>
          <p:cNvPr id="103" name="Google Shape;103;p13"/>
          <p:cNvPicPr preferRelativeResize="0"/>
          <p:nvPr/>
        </p:nvPicPr>
        <p:blipFill>
          <a:blip r:embed="rId8">
            <a:alphaModFix/>
          </a:blip>
          <a:stretch>
            <a:fillRect/>
          </a:stretch>
        </p:blipFill>
        <p:spPr>
          <a:xfrm>
            <a:off x="3537200" y="3763325"/>
            <a:ext cx="1251619" cy="19775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2"/>
          <p:cNvSpPr txBox="1"/>
          <p:nvPr>
            <p:ph type="title"/>
          </p:nvPr>
        </p:nvSpPr>
        <p:spPr>
          <a:xfrm>
            <a:off x="284018" y="-83119"/>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ahoma"/>
              <a:buNone/>
            </a:pPr>
            <a:r>
              <a:rPr lang="en-GB">
                <a:latin typeface="Tahoma"/>
                <a:ea typeface="Tahoma"/>
                <a:cs typeface="Tahoma"/>
                <a:sym typeface="Tahoma"/>
              </a:rPr>
              <a:t>Guided Reading</a:t>
            </a:r>
            <a:endParaRPr>
              <a:latin typeface="Tahoma"/>
              <a:ea typeface="Tahoma"/>
              <a:cs typeface="Tahoma"/>
              <a:sym typeface="Tahoma"/>
            </a:endParaRPr>
          </a:p>
        </p:txBody>
      </p:sp>
      <p:pic>
        <p:nvPicPr>
          <p:cNvPr id="195" name="Google Shape;195;p22"/>
          <p:cNvPicPr preferRelativeResize="0"/>
          <p:nvPr/>
        </p:nvPicPr>
        <p:blipFill rotWithShape="1">
          <a:blip r:embed="rId3">
            <a:alphaModFix/>
          </a:blip>
          <a:srcRect b="0" l="0" r="0" t="0"/>
          <a:stretch/>
        </p:blipFill>
        <p:spPr>
          <a:xfrm>
            <a:off x="144900" y="853800"/>
            <a:ext cx="4400851" cy="188150"/>
          </a:xfrm>
          <a:prstGeom prst="rect">
            <a:avLst/>
          </a:prstGeom>
          <a:noFill/>
          <a:ln>
            <a:noFill/>
          </a:ln>
        </p:spPr>
      </p:pic>
      <p:pic>
        <p:nvPicPr>
          <p:cNvPr id="196" name="Google Shape;196;p22"/>
          <p:cNvPicPr preferRelativeResize="0"/>
          <p:nvPr/>
        </p:nvPicPr>
        <p:blipFill rotWithShape="1">
          <a:blip r:embed="rId4">
            <a:alphaModFix/>
          </a:blip>
          <a:srcRect b="0" l="0" r="0" t="0"/>
          <a:stretch/>
        </p:blipFill>
        <p:spPr>
          <a:xfrm>
            <a:off x="11074397" y="122748"/>
            <a:ext cx="870095" cy="870094"/>
          </a:xfrm>
          <a:prstGeom prst="rect">
            <a:avLst/>
          </a:prstGeom>
          <a:noFill/>
          <a:ln>
            <a:noFill/>
          </a:ln>
        </p:spPr>
      </p:pic>
      <p:sp>
        <p:nvSpPr>
          <p:cNvPr id="197" name="Google Shape;197;p22"/>
          <p:cNvSpPr txBox="1"/>
          <p:nvPr/>
        </p:nvSpPr>
        <p:spPr>
          <a:xfrm>
            <a:off x="144900" y="1605230"/>
            <a:ext cx="11550300" cy="6465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chemeClr val="dk1"/>
              </a:buClr>
              <a:buSzPts val="1100"/>
              <a:buFont typeface="Arial"/>
              <a:buNone/>
            </a:pPr>
            <a:r>
              <a:rPr b="0" i="0" lang="en-GB" sz="1900" u="none" cap="none" strike="noStrike">
                <a:solidFill>
                  <a:schemeClr val="dk1"/>
                </a:solidFill>
                <a:latin typeface="Arial"/>
                <a:ea typeface="Arial"/>
                <a:cs typeface="Arial"/>
                <a:sym typeface="Arial"/>
              </a:rPr>
              <a:t>In </a:t>
            </a:r>
            <a:r>
              <a:rPr lang="en-GB" sz="1900">
                <a:solidFill>
                  <a:schemeClr val="dk1"/>
                </a:solidFill>
              </a:rPr>
              <a:t>Y</a:t>
            </a:r>
            <a:r>
              <a:rPr b="0" i="0" lang="en-GB" sz="1900" u="none" cap="none" strike="noStrike">
                <a:solidFill>
                  <a:schemeClr val="dk1"/>
                </a:solidFill>
                <a:latin typeface="Arial"/>
                <a:ea typeface="Arial"/>
                <a:cs typeface="Arial"/>
                <a:sym typeface="Arial"/>
              </a:rPr>
              <a:t>ear </a:t>
            </a:r>
            <a:r>
              <a:rPr lang="en-GB" sz="1900">
                <a:solidFill>
                  <a:schemeClr val="dk1"/>
                </a:solidFill>
              </a:rPr>
              <a:t>4</a:t>
            </a:r>
            <a:r>
              <a:rPr b="0" i="0" lang="en-GB" sz="1900" u="none" cap="none" strike="noStrike">
                <a:solidFill>
                  <a:schemeClr val="dk1"/>
                </a:solidFill>
                <a:latin typeface="Arial"/>
                <a:ea typeface="Arial"/>
                <a:cs typeface="Arial"/>
                <a:sym typeface="Arial"/>
              </a:rPr>
              <a:t>, we have guided reading sessions 4 times a week for half an hour as a whole class where we explore the reading content domains set out by the National Curriculum.</a:t>
            </a:r>
            <a:endParaRPr b="0" i="0" sz="19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100"/>
              <a:buFont typeface="Arial"/>
              <a:buNone/>
            </a:pPr>
            <a:r>
              <a:t/>
            </a:r>
            <a:endParaRPr b="0" i="0" sz="19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100"/>
              <a:buFont typeface="Arial"/>
              <a:buNone/>
            </a:pPr>
            <a:r>
              <a:t/>
            </a:r>
            <a:endParaRPr b="0" i="0" sz="19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100"/>
              <a:buFont typeface="Arial"/>
              <a:buNone/>
            </a:pPr>
            <a:r>
              <a:t/>
            </a:r>
            <a:endParaRPr b="0" i="0" sz="19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100"/>
              <a:buFont typeface="Arial"/>
              <a:buNone/>
            </a:pPr>
            <a:r>
              <a:t/>
            </a:r>
            <a:endParaRPr b="0" i="0" sz="1900" u="none" cap="none" strike="noStrike">
              <a:solidFill>
                <a:schemeClr val="dk1"/>
              </a:solidFill>
              <a:latin typeface="Arial"/>
              <a:ea typeface="Arial"/>
              <a:cs typeface="Arial"/>
              <a:sym typeface="Arial"/>
            </a:endParaRPr>
          </a:p>
        </p:txBody>
      </p:sp>
      <p:pic>
        <p:nvPicPr>
          <p:cNvPr id="198" name="Google Shape;198;p22"/>
          <p:cNvPicPr preferRelativeResize="0"/>
          <p:nvPr/>
        </p:nvPicPr>
        <p:blipFill rotWithShape="1">
          <a:blip r:embed="rId5">
            <a:alphaModFix/>
          </a:blip>
          <a:srcRect b="30723" l="0" r="0" t="0"/>
          <a:stretch/>
        </p:blipFill>
        <p:spPr>
          <a:xfrm>
            <a:off x="8883950" y="3739928"/>
            <a:ext cx="3060550" cy="2830950"/>
          </a:xfrm>
          <a:prstGeom prst="rect">
            <a:avLst/>
          </a:prstGeom>
          <a:noFill/>
          <a:ln>
            <a:noFill/>
          </a:ln>
        </p:spPr>
      </p:pic>
      <p:pic>
        <p:nvPicPr>
          <p:cNvPr id="199" name="Google Shape;199;p22"/>
          <p:cNvPicPr preferRelativeResize="0"/>
          <p:nvPr/>
        </p:nvPicPr>
        <p:blipFill rotWithShape="1">
          <a:blip r:embed="rId6">
            <a:alphaModFix/>
          </a:blip>
          <a:srcRect b="10398" l="10675" r="8376" t="6282"/>
          <a:stretch/>
        </p:blipFill>
        <p:spPr>
          <a:xfrm>
            <a:off x="352000" y="4330875"/>
            <a:ext cx="1624000" cy="2240000"/>
          </a:xfrm>
          <a:prstGeom prst="rect">
            <a:avLst/>
          </a:prstGeom>
          <a:noFill/>
          <a:ln>
            <a:noFill/>
          </a:ln>
        </p:spPr>
      </p:pic>
      <p:pic>
        <p:nvPicPr>
          <p:cNvPr id="200" name="Google Shape;200;p22"/>
          <p:cNvPicPr preferRelativeResize="0"/>
          <p:nvPr/>
        </p:nvPicPr>
        <p:blipFill rotWithShape="1">
          <a:blip r:embed="rId7">
            <a:alphaModFix/>
          </a:blip>
          <a:srcRect b="0" l="0" r="0" t="0"/>
          <a:stretch/>
        </p:blipFill>
        <p:spPr>
          <a:xfrm>
            <a:off x="4217549" y="4149574"/>
            <a:ext cx="4089425" cy="2421300"/>
          </a:xfrm>
          <a:prstGeom prst="rect">
            <a:avLst/>
          </a:prstGeom>
          <a:noFill/>
          <a:ln>
            <a:noFill/>
          </a:ln>
        </p:spPr>
      </p:pic>
      <p:sp>
        <p:nvSpPr>
          <p:cNvPr id="201" name="Google Shape;201;p22"/>
          <p:cNvSpPr/>
          <p:nvPr/>
        </p:nvSpPr>
        <p:spPr>
          <a:xfrm>
            <a:off x="1906550" y="2902325"/>
            <a:ext cx="2984700" cy="1343100"/>
          </a:xfrm>
          <a:prstGeom prst="wedgeEllipseCallout">
            <a:avLst>
              <a:gd fmla="val -45523" name="adj1"/>
              <a:gd fmla="val 75556" name="adj2"/>
            </a:avLst>
          </a:prstGeom>
          <a:solidFill>
            <a:srgbClr val="F3F3F3"/>
          </a:solidFill>
          <a:ln cap="flat" cmpd="sng" w="25400">
            <a:solidFill>
              <a:srgbClr val="CC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Book Antiqua"/>
              <a:ea typeface="Book Antiqua"/>
              <a:cs typeface="Book Antiqua"/>
              <a:sym typeface="Book Antiqua"/>
            </a:endParaRPr>
          </a:p>
        </p:txBody>
      </p:sp>
      <p:sp>
        <p:nvSpPr>
          <p:cNvPr id="202" name="Google Shape;202;p22"/>
          <p:cNvSpPr txBox="1"/>
          <p:nvPr/>
        </p:nvSpPr>
        <p:spPr>
          <a:xfrm>
            <a:off x="2166950" y="3135275"/>
            <a:ext cx="2463900" cy="877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700" u="none" cap="none" strike="noStrike">
                <a:solidFill>
                  <a:schemeClr val="dk1"/>
                </a:solidFill>
                <a:latin typeface="Arial"/>
                <a:ea typeface="Arial"/>
                <a:cs typeface="Arial"/>
                <a:sym typeface="Arial"/>
              </a:rPr>
              <a:t>Children are expected to read at </a:t>
            </a:r>
            <a:r>
              <a:rPr b="1" i="0" lang="en-GB" sz="1700" u="none" cap="none" strike="noStrike">
                <a:solidFill>
                  <a:schemeClr val="dk1"/>
                </a:solidFill>
                <a:latin typeface="Arial"/>
                <a:ea typeface="Arial"/>
                <a:cs typeface="Arial"/>
                <a:sym typeface="Arial"/>
              </a:rPr>
              <a:t>120</a:t>
            </a:r>
            <a:r>
              <a:rPr b="1" i="0" lang="en-GB" sz="1700" u="none" cap="none" strike="noStrike">
                <a:solidFill>
                  <a:schemeClr val="dk1"/>
                </a:solidFill>
                <a:latin typeface="Arial"/>
                <a:ea typeface="Arial"/>
                <a:cs typeface="Arial"/>
                <a:sym typeface="Arial"/>
              </a:rPr>
              <a:t> words a minute.</a:t>
            </a:r>
            <a:endParaRPr b="1" i="0" sz="1700" u="none" cap="none" strike="noStrike">
              <a:solidFill>
                <a:schemeClr val="dk1"/>
              </a:solidFill>
              <a:latin typeface="Arial"/>
              <a:ea typeface="Arial"/>
              <a:cs typeface="Arial"/>
              <a:sym typeface="Arial"/>
            </a:endParaRPr>
          </a:p>
        </p:txBody>
      </p:sp>
      <p:sp>
        <p:nvSpPr>
          <p:cNvPr id="203" name="Google Shape;203;p22"/>
          <p:cNvSpPr/>
          <p:nvPr/>
        </p:nvSpPr>
        <p:spPr>
          <a:xfrm>
            <a:off x="6395700" y="2902325"/>
            <a:ext cx="3060600" cy="1343100"/>
          </a:xfrm>
          <a:prstGeom prst="wedgeEllipseCallout">
            <a:avLst>
              <a:gd fmla="val 48237" name="adj1"/>
              <a:gd fmla="val 49108" name="adj2"/>
            </a:avLst>
          </a:prstGeom>
          <a:solidFill>
            <a:srgbClr val="F3F3F3"/>
          </a:solidFill>
          <a:ln cap="flat" cmpd="sng" w="25400">
            <a:solidFill>
              <a:srgbClr val="CC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Book Antiqua"/>
              <a:ea typeface="Book Antiqua"/>
              <a:cs typeface="Book Antiqua"/>
              <a:sym typeface="Book Antiqua"/>
            </a:endParaRPr>
          </a:p>
        </p:txBody>
      </p:sp>
      <p:sp>
        <p:nvSpPr>
          <p:cNvPr id="204" name="Google Shape;204;p22"/>
          <p:cNvSpPr txBox="1"/>
          <p:nvPr/>
        </p:nvSpPr>
        <p:spPr>
          <a:xfrm>
            <a:off x="6685453" y="3135275"/>
            <a:ext cx="2463900" cy="877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700" u="none" cap="none" strike="noStrike">
                <a:solidFill>
                  <a:schemeClr val="dk1"/>
                </a:solidFill>
                <a:latin typeface="Arial"/>
                <a:ea typeface="Arial"/>
                <a:cs typeface="Arial"/>
                <a:sym typeface="Arial"/>
              </a:rPr>
              <a:t>We explore a range of texts: fiction and nonfiction.</a:t>
            </a:r>
            <a:endParaRPr b="1" i="0" sz="1700" u="none" cap="none" strike="noStrik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23"/>
          <p:cNvPicPr preferRelativeResize="0"/>
          <p:nvPr/>
        </p:nvPicPr>
        <p:blipFill rotWithShape="1">
          <a:blip r:embed="rId3">
            <a:alphaModFix/>
          </a:blip>
          <a:srcRect b="0" l="0" r="0" t="0"/>
          <a:stretch/>
        </p:blipFill>
        <p:spPr>
          <a:xfrm rot="-1514069">
            <a:off x="426583" y="3290261"/>
            <a:ext cx="3198006" cy="3030659"/>
          </a:xfrm>
          <a:prstGeom prst="rect">
            <a:avLst/>
          </a:prstGeom>
          <a:noFill/>
          <a:ln>
            <a:noFill/>
          </a:ln>
        </p:spPr>
      </p:pic>
      <p:sp>
        <p:nvSpPr>
          <p:cNvPr id="210" name="Google Shape;210;p23"/>
          <p:cNvSpPr txBox="1"/>
          <p:nvPr>
            <p:ph type="title"/>
          </p:nvPr>
        </p:nvSpPr>
        <p:spPr>
          <a:xfrm>
            <a:off x="284018" y="-83119"/>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ahoma"/>
              <a:buNone/>
            </a:pPr>
            <a:r>
              <a:rPr lang="en-GB">
                <a:latin typeface="Tahoma"/>
                <a:ea typeface="Tahoma"/>
                <a:cs typeface="Tahoma"/>
                <a:sym typeface="Tahoma"/>
              </a:rPr>
              <a:t>English</a:t>
            </a:r>
            <a:endParaRPr>
              <a:latin typeface="Tahoma"/>
              <a:ea typeface="Tahoma"/>
              <a:cs typeface="Tahoma"/>
              <a:sym typeface="Tahoma"/>
            </a:endParaRPr>
          </a:p>
        </p:txBody>
      </p:sp>
      <p:pic>
        <p:nvPicPr>
          <p:cNvPr id="211" name="Google Shape;211;p23"/>
          <p:cNvPicPr preferRelativeResize="0"/>
          <p:nvPr/>
        </p:nvPicPr>
        <p:blipFill rotWithShape="1">
          <a:blip r:embed="rId4">
            <a:alphaModFix/>
          </a:blip>
          <a:srcRect b="0" l="0" r="0" t="0"/>
          <a:stretch/>
        </p:blipFill>
        <p:spPr>
          <a:xfrm>
            <a:off x="144900" y="853800"/>
            <a:ext cx="2232299" cy="188150"/>
          </a:xfrm>
          <a:prstGeom prst="rect">
            <a:avLst/>
          </a:prstGeom>
          <a:noFill/>
          <a:ln>
            <a:noFill/>
          </a:ln>
        </p:spPr>
      </p:pic>
      <p:pic>
        <p:nvPicPr>
          <p:cNvPr id="212" name="Google Shape;212;p23"/>
          <p:cNvPicPr preferRelativeResize="0"/>
          <p:nvPr/>
        </p:nvPicPr>
        <p:blipFill rotWithShape="1">
          <a:blip r:embed="rId5">
            <a:alphaModFix/>
          </a:blip>
          <a:srcRect b="0" l="0" r="0" t="0"/>
          <a:stretch/>
        </p:blipFill>
        <p:spPr>
          <a:xfrm>
            <a:off x="11074397" y="122748"/>
            <a:ext cx="870095" cy="870094"/>
          </a:xfrm>
          <a:prstGeom prst="rect">
            <a:avLst/>
          </a:prstGeom>
          <a:noFill/>
          <a:ln>
            <a:noFill/>
          </a:ln>
        </p:spPr>
      </p:pic>
      <p:sp>
        <p:nvSpPr>
          <p:cNvPr id="213" name="Google Shape;213;p23"/>
          <p:cNvSpPr txBox="1"/>
          <p:nvPr/>
        </p:nvSpPr>
        <p:spPr>
          <a:xfrm>
            <a:off x="8451233" y="65425"/>
            <a:ext cx="16563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Arial"/>
                <a:ea typeface="Arial"/>
                <a:cs typeface="Arial"/>
                <a:sym typeface="Arial"/>
              </a:rPr>
              <a:t>Children are expected to read at </a:t>
            </a:r>
            <a:r>
              <a:rPr b="0" i="0" lang="en-GB" sz="1400" u="none" cap="none" strike="noStrike">
                <a:solidFill>
                  <a:srgbClr val="FFFFFF"/>
                </a:solidFill>
                <a:latin typeface="Arial"/>
                <a:ea typeface="Arial"/>
                <a:cs typeface="Arial"/>
                <a:sym typeface="Arial"/>
              </a:rPr>
              <a:t>120</a:t>
            </a:r>
            <a:r>
              <a:rPr b="0" i="0" lang="en-GB" sz="1400" u="none" cap="none" strike="noStrike">
                <a:solidFill>
                  <a:srgbClr val="FFFFFF"/>
                </a:solidFill>
                <a:latin typeface="Arial"/>
                <a:ea typeface="Arial"/>
                <a:cs typeface="Arial"/>
                <a:sym typeface="Arial"/>
              </a:rPr>
              <a:t> words a minute.</a:t>
            </a:r>
            <a:endParaRPr b="0" i="0" sz="1400" u="none" cap="none" strike="noStrike">
              <a:solidFill>
                <a:srgbClr val="FFFFFF"/>
              </a:solidFill>
              <a:latin typeface="Arial"/>
              <a:ea typeface="Arial"/>
              <a:cs typeface="Arial"/>
              <a:sym typeface="Arial"/>
            </a:endParaRPr>
          </a:p>
        </p:txBody>
      </p:sp>
      <p:sp>
        <p:nvSpPr>
          <p:cNvPr id="214" name="Google Shape;214;p23"/>
          <p:cNvSpPr txBox="1"/>
          <p:nvPr/>
        </p:nvSpPr>
        <p:spPr>
          <a:xfrm>
            <a:off x="7332639" y="3165358"/>
            <a:ext cx="18723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en-GB" sz="1400" u="none" cap="none" strike="noStrike">
                <a:solidFill>
                  <a:srgbClr val="FFFFFF"/>
                </a:solidFill>
                <a:latin typeface="Arial"/>
                <a:ea typeface="Arial"/>
                <a:cs typeface="Arial"/>
                <a:sym typeface="Arial"/>
              </a:rPr>
              <a:t>By Year 6, children should be able to join and use cursive handwriting.</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215" name="Google Shape;215;p23"/>
          <p:cNvPicPr preferRelativeResize="0"/>
          <p:nvPr/>
        </p:nvPicPr>
        <p:blipFill rotWithShape="1">
          <a:blip r:embed="rId6">
            <a:alphaModFix/>
          </a:blip>
          <a:srcRect b="0" l="0" r="14079" t="0"/>
          <a:stretch/>
        </p:blipFill>
        <p:spPr>
          <a:xfrm>
            <a:off x="3166513" y="1716475"/>
            <a:ext cx="5858975" cy="5091575"/>
          </a:xfrm>
          <a:prstGeom prst="rect">
            <a:avLst/>
          </a:prstGeom>
          <a:noFill/>
          <a:ln>
            <a:noFill/>
          </a:ln>
        </p:spPr>
      </p:pic>
      <p:pic>
        <p:nvPicPr>
          <p:cNvPr id="216" name="Google Shape;216;p23"/>
          <p:cNvPicPr preferRelativeResize="0"/>
          <p:nvPr/>
        </p:nvPicPr>
        <p:blipFill rotWithShape="1">
          <a:blip r:embed="rId7">
            <a:alphaModFix/>
          </a:blip>
          <a:srcRect b="0" l="0" r="0" t="0"/>
          <a:stretch/>
        </p:blipFill>
        <p:spPr>
          <a:xfrm>
            <a:off x="9204950" y="3756325"/>
            <a:ext cx="3021602" cy="3021602"/>
          </a:xfrm>
          <a:prstGeom prst="rect">
            <a:avLst/>
          </a:prstGeom>
          <a:noFill/>
          <a:ln>
            <a:noFill/>
          </a:ln>
        </p:spPr>
      </p:pic>
      <p:sp>
        <p:nvSpPr>
          <p:cNvPr id="217" name="Google Shape;217;p23"/>
          <p:cNvSpPr/>
          <p:nvPr/>
        </p:nvSpPr>
        <p:spPr>
          <a:xfrm>
            <a:off x="379575" y="1473327"/>
            <a:ext cx="2232300" cy="1739700"/>
          </a:xfrm>
          <a:prstGeom prst="wedgeEllipseCallout">
            <a:avLst>
              <a:gd fmla="val 76224" name="adj1"/>
              <a:gd fmla="val 61854" name="adj2"/>
            </a:avLst>
          </a:prstGeom>
          <a:solidFill>
            <a:srgbClr val="CEB966"/>
          </a:solidFill>
          <a:ln cap="flat" cmpd="sng" w="25400">
            <a:solidFill>
              <a:srgbClr val="96874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Book Antiqua"/>
              <a:ea typeface="Book Antiqua"/>
              <a:cs typeface="Book Antiqua"/>
              <a:sym typeface="Book Antiqua"/>
            </a:endParaRPr>
          </a:p>
        </p:txBody>
      </p:sp>
      <p:sp>
        <p:nvSpPr>
          <p:cNvPr id="218" name="Google Shape;218;p23"/>
          <p:cNvSpPr txBox="1"/>
          <p:nvPr/>
        </p:nvSpPr>
        <p:spPr>
          <a:xfrm>
            <a:off x="671028" y="1719771"/>
            <a:ext cx="1872300" cy="1246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500" u="none" cap="none" strike="noStrike">
                <a:solidFill>
                  <a:srgbClr val="FFFFFF"/>
                </a:solidFill>
                <a:latin typeface="Arial"/>
                <a:ea typeface="Arial"/>
                <a:cs typeface="Arial"/>
                <a:sym typeface="Arial"/>
              </a:rPr>
              <a:t>By Year </a:t>
            </a:r>
            <a:r>
              <a:rPr b="1" lang="en-GB" sz="1500">
                <a:solidFill>
                  <a:srgbClr val="FFFFFF"/>
                </a:solidFill>
              </a:rPr>
              <a:t>4 </a:t>
            </a:r>
            <a:r>
              <a:rPr b="1" i="0" lang="en-GB" sz="1500" u="none" cap="none" strike="noStrike">
                <a:solidFill>
                  <a:srgbClr val="FFFFFF"/>
                </a:solidFill>
                <a:latin typeface="Arial"/>
                <a:ea typeface="Arial"/>
                <a:cs typeface="Arial"/>
                <a:sym typeface="Arial"/>
              </a:rPr>
              <a:t>children should be able to join and use cursive handwriting.</a:t>
            </a:r>
            <a:endParaRPr b="1" i="0" sz="1500" u="none" cap="none" strike="noStrike">
              <a:solidFill>
                <a:srgbClr val="FFFFFF"/>
              </a:solidFill>
              <a:latin typeface="Arial"/>
              <a:ea typeface="Arial"/>
              <a:cs typeface="Arial"/>
              <a:sym typeface="Arial"/>
            </a:endParaRPr>
          </a:p>
        </p:txBody>
      </p:sp>
      <p:sp>
        <p:nvSpPr>
          <p:cNvPr id="219" name="Google Shape;219;p23"/>
          <p:cNvSpPr/>
          <p:nvPr/>
        </p:nvSpPr>
        <p:spPr>
          <a:xfrm>
            <a:off x="9303125" y="1532250"/>
            <a:ext cx="2536200" cy="2071500"/>
          </a:xfrm>
          <a:prstGeom prst="wedgeEllipseCallout">
            <a:avLst>
              <a:gd fmla="val -72800" name="adj1"/>
              <a:gd fmla="val 45827" name="adj2"/>
            </a:avLst>
          </a:prstGeom>
          <a:solidFill>
            <a:srgbClr val="CEB966"/>
          </a:solidFill>
          <a:ln cap="flat" cmpd="sng" w="25400">
            <a:solidFill>
              <a:srgbClr val="96874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Book Antiqua"/>
              <a:ea typeface="Book Antiqua"/>
              <a:cs typeface="Book Antiqua"/>
              <a:sym typeface="Book Antiqua"/>
            </a:endParaRPr>
          </a:p>
        </p:txBody>
      </p:sp>
      <p:sp>
        <p:nvSpPr>
          <p:cNvPr id="220" name="Google Shape;220;p23"/>
          <p:cNvSpPr txBox="1"/>
          <p:nvPr/>
        </p:nvSpPr>
        <p:spPr>
          <a:xfrm>
            <a:off x="9704325" y="1713750"/>
            <a:ext cx="1934100" cy="1708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500" u="none" cap="none" strike="noStrike">
                <a:solidFill>
                  <a:srgbClr val="FFFFFF"/>
                </a:solidFill>
                <a:latin typeface="Arial"/>
                <a:ea typeface="Arial"/>
                <a:cs typeface="Arial"/>
                <a:sym typeface="Arial"/>
              </a:rPr>
              <a:t>We explore audience and purpose for each text as well as how authors use grammar to cause an effect.</a:t>
            </a:r>
            <a:endParaRPr b="1" i="0" sz="1500" u="none" cap="none" strike="noStrike">
              <a:solidFill>
                <a:srgbClr val="FFFFFF"/>
              </a:solidFill>
              <a:latin typeface="Arial"/>
              <a:ea typeface="Arial"/>
              <a:cs typeface="Arial"/>
              <a:sym typeface="Arial"/>
            </a:endParaRPr>
          </a:p>
        </p:txBody>
      </p:sp>
      <p:sp>
        <p:nvSpPr>
          <p:cNvPr id="221" name="Google Shape;221;p23"/>
          <p:cNvSpPr/>
          <p:nvPr/>
        </p:nvSpPr>
        <p:spPr>
          <a:xfrm>
            <a:off x="5052175" y="188025"/>
            <a:ext cx="2600100" cy="1407900"/>
          </a:xfrm>
          <a:prstGeom prst="wedgeEllipseCallout">
            <a:avLst>
              <a:gd fmla="val -7834" name="adj1"/>
              <a:gd fmla="val 92276" name="adj2"/>
            </a:avLst>
          </a:prstGeom>
          <a:solidFill>
            <a:srgbClr val="CEB966"/>
          </a:solidFill>
          <a:ln cap="flat" cmpd="sng" w="25400">
            <a:solidFill>
              <a:srgbClr val="96874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900" u="none" cap="none" strike="noStrike">
              <a:solidFill>
                <a:srgbClr val="FFFFFF"/>
              </a:solidFill>
              <a:latin typeface="Book Antiqua"/>
              <a:ea typeface="Book Antiqua"/>
              <a:cs typeface="Book Antiqua"/>
              <a:sym typeface="Book Antiqua"/>
            </a:endParaRPr>
          </a:p>
        </p:txBody>
      </p:sp>
      <p:sp>
        <p:nvSpPr>
          <p:cNvPr id="222" name="Google Shape;222;p23"/>
          <p:cNvSpPr txBox="1"/>
          <p:nvPr/>
        </p:nvSpPr>
        <p:spPr>
          <a:xfrm>
            <a:off x="5397651" y="416425"/>
            <a:ext cx="20820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500" u="none" cap="none" strike="noStrike">
                <a:solidFill>
                  <a:srgbClr val="FFFFFF"/>
                </a:solidFill>
                <a:latin typeface="Arial"/>
                <a:ea typeface="Arial"/>
                <a:cs typeface="Arial"/>
                <a:sym typeface="Arial"/>
              </a:rPr>
              <a:t>Year </a:t>
            </a:r>
            <a:r>
              <a:rPr b="1" lang="en-GB" sz="1500">
                <a:solidFill>
                  <a:srgbClr val="FFFFFF"/>
                </a:solidFill>
              </a:rPr>
              <a:t>4</a:t>
            </a:r>
            <a:r>
              <a:rPr b="1" i="0" lang="en-GB" sz="1500" u="none" cap="none" strike="noStrike">
                <a:solidFill>
                  <a:srgbClr val="FFFFFF"/>
                </a:solidFill>
                <a:latin typeface="Arial"/>
                <a:ea typeface="Arial"/>
                <a:cs typeface="Arial"/>
                <a:sym typeface="Arial"/>
              </a:rPr>
              <a:t> children are expected to write for longer and edit their own work.</a:t>
            </a:r>
            <a:endParaRPr b="1" i="0" sz="1500" u="none" cap="none" strike="noStrike">
              <a:solidFill>
                <a:srgbClr val="FFFFFF"/>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24"/>
          <p:cNvSpPr txBox="1"/>
          <p:nvPr>
            <p:ph type="title"/>
          </p:nvPr>
        </p:nvSpPr>
        <p:spPr>
          <a:xfrm>
            <a:off x="284018" y="-83119"/>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ahoma"/>
              <a:buNone/>
            </a:pPr>
            <a:r>
              <a:rPr lang="en-GB">
                <a:latin typeface="Tahoma"/>
                <a:ea typeface="Tahoma"/>
                <a:cs typeface="Tahoma"/>
                <a:sym typeface="Tahoma"/>
              </a:rPr>
              <a:t>Maths</a:t>
            </a:r>
            <a:endParaRPr>
              <a:latin typeface="Tahoma"/>
              <a:ea typeface="Tahoma"/>
              <a:cs typeface="Tahoma"/>
              <a:sym typeface="Tahoma"/>
            </a:endParaRPr>
          </a:p>
        </p:txBody>
      </p:sp>
      <p:pic>
        <p:nvPicPr>
          <p:cNvPr id="228" name="Google Shape;228;p24"/>
          <p:cNvPicPr preferRelativeResize="0"/>
          <p:nvPr/>
        </p:nvPicPr>
        <p:blipFill rotWithShape="1">
          <a:blip r:embed="rId3">
            <a:alphaModFix/>
          </a:blip>
          <a:srcRect b="0" l="0" r="0" t="0"/>
          <a:stretch/>
        </p:blipFill>
        <p:spPr>
          <a:xfrm>
            <a:off x="144900" y="853800"/>
            <a:ext cx="2232299" cy="188150"/>
          </a:xfrm>
          <a:prstGeom prst="rect">
            <a:avLst/>
          </a:prstGeom>
          <a:noFill/>
          <a:ln>
            <a:noFill/>
          </a:ln>
        </p:spPr>
      </p:pic>
      <p:pic>
        <p:nvPicPr>
          <p:cNvPr id="229" name="Google Shape;229;p24"/>
          <p:cNvPicPr preferRelativeResize="0"/>
          <p:nvPr/>
        </p:nvPicPr>
        <p:blipFill rotWithShape="1">
          <a:blip r:embed="rId4">
            <a:alphaModFix/>
          </a:blip>
          <a:srcRect b="0" l="0" r="0" t="0"/>
          <a:stretch/>
        </p:blipFill>
        <p:spPr>
          <a:xfrm>
            <a:off x="11074397" y="122748"/>
            <a:ext cx="870095" cy="870094"/>
          </a:xfrm>
          <a:prstGeom prst="rect">
            <a:avLst/>
          </a:prstGeom>
          <a:noFill/>
          <a:ln>
            <a:noFill/>
          </a:ln>
        </p:spPr>
      </p:pic>
      <p:sp>
        <p:nvSpPr>
          <p:cNvPr id="230" name="Google Shape;230;p24"/>
          <p:cNvSpPr txBox="1"/>
          <p:nvPr/>
        </p:nvSpPr>
        <p:spPr>
          <a:xfrm>
            <a:off x="8451233" y="65425"/>
            <a:ext cx="16563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Arial"/>
                <a:ea typeface="Arial"/>
                <a:cs typeface="Arial"/>
                <a:sym typeface="Arial"/>
              </a:rPr>
              <a:t>Children are expected to read at </a:t>
            </a:r>
            <a:r>
              <a:rPr b="0" i="0" lang="en-GB" sz="1400" u="none" cap="none" strike="noStrike">
                <a:solidFill>
                  <a:srgbClr val="FFFFFF"/>
                </a:solidFill>
                <a:latin typeface="Arial"/>
                <a:ea typeface="Arial"/>
                <a:cs typeface="Arial"/>
                <a:sym typeface="Arial"/>
              </a:rPr>
              <a:t>120</a:t>
            </a:r>
            <a:r>
              <a:rPr b="0" i="0" lang="en-GB" sz="1400" u="none" cap="none" strike="noStrike">
                <a:solidFill>
                  <a:srgbClr val="FFFFFF"/>
                </a:solidFill>
                <a:latin typeface="Arial"/>
                <a:ea typeface="Arial"/>
                <a:cs typeface="Arial"/>
                <a:sym typeface="Arial"/>
              </a:rPr>
              <a:t> words a minute.</a:t>
            </a:r>
            <a:endParaRPr b="0" i="0" sz="1400" u="none" cap="none" strike="noStrike">
              <a:solidFill>
                <a:srgbClr val="FFFFFF"/>
              </a:solidFill>
              <a:latin typeface="Arial"/>
              <a:ea typeface="Arial"/>
              <a:cs typeface="Arial"/>
              <a:sym typeface="Arial"/>
            </a:endParaRPr>
          </a:p>
        </p:txBody>
      </p:sp>
      <p:sp>
        <p:nvSpPr>
          <p:cNvPr id="231" name="Google Shape;231;p24"/>
          <p:cNvSpPr txBox="1"/>
          <p:nvPr/>
        </p:nvSpPr>
        <p:spPr>
          <a:xfrm>
            <a:off x="7332639" y="2285458"/>
            <a:ext cx="18723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en-GB" sz="1400" u="none" cap="none" strike="noStrike">
                <a:solidFill>
                  <a:srgbClr val="FFFFFF"/>
                </a:solidFill>
                <a:latin typeface="Arial"/>
                <a:ea typeface="Arial"/>
                <a:cs typeface="Arial"/>
                <a:sym typeface="Arial"/>
              </a:rPr>
              <a:t>By Year 6, children should be able to join and use cursive handwriting.</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232" name="Google Shape;232;p24"/>
          <p:cNvPicPr preferRelativeResize="0"/>
          <p:nvPr/>
        </p:nvPicPr>
        <p:blipFill rotWithShape="1">
          <a:blip r:embed="rId5">
            <a:alphaModFix/>
          </a:blip>
          <a:srcRect b="0" l="0" r="0" t="0"/>
          <a:stretch/>
        </p:blipFill>
        <p:spPr>
          <a:xfrm>
            <a:off x="885788" y="2783722"/>
            <a:ext cx="2842874" cy="3805373"/>
          </a:xfrm>
          <a:prstGeom prst="rect">
            <a:avLst/>
          </a:prstGeom>
          <a:noFill/>
          <a:ln>
            <a:noFill/>
          </a:ln>
        </p:spPr>
      </p:pic>
      <p:pic>
        <p:nvPicPr>
          <p:cNvPr id="233" name="Google Shape;233;p24"/>
          <p:cNvPicPr preferRelativeResize="0"/>
          <p:nvPr/>
        </p:nvPicPr>
        <p:blipFill rotWithShape="1">
          <a:blip r:embed="rId6">
            <a:alphaModFix/>
          </a:blip>
          <a:srcRect b="0" l="0" r="0" t="0"/>
          <a:stretch/>
        </p:blipFill>
        <p:spPr>
          <a:xfrm>
            <a:off x="4507942" y="2134899"/>
            <a:ext cx="3482217" cy="2109229"/>
          </a:xfrm>
          <a:prstGeom prst="rect">
            <a:avLst/>
          </a:prstGeom>
          <a:noFill/>
          <a:ln>
            <a:noFill/>
          </a:ln>
        </p:spPr>
      </p:pic>
      <p:pic>
        <p:nvPicPr>
          <p:cNvPr id="234" name="Google Shape;234;p24"/>
          <p:cNvPicPr preferRelativeResize="0"/>
          <p:nvPr/>
        </p:nvPicPr>
        <p:blipFill rotWithShape="1">
          <a:blip r:embed="rId7">
            <a:alphaModFix/>
          </a:blip>
          <a:srcRect b="0" l="0" r="0" t="0"/>
          <a:stretch/>
        </p:blipFill>
        <p:spPr>
          <a:xfrm>
            <a:off x="5716526" y="4369752"/>
            <a:ext cx="2389250" cy="2312322"/>
          </a:xfrm>
          <a:prstGeom prst="rect">
            <a:avLst/>
          </a:prstGeom>
          <a:noFill/>
          <a:ln>
            <a:noFill/>
          </a:ln>
        </p:spPr>
      </p:pic>
      <p:pic>
        <p:nvPicPr>
          <p:cNvPr id="235" name="Google Shape;235;p24"/>
          <p:cNvPicPr preferRelativeResize="0"/>
          <p:nvPr/>
        </p:nvPicPr>
        <p:blipFill rotWithShape="1">
          <a:blip r:embed="rId8">
            <a:alphaModFix/>
          </a:blip>
          <a:srcRect b="6508" l="7626" r="12347" t="7843"/>
          <a:stretch/>
        </p:blipFill>
        <p:spPr>
          <a:xfrm>
            <a:off x="4145175" y="327800"/>
            <a:ext cx="2793299" cy="1681475"/>
          </a:xfrm>
          <a:prstGeom prst="rect">
            <a:avLst/>
          </a:prstGeom>
          <a:noFill/>
          <a:ln>
            <a:noFill/>
          </a:ln>
        </p:spPr>
      </p:pic>
      <p:sp>
        <p:nvSpPr>
          <p:cNvPr id="236" name="Google Shape;236;p24"/>
          <p:cNvSpPr/>
          <p:nvPr/>
        </p:nvSpPr>
        <p:spPr>
          <a:xfrm>
            <a:off x="7517425" y="276313"/>
            <a:ext cx="2727300" cy="1343100"/>
          </a:xfrm>
          <a:prstGeom prst="wedgeEllipseCallout">
            <a:avLst>
              <a:gd fmla="val -73045" name="adj1"/>
              <a:gd fmla="val 34647" name="adj2"/>
            </a:avLst>
          </a:prstGeom>
          <a:solidFill>
            <a:srgbClr val="CEB966"/>
          </a:solidFill>
          <a:ln cap="flat" cmpd="sng" w="25400">
            <a:solidFill>
              <a:srgbClr val="96874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Book Antiqua"/>
              <a:ea typeface="Book Antiqua"/>
              <a:cs typeface="Book Antiqua"/>
              <a:sym typeface="Book Antiqua"/>
            </a:endParaRPr>
          </a:p>
        </p:txBody>
      </p:sp>
      <p:sp>
        <p:nvSpPr>
          <p:cNvPr id="237" name="Google Shape;237;p24"/>
          <p:cNvSpPr txBox="1"/>
          <p:nvPr/>
        </p:nvSpPr>
        <p:spPr>
          <a:xfrm>
            <a:off x="7815500" y="487413"/>
            <a:ext cx="23892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Children need to know the mechanics of maths in written and through mental calculation</a:t>
            </a:r>
            <a:endParaRPr b="1" i="0" sz="1400" u="none" cap="none" strike="noStrike">
              <a:solidFill>
                <a:srgbClr val="FFFFFF"/>
              </a:solidFill>
              <a:latin typeface="Arial"/>
              <a:ea typeface="Arial"/>
              <a:cs typeface="Arial"/>
              <a:sym typeface="Arial"/>
            </a:endParaRPr>
          </a:p>
        </p:txBody>
      </p:sp>
      <p:sp>
        <p:nvSpPr>
          <p:cNvPr id="238" name="Google Shape;238;p24"/>
          <p:cNvSpPr/>
          <p:nvPr/>
        </p:nvSpPr>
        <p:spPr>
          <a:xfrm>
            <a:off x="8769450" y="2597525"/>
            <a:ext cx="3287400" cy="1325700"/>
          </a:xfrm>
          <a:prstGeom prst="wedgeEllipseCallout">
            <a:avLst>
              <a:gd fmla="val -81178" name="adj1"/>
              <a:gd fmla="val 26463" name="adj2"/>
            </a:avLst>
          </a:prstGeom>
          <a:solidFill>
            <a:srgbClr val="CEB966"/>
          </a:solidFill>
          <a:ln cap="flat" cmpd="sng" w="25400">
            <a:solidFill>
              <a:srgbClr val="96874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Book Antiqua"/>
              <a:ea typeface="Book Antiqua"/>
              <a:cs typeface="Book Antiqua"/>
              <a:sym typeface="Book Antiqua"/>
            </a:endParaRPr>
          </a:p>
        </p:txBody>
      </p:sp>
      <p:sp>
        <p:nvSpPr>
          <p:cNvPr id="239" name="Google Shape;239;p24"/>
          <p:cNvSpPr txBox="1"/>
          <p:nvPr/>
        </p:nvSpPr>
        <p:spPr>
          <a:xfrm>
            <a:off x="9312725" y="2707875"/>
            <a:ext cx="26445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500" u="none" cap="none" strike="noStrike">
                <a:solidFill>
                  <a:srgbClr val="FFFFFF"/>
                </a:solidFill>
                <a:latin typeface="Arial"/>
                <a:ea typeface="Arial"/>
                <a:cs typeface="Arial"/>
                <a:sym typeface="Arial"/>
              </a:rPr>
              <a:t>Children include alternative methods that show their mathematical thinking</a:t>
            </a:r>
            <a:endParaRPr b="1" i="0" sz="1500" u="none" cap="none" strike="noStrike">
              <a:solidFill>
                <a:srgbClr val="FFFFFF"/>
              </a:solidFill>
              <a:latin typeface="Arial"/>
              <a:ea typeface="Arial"/>
              <a:cs typeface="Arial"/>
              <a:sym typeface="Arial"/>
            </a:endParaRPr>
          </a:p>
        </p:txBody>
      </p:sp>
      <p:sp>
        <p:nvSpPr>
          <p:cNvPr id="240" name="Google Shape;240;p24"/>
          <p:cNvSpPr/>
          <p:nvPr/>
        </p:nvSpPr>
        <p:spPr>
          <a:xfrm>
            <a:off x="8769450" y="5188975"/>
            <a:ext cx="3287400" cy="1493100"/>
          </a:xfrm>
          <a:prstGeom prst="wedgeEllipseCallout">
            <a:avLst>
              <a:gd fmla="val -78683" name="adj1"/>
              <a:gd fmla="val 33415" name="adj2"/>
            </a:avLst>
          </a:prstGeom>
          <a:solidFill>
            <a:srgbClr val="CEB966"/>
          </a:solidFill>
          <a:ln cap="flat" cmpd="sng" w="25400">
            <a:solidFill>
              <a:srgbClr val="96874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Book Antiqua"/>
              <a:ea typeface="Book Antiqua"/>
              <a:cs typeface="Book Antiqua"/>
              <a:sym typeface="Book Antiqua"/>
            </a:endParaRPr>
          </a:p>
        </p:txBody>
      </p:sp>
      <p:sp>
        <p:nvSpPr>
          <p:cNvPr id="241" name="Google Shape;241;p24"/>
          <p:cNvSpPr txBox="1"/>
          <p:nvPr/>
        </p:nvSpPr>
        <p:spPr>
          <a:xfrm>
            <a:off x="9085925" y="5411825"/>
            <a:ext cx="27933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GB" sz="1500" u="none" cap="none" strike="noStrike">
                <a:solidFill>
                  <a:srgbClr val="FFFFFF"/>
                </a:solidFill>
                <a:latin typeface="Arial"/>
                <a:ea typeface="Arial"/>
                <a:cs typeface="Arial"/>
                <a:sym typeface="Arial"/>
              </a:rPr>
              <a:t>Greater depth demonstrates independent reasoning over a longer time with and without resources </a:t>
            </a:r>
            <a:endParaRPr b="1" i="0" sz="1500" u="none" cap="none" strike="noStrike">
              <a:solidFill>
                <a:srgbClr val="FFFFFF"/>
              </a:solidFill>
              <a:latin typeface="Arial"/>
              <a:ea typeface="Arial"/>
              <a:cs typeface="Arial"/>
              <a:sym typeface="Arial"/>
            </a:endParaRPr>
          </a:p>
        </p:txBody>
      </p:sp>
      <p:sp>
        <p:nvSpPr>
          <p:cNvPr id="242" name="Google Shape;242;p24"/>
          <p:cNvSpPr/>
          <p:nvPr/>
        </p:nvSpPr>
        <p:spPr>
          <a:xfrm>
            <a:off x="674063" y="1374326"/>
            <a:ext cx="2511300" cy="1501200"/>
          </a:xfrm>
          <a:prstGeom prst="wedgeEllipseCallout">
            <a:avLst>
              <a:gd fmla="val 32723" name="adj1"/>
              <a:gd fmla="val 86812" name="adj2"/>
            </a:avLst>
          </a:prstGeom>
          <a:solidFill>
            <a:srgbClr val="CEB966"/>
          </a:solidFill>
          <a:ln cap="flat" cmpd="sng" w="25400">
            <a:solidFill>
              <a:srgbClr val="96874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Book Antiqua"/>
              <a:ea typeface="Book Antiqua"/>
              <a:cs typeface="Book Antiqua"/>
              <a:sym typeface="Book Antiqua"/>
            </a:endParaRPr>
          </a:p>
        </p:txBody>
      </p:sp>
      <p:sp>
        <p:nvSpPr>
          <p:cNvPr id="243" name="Google Shape;243;p24"/>
          <p:cNvSpPr txBox="1"/>
          <p:nvPr/>
        </p:nvSpPr>
        <p:spPr>
          <a:xfrm>
            <a:off x="937851" y="1617025"/>
            <a:ext cx="23151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500" u="none" cap="none" strike="noStrike">
                <a:solidFill>
                  <a:srgbClr val="FFFFFF"/>
                </a:solidFill>
                <a:latin typeface="Arial"/>
                <a:ea typeface="Arial"/>
                <a:cs typeface="Arial"/>
                <a:sym typeface="Arial"/>
              </a:rPr>
              <a:t>Reasoning identifies children’s mathematical understanding.</a:t>
            </a:r>
            <a:endParaRPr b="1" i="0" sz="1500" u="none" cap="none" strike="noStrike">
              <a:solidFill>
                <a:srgbClr val="FFFFFF"/>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25"/>
          <p:cNvSpPr txBox="1"/>
          <p:nvPr>
            <p:ph type="title"/>
          </p:nvPr>
        </p:nvSpPr>
        <p:spPr>
          <a:xfrm>
            <a:off x="284018" y="-83119"/>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ahoma"/>
              <a:buNone/>
            </a:pPr>
            <a:r>
              <a:rPr lang="en-GB">
                <a:latin typeface="Tahoma"/>
                <a:ea typeface="Tahoma"/>
                <a:cs typeface="Tahoma"/>
                <a:sym typeface="Tahoma"/>
              </a:rPr>
              <a:t>Foundation Subjects</a:t>
            </a:r>
            <a:endParaRPr>
              <a:latin typeface="Tahoma"/>
              <a:ea typeface="Tahoma"/>
              <a:cs typeface="Tahoma"/>
              <a:sym typeface="Tahoma"/>
            </a:endParaRPr>
          </a:p>
        </p:txBody>
      </p:sp>
      <p:pic>
        <p:nvPicPr>
          <p:cNvPr id="249" name="Google Shape;249;p25"/>
          <p:cNvPicPr preferRelativeResize="0"/>
          <p:nvPr/>
        </p:nvPicPr>
        <p:blipFill rotWithShape="1">
          <a:blip r:embed="rId3">
            <a:alphaModFix/>
          </a:blip>
          <a:srcRect b="0" l="0" r="0" t="0"/>
          <a:stretch/>
        </p:blipFill>
        <p:spPr>
          <a:xfrm>
            <a:off x="144900" y="853800"/>
            <a:ext cx="5582126" cy="188150"/>
          </a:xfrm>
          <a:prstGeom prst="rect">
            <a:avLst/>
          </a:prstGeom>
          <a:noFill/>
          <a:ln>
            <a:noFill/>
          </a:ln>
        </p:spPr>
      </p:pic>
      <p:pic>
        <p:nvPicPr>
          <p:cNvPr id="250" name="Google Shape;250;p25"/>
          <p:cNvPicPr preferRelativeResize="0"/>
          <p:nvPr/>
        </p:nvPicPr>
        <p:blipFill rotWithShape="1">
          <a:blip r:embed="rId4">
            <a:alphaModFix/>
          </a:blip>
          <a:srcRect b="0" l="0" r="0" t="0"/>
          <a:stretch/>
        </p:blipFill>
        <p:spPr>
          <a:xfrm>
            <a:off x="11074397" y="122748"/>
            <a:ext cx="870095" cy="870094"/>
          </a:xfrm>
          <a:prstGeom prst="rect">
            <a:avLst/>
          </a:prstGeom>
          <a:noFill/>
          <a:ln>
            <a:noFill/>
          </a:ln>
        </p:spPr>
      </p:pic>
      <p:sp>
        <p:nvSpPr>
          <p:cNvPr id="251" name="Google Shape;251;p25"/>
          <p:cNvSpPr txBox="1"/>
          <p:nvPr/>
        </p:nvSpPr>
        <p:spPr>
          <a:xfrm>
            <a:off x="8451233" y="65425"/>
            <a:ext cx="16563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Arial"/>
                <a:ea typeface="Arial"/>
                <a:cs typeface="Arial"/>
                <a:sym typeface="Arial"/>
              </a:rPr>
              <a:t>Children are expected to read at </a:t>
            </a:r>
            <a:r>
              <a:rPr b="0" i="0" lang="en-GB" sz="1400" u="none" cap="none" strike="noStrike">
                <a:solidFill>
                  <a:srgbClr val="FFFFFF"/>
                </a:solidFill>
                <a:latin typeface="Arial"/>
                <a:ea typeface="Arial"/>
                <a:cs typeface="Arial"/>
                <a:sym typeface="Arial"/>
              </a:rPr>
              <a:t>120</a:t>
            </a:r>
            <a:r>
              <a:rPr b="0" i="0" lang="en-GB" sz="1400" u="none" cap="none" strike="noStrike">
                <a:solidFill>
                  <a:srgbClr val="FFFFFF"/>
                </a:solidFill>
                <a:latin typeface="Arial"/>
                <a:ea typeface="Arial"/>
                <a:cs typeface="Arial"/>
                <a:sym typeface="Arial"/>
              </a:rPr>
              <a:t> words a minute.</a:t>
            </a:r>
            <a:endParaRPr b="0" i="0" sz="1400" u="none" cap="none" strike="noStrike">
              <a:solidFill>
                <a:srgbClr val="FFFFFF"/>
              </a:solidFill>
              <a:latin typeface="Arial"/>
              <a:ea typeface="Arial"/>
              <a:cs typeface="Arial"/>
              <a:sym typeface="Arial"/>
            </a:endParaRPr>
          </a:p>
        </p:txBody>
      </p:sp>
      <p:sp>
        <p:nvSpPr>
          <p:cNvPr id="252" name="Google Shape;252;p25"/>
          <p:cNvSpPr txBox="1"/>
          <p:nvPr/>
        </p:nvSpPr>
        <p:spPr>
          <a:xfrm>
            <a:off x="7332639" y="2285458"/>
            <a:ext cx="18723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en-GB" sz="1400" u="none" cap="none" strike="noStrike">
                <a:solidFill>
                  <a:srgbClr val="FFFFFF"/>
                </a:solidFill>
                <a:latin typeface="Arial"/>
                <a:ea typeface="Arial"/>
                <a:cs typeface="Arial"/>
                <a:sym typeface="Arial"/>
              </a:rPr>
              <a:t>By Year 6, children should be able to join and use cursive handwriting.</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53" name="Google Shape;253;p25"/>
          <p:cNvSpPr/>
          <p:nvPr/>
        </p:nvSpPr>
        <p:spPr>
          <a:xfrm>
            <a:off x="7239025" y="457925"/>
            <a:ext cx="3189000" cy="1743900"/>
          </a:xfrm>
          <a:prstGeom prst="wedgeEllipseCallout">
            <a:avLst>
              <a:gd fmla="val -59321" name="adj1"/>
              <a:gd fmla="val 70474" name="adj2"/>
            </a:avLst>
          </a:prstGeom>
          <a:solidFill>
            <a:srgbClr val="CEB966"/>
          </a:solidFill>
          <a:ln cap="flat" cmpd="sng" w="25400">
            <a:solidFill>
              <a:srgbClr val="96874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Book Antiqua"/>
              <a:ea typeface="Book Antiqua"/>
              <a:cs typeface="Book Antiqua"/>
              <a:sym typeface="Book Antiqua"/>
            </a:endParaRPr>
          </a:p>
        </p:txBody>
      </p:sp>
      <p:sp>
        <p:nvSpPr>
          <p:cNvPr id="254" name="Google Shape;254;p25"/>
          <p:cNvSpPr txBox="1"/>
          <p:nvPr/>
        </p:nvSpPr>
        <p:spPr>
          <a:xfrm>
            <a:off x="7312075" y="707638"/>
            <a:ext cx="3042900" cy="1139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GB" sz="1700" u="none" cap="none" strike="noStrike">
                <a:solidFill>
                  <a:srgbClr val="FFFFFF"/>
                </a:solidFill>
                <a:latin typeface="Arial"/>
                <a:ea typeface="Arial"/>
                <a:cs typeface="Arial"/>
                <a:sym typeface="Arial"/>
              </a:rPr>
              <a:t>We cover a range of foundation subjects at Moss Park to enhance knowledge of the world.</a:t>
            </a:r>
            <a:endParaRPr b="1" i="0" sz="1700" u="none" cap="none" strike="noStrike">
              <a:solidFill>
                <a:srgbClr val="FFFFFF"/>
              </a:solidFill>
              <a:latin typeface="Arial"/>
              <a:ea typeface="Arial"/>
              <a:cs typeface="Arial"/>
              <a:sym typeface="Arial"/>
            </a:endParaRPr>
          </a:p>
        </p:txBody>
      </p:sp>
      <p:sp>
        <p:nvSpPr>
          <p:cNvPr id="255" name="Google Shape;255;p25"/>
          <p:cNvSpPr/>
          <p:nvPr/>
        </p:nvSpPr>
        <p:spPr>
          <a:xfrm>
            <a:off x="8082575" y="2848725"/>
            <a:ext cx="3811800" cy="1661700"/>
          </a:xfrm>
          <a:prstGeom prst="wedgeEllipseCallout">
            <a:avLst>
              <a:gd fmla="val -56539" name="adj1"/>
              <a:gd fmla="val 82786" name="adj2"/>
            </a:avLst>
          </a:prstGeom>
          <a:solidFill>
            <a:srgbClr val="CEB966"/>
          </a:solidFill>
          <a:ln cap="flat" cmpd="sng" w="25400">
            <a:solidFill>
              <a:srgbClr val="96874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Book Antiqua"/>
              <a:ea typeface="Book Antiqua"/>
              <a:cs typeface="Book Antiqua"/>
              <a:sym typeface="Book Antiqua"/>
            </a:endParaRPr>
          </a:p>
        </p:txBody>
      </p:sp>
      <p:sp>
        <p:nvSpPr>
          <p:cNvPr id="256" name="Google Shape;256;p25"/>
          <p:cNvSpPr txBox="1"/>
          <p:nvPr/>
        </p:nvSpPr>
        <p:spPr>
          <a:xfrm>
            <a:off x="8214275" y="3163100"/>
            <a:ext cx="3548400" cy="1139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GB" sz="1700" u="none" cap="none" strike="noStrike">
                <a:solidFill>
                  <a:srgbClr val="FFFFFF"/>
                </a:solidFill>
                <a:latin typeface="Arial"/>
                <a:ea typeface="Arial"/>
                <a:cs typeface="Arial"/>
                <a:sym typeface="Arial"/>
              </a:rPr>
              <a:t>Children will use iPads and Chromebooks throughout the curriculum to incorporate use of technology.</a:t>
            </a:r>
            <a:endParaRPr b="1" i="0" sz="1700" u="none" cap="none" strike="noStrike">
              <a:solidFill>
                <a:srgbClr val="FFFFFF"/>
              </a:solidFill>
              <a:latin typeface="Arial"/>
              <a:ea typeface="Arial"/>
              <a:cs typeface="Arial"/>
              <a:sym typeface="Arial"/>
            </a:endParaRPr>
          </a:p>
        </p:txBody>
      </p:sp>
      <p:sp>
        <p:nvSpPr>
          <p:cNvPr id="257" name="Google Shape;257;p25"/>
          <p:cNvSpPr/>
          <p:nvPr/>
        </p:nvSpPr>
        <p:spPr>
          <a:xfrm>
            <a:off x="284025" y="1786250"/>
            <a:ext cx="3155400" cy="2028000"/>
          </a:xfrm>
          <a:prstGeom prst="wedgeEllipseCallout">
            <a:avLst>
              <a:gd fmla="val 91681" name="adj1"/>
              <a:gd fmla="val 33573" name="adj2"/>
            </a:avLst>
          </a:prstGeom>
          <a:solidFill>
            <a:srgbClr val="CEB966"/>
          </a:solidFill>
          <a:ln cap="flat" cmpd="sng" w="25400">
            <a:solidFill>
              <a:srgbClr val="96874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Book Antiqua"/>
              <a:ea typeface="Book Antiqua"/>
              <a:cs typeface="Book Antiqua"/>
              <a:sym typeface="Book Antiqua"/>
            </a:endParaRPr>
          </a:p>
        </p:txBody>
      </p:sp>
      <p:sp>
        <p:nvSpPr>
          <p:cNvPr id="258" name="Google Shape;258;p25"/>
          <p:cNvSpPr txBox="1"/>
          <p:nvPr/>
        </p:nvSpPr>
        <p:spPr>
          <a:xfrm>
            <a:off x="679275" y="2099900"/>
            <a:ext cx="2364900" cy="1400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GB" sz="1700" u="none" cap="none" strike="noStrike">
                <a:solidFill>
                  <a:srgbClr val="FFFFFF"/>
                </a:solidFill>
                <a:latin typeface="Arial"/>
                <a:ea typeface="Arial"/>
                <a:cs typeface="Arial"/>
                <a:sym typeface="Arial"/>
              </a:rPr>
              <a:t>Children will engage in a range of practical and written activities to support their understanding.</a:t>
            </a:r>
            <a:endParaRPr b="1" i="0" sz="1700" u="none" cap="none" strike="noStrike">
              <a:solidFill>
                <a:srgbClr val="FFFFFF"/>
              </a:solidFill>
              <a:latin typeface="Arial"/>
              <a:ea typeface="Arial"/>
              <a:cs typeface="Arial"/>
              <a:sym typeface="Arial"/>
            </a:endParaRPr>
          </a:p>
        </p:txBody>
      </p:sp>
      <p:sp>
        <p:nvSpPr>
          <p:cNvPr id="259" name="Google Shape;259;p25"/>
          <p:cNvSpPr txBox="1"/>
          <p:nvPr/>
        </p:nvSpPr>
        <p:spPr>
          <a:xfrm>
            <a:off x="4190100" y="4761374"/>
            <a:ext cx="38118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rgbClr val="000000"/>
                </a:solidFill>
                <a:latin typeface="Arial"/>
                <a:ea typeface="Arial"/>
                <a:cs typeface="Arial"/>
                <a:sym typeface="Arial"/>
              </a:rPr>
              <a:t>These include Art, Computing, DT, Geography, History, Music, PE, PSHE, RE and Spanish (KS2).</a:t>
            </a:r>
            <a:endParaRPr b="1" i="0" sz="2000" u="none" cap="none" strike="noStrike">
              <a:solidFill>
                <a:srgbClr val="FF0000"/>
              </a:solidFill>
              <a:latin typeface="Arial"/>
              <a:ea typeface="Arial"/>
              <a:cs typeface="Arial"/>
              <a:sym typeface="Arial"/>
            </a:endParaRPr>
          </a:p>
        </p:txBody>
      </p:sp>
      <p:pic>
        <p:nvPicPr>
          <p:cNvPr id="260" name="Google Shape;260;p25"/>
          <p:cNvPicPr preferRelativeResize="0"/>
          <p:nvPr/>
        </p:nvPicPr>
        <p:blipFill rotWithShape="1">
          <a:blip r:embed="rId5">
            <a:alphaModFix/>
          </a:blip>
          <a:srcRect b="0" l="0" r="0" t="0"/>
          <a:stretch/>
        </p:blipFill>
        <p:spPr>
          <a:xfrm>
            <a:off x="4867650" y="2424801"/>
            <a:ext cx="2456699" cy="1775351"/>
          </a:xfrm>
          <a:prstGeom prst="rect">
            <a:avLst/>
          </a:prstGeom>
          <a:noFill/>
          <a:ln>
            <a:noFill/>
          </a:ln>
        </p:spPr>
      </p:pic>
      <p:pic>
        <p:nvPicPr>
          <p:cNvPr id="261" name="Google Shape;261;p25"/>
          <p:cNvPicPr preferRelativeResize="0"/>
          <p:nvPr/>
        </p:nvPicPr>
        <p:blipFill rotWithShape="1">
          <a:blip r:embed="rId6">
            <a:alphaModFix/>
          </a:blip>
          <a:srcRect b="0" l="0" r="0" t="0"/>
          <a:stretch/>
        </p:blipFill>
        <p:spPr>
          <a:xfrm>
            <a:off x="9337022" y="4588999"/>
            <a:ext cx="2798952" cy="2186674"/>
          </a:xfrm>
          <a:prstGeom prst="rect">
            <a:avLst/>
          </a:prstGeom>
          <a:noFill/>
          <a:ln>
            <a:noFill/>
          </a:ln>
        </p:spPr>
      </p:pic>
      <p:pic>
        <p:nvPicPr>
          <p:cNvPr id="262" name="Google Shape;262;p25"/>
          <p:cNvPicPr preferRelativeResize="0"/>
          <p:nvPr/>
        </p:nvPicPr>
        <p:blipFill rotWithShape="1">
          <a:blip r:embed="rId7">
            <a:alphaModFix/>
          </a:blip>
          <a:srcRect b="0" l="0" r="0" t="0"/>
          <a:stretch/>
        </p:blipFill>
        <p:spPr>
          <a:xfrm>
            <a:off x="412338" y="4357926"/>
            <a:ext cx="2710075" cy="20280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26"/>
          <p:cNvSpPr txBox="1"/>
          <p:nvPr>
            <p:ph type="title"/>
          </p:nvPr>
        </p:nvSpPr>
        <p:spPr>
          <a:xfrm>
            <a:off x="284018" y="-83119"/>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ahoma"/>
              <a:buNone/>
            </a:pPr>
            <a:r>
              <a:rPr lang="en-GB">
                <a:latin typeface="Tahoma"/>
                <a:ea typeface="Tahoma"/>
                <a:cs typeface="Tahoma"/>
                <a:sym typeface="Tahoma"/>
              </a:rPr>
              <a:t>Spelling</a:t>
            </a:r>
            <a:endParaRPr>
              <a:latin typeface="Tahoma"/>
              <a:ea typeface="Tahoma"/>
              <a:cs typeface="Tahoma"/>
              <a:sym typeface="Tahoma"/>
            </a:endParaRPr>
          </a:p>
        </p:txBody>
      </p:sp>
      <p:pic>
        <p:nvPicPr>
          <p:cNvPr id="268" name="Google Shape;268;p26"/>
          <p:cNvPicPr preferRelativeResize="0"/>
          <p:nvPr/>
        </p:nvPicPr>
        <p:blipFill rotWithShape="1">
          <a:blip r:embed="rId3">
            <a:alphaModFix/>
          </a:blip>
          <a:srcRect b="0" l="0" r="0" t="0"/>
          <a:stretch/>
        </p:blipFill>
        <p:spPr>
          <a:xfrm>
            <a:off x="144900" y="853800"/>
            <a:ext cx="2456701" cy="188150"/>
          </a:xfrm>
          <a:prstGeom prst="rect">
            <a:avLst/>
          </a:prstGeom>
          <a:noFill/>
          <a:ln>
            <a:noFill/>
          </a:ln>
        </p:spPr>
      </p:pic>
      <p:pic>
        <p:nvPicPr>
          <p:cNvPr id="269" name="Google Shape;269;p26"/>
          <p:cNvPicPr preferRelativeResize="0"/>
          <p:nvPr/>
        </p:nvPicPr>
        <p:blipFill rotWithShape="1">
          <a:blip r:embed="rId4">
            <a:alphaModFix/>
          </a:blip>
          <a:srcRect b="0" l="0" r="0" t="0"/>
          <a:stretch/>
        </p:blipFill>
        <p:spPr>
          <a:xfrm>
            <a:off x="11074397" y="122748"/>
            <a:ext cx="870095" cy="870094"/>
          </a:xfrm>
          <a:prstGeom prst="rect">
            <a:avLst/>
          </a:prstGeom>
          <a:noFill/>
          <a:ln>
            <a:noFill/>
          </a:ln>
        </p:spPr>
      </p:pic>
      <p:sp>
        <p:nvSpPr>
          <p:cNvPr id="270" name="Google Shape;270;p26"/>
          <p:cNvSpPr txBox="1"/>
          <p:nvPr/>
        </p:nvSpPr>
        <p:spPr>
          <a:xfrm>
            <a:off x="8451233" y="65425"/>
            <a:ext cx="16563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Arial"/>
                <a:ea typeface="Arial"/>
                <a:cs typeface="Arial"/>
                <a:sym typeface="Arial"/>
              </a:rPr>
              <a:t>Children are expected to read at </a:t>
            </a:r>
            <a:r>
              <a:rPr b="0" i="0" lang="en-GB" sz="1400" u="none" cap="none" strike="noStrike">
                <a:solidFill>
                  <a:srgbClr val="FFFFFF"/>
                </a:solidFill>
                <a:latin typeface="Arial"/>
                <a:ea typeface="Arial"/>
                <a:cs typeface="Arial"/>
                <a:sym typeface="Arial"/>
              </a:rPr>
              <a:t>120</a:t>
            </a:r>
            <a:r>
              <a:rPr b="0" i="0" lang="en-GB" sz="1400" u="none" cap="none" strike="noStrike">
                <a:solidFill>
                  <a:srgbClr val="FFFFFF"/>
                </a:solidFill>
                <a:latin typeface="Arial"/>
                <a:ea typeface="Arial"/>
                <a:cs typeface="Arial"/>
                <a:sym typeface="Arial"/>
              </a:rPr>
              <a:t> words a minute.</a:t>
            </a:r>
            <a:endParaRPr b="0" i="0" sz="1400" u="none" cap="none" strike="noStrike">
              <a:solidFill>
                <a:srgbClr val="FFFFFF"/>
              </a:solidFill>
              <a:latin typeface="Arial"/>
              <a:ea typeface="Arial"/>
              <a:cs typeface="Arial"/>
              <a:sym typeface="Arial"/>
            </a:endParaRPr>
          </a:p>
        </p:txBody>
      </p:sp>
      <p:sp>
        <p:nvSpPr>
          <p:cNvPr id="271" name="Google Shape;271;p26"/>
          <p:cNvSpPr txBox="1"/>
          <p:nvPr/>
        </p:nvSpPr>
        <p:spPr>
          <a:xfrm>
            <a:off x="7332639" y="2285458"/>
            <a:ext cx="18723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en-GB" sz="1400" u="none" cap="none" strike="noStrike">
                <a:solidFill>
                  <a:srgbClr val="FFFFFF"/>
                </a:solidFill>
                <a:latin typeface="Arial"/>
                <a:ea typeface="Arial"/>
                <a:cs typeface="Arial"/>
                <a:sym typeface="Arial"/>
              </a:rPr>
              <a:t>By Year 6, children should be able to join and use cursive handwriting.</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72" name="Google Shape;272;p26"/>
          <p:cNvSpPr/>
          <p:nvPr/>
        </p:nvSpPr>
        <p:spPr>
          <a:xfrm>
            <a:off x="4287300" y="4977225"/>
            <a:ext cx="3773700" cy="1071600"/>
          </a:xfrm>
          <a:prstGeom prst="wedgeEllipseCallout">
            <a:avLst>
              <a:gd fmla="val 51350" name="adj1"/>
              <a:gd fmla="val 59199" name="adj2"/>
            </a:avLst>
          </a:prstGeom>
          <a:solidFill>
            <a:srgbClr val="CEB966"/>
          </a:solidFill>
          <a:ln cap="flat" cmpd="sng" w="25400">
            <a:solidFill>
              <a:srgbClr val="96874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1" i="0" lang="en-GB" sz="1500" u="none" cap="none" strike="noStrike">
                <a:solidFill>
                  <a:srgbClr val="FFFFFF"/>
                </a:solidFill>
                <a:latin typeface="Arial"/>
                <a:ea typeface="Arial"/>
                <a:cs typeface="Arial"/>
                <a:sym typeface="Arial"/>
              </a:rPr>
              <a:t>Spellings are taught in class each week with prior spellings revised at the start of each lesson.</a:t>
            </a:r>
            <a:endParaRPr b="1" i="0" sz="1500" u="none" cap="none" strike="noStrike">
              <a:solidFill>
                <a:srgbClr val="FFFFFF"/>
              </a:solidFill>
              <a:latin typeface="Arial"/>
              <a:ea typeface="Arial"/>
              <a:cs typeface="Arial"/>
              <a:sym typeface="Arial"/>
            </a:endParaRPr>
          </a:p>
        </p:txBody>
      </p:sp>
      <p:sp>
        <p:nvSpPr>
          <p:cNvPr id="273" name="Google Shape;273;p26"/>
          <p:cNvSpPr txBox="1"/>
          <p:nvPr/>
        </p:nvSpPr>
        <p:spPr>
          <a:xfrm>
            <a:off x="7312075" y="707638"/>
            <a:ext cx="3042900" cy="1139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GB" sz="1700" u="none" cap="none" strike="noStrike">
                <a:solidFill>
                  <a:srgbClr val="FFFFFF"/>
                </a:solidFill>
                <a:latin typeface="Arial"/>
                <a:ea typeface="Arial"/>
                <a:cs typeface="Arial"/>
                <a:sym typeface="Arial"/>
              </a:rPr>
              <a:t>We cover a range of foundation subjects at Moss Park to enhance knowledge of the world.</a:t>
            </a:r>
            <a:endParaRPr b="1" i="0" sz="1700" u="none" cap="none" strike="noStrike">
              <a:solidFill>
                <a:srgbClr val="FFFFFF"/>
              </a:solidFill>
              <a:latin typeface="Arial"/>
              <a:ea typeface="Arial"/>
              <a:cs typeface="Arial"/>
              <a:sym typeface="Arial"/>
            </a:endParaRPr>
          </a:p>
        </p:txBody>
      </p:sp>
      <p:sp>
        <p:nvSpPr>
          <p:cNvPr id="274" name="Google Shape;274;p26"/>
          <p:cNvSpPr/>
          <p:nvPr/>
        </p:nvSpPr>
        <p:spPr>
          <a:xfrm>
            <a:off x="8333375" y="5228700"/>
            <a:ext cx="3811800" cy="1568700"/>
          </a:xfrm>
          <a:prstGeom prst="wedgeEllipseCallout">
            <a:avLst>
              <a:gd fmla="val 44767" name="adj1"/>
              <a:gd fmla="val -66583" name="adj2"/>
            </a:avLst>
          </a:prstGeom>
          <a:solidFill>
            <a:srgbClr val="CEB966"/>
          </a:solidFill>
          <a:ln cap="flat" cmpd="sng" w="25400">
            <a:solidFill>
              <a:srgbClr val="96874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Book Antiqua"/>
              <a:ea typeface="Book Antiqua"/>
              <a:cs typeface="Book Antiqua"/>
              <a:sym typeface="Book Antiqua"/>
            </a:endParaRPr>
          </a:p>
        </p:txBody>
      </p:sp>
      <p:sp>
        <p:nvSpPr>
          <p:cNvPr id="275" name="Google Shape;275;p26"/>
          <p:cNvSpPr txBox="1"/>
          <p:nvPr/>
        </p:nvSpPr>
        <p:spPr>
          <a:xfrm>
            <a:off x="8717825" y="5389650"/>
            <a:ext cx="3042900" cy="1246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100"/>
              <a:buFont typeface="Arial"/>
              <a:buNone/>
            </a:pPr>
            <a:r>
              <a:rPr b="1" i="0" lang="en-GB" sz="1500" u="none" cap="none" strike="noStrike">
                <a:solidFill>
                  <a:srgbClr val="FFFFFF"/>
                </a:solidFill>
                <a:latin typeface="Arial"/>
                <a:ea typeface="Arial"/>
                <a:cs typeface="Arial"/>
                <a:sym typeface="Arial"/>
              </a:rPr>
              <a:t>The children’s scores are monitored each week and words they struggle with are highlighted/written into their red spelling books.</a:t>
            </a:r>
            <a:endParaRPr b="1" i="0" sz="1500" u="none" cap="none" strike="noStrike">
              <a:solidFill>
                <a:srgbClr val="FFFFFF"/>
              </a:solidFill>
              <a:latin typeface="Arial"/>
              <a:ea typeface="Arial"/>
              <a:cs typeface="Arial"/>
              <a:sym typeface="Arial"/>
            </a:endParaRPr>
          </a:p>
        </p:txBody>
      </p:sp>
      <p:sp>
        <p:nvSpPr>
          <p:cNvPr id="276" name="Google Shape;276;p26"/>
          <p:cNvSpPr/>
          <p:nvPr/>
        </p:nvSpPr>
        <p:spPr>
          <a:xfrm>
            <a:off x="101125" y="5139550"/>
            <a:ext cx="3951900" cy="1657800"/>
          </a:xfrm>
          <a:prstGeom prst="wedgeEllipseCallout">
            <a:avLst>
              <a:gd fmla="val 60726" name="adj1"/>
              <a:gd fmla="val -52543" name="adj2"/>
            </a:avLst>
          </a:prstGeom>
          <a:solidFill>
            <a:srgbClr val="CEB966"/>
          </a:solidFill>
          <a:ln cap="flat" cmpd="sng" w="25400">
            <a:solidFill>
              <a:srgbClr val="96874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Book Antiqua"/>
              <a:ea typeface="Book Antiqua"/>
              <a:cs typeface="Book Antiqua"/>
              <a:sym typeface="Book Antiqua"/>
            </a:endParaRPr>
          </a:p>
        </p:txBody>
      </p:sp>
      <p:sp>
        <p:nvSpPr>
          <p:cNvPr id="277" name="Google Shape;277;p26"/>
          <p:cNvSpPr txBox="1"/>
          <p:nvPr/>
        </p:nvSpPr>
        <p:spPr>
          <a:xfrm>
            <a:off x="462925" y="5389650"/>
            <a:ext cx="3228300" cy="1477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200"/>
              <a:buFont typeface="Arial"/>
              <a:buNone/>
            </a:pPr>
            <a:r>
              <a:rPr b="1" i="0" lang="en-GB" sz="1500" u="none" cap="none" strike="noStrike">
                <a:solidFill>
                  <a:schemeClr val="lt1"/>
                </a:solidFill>
                <a:latin typeface="Arial"/>
                <a:ea typeface="Arial"/>
                <a:cs typeface="Arial"/>
                <a:sym typeface="Arial"/>
              </a:rPr>
              <a:t>Each year group follows a week by week learning plan where children will have the opportunity to consolidate their learning in an independent task.</a:t>
            </a:r>
            <a:endParaRPr b="1" i="0" sz="15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t/>
            </a:r>
            <a:endParaRPr b="1" i="0" sz="1500" u="none" cap="none" strike="noStrike">
              <a:solidFill>
                <a:schemeClr val="lt1"/>
              </a:solidFill>
              <a:latin typeface="Arial"/>
              <a:ea typeface="Arial"/>
              <a:cs typeface="Arial"/>
              <a:sym typeface="Arial"/>
            </a:endParaRPr>
          </a:p>
        </p:txBody>
      </p:sp>
      <p:pic>
        <p:nvPicPr>
          <p:cNvPr id="278" name="Google Shape;278;p26"/>
          <p:cNvPicPr preferRelativeResize="0"/>
          <p:nvPr/>
        </p:nvPicPr>
        <p:blipFill rotWithShape="1">
          <a:blip r:embed="rId5">
            <a:alphaModFix/>
          </a:blip>
          <a:srcRect b="0" l="0" r="0" t="0"/>
          <a:stretch/>
        </p:blipFill>
        <p:spPr>
          <a:xfrm>
            <a:off x="4590600" y="6131682"/>
            <a:ext cx="3010800" cy="594244"/>
          </a:xfrm>
          <a:prstGeom prst="rect">
            <a:avLst/>
          </a:prstGeom>
          <a:noFill/>
          <a:ln>
            <a:noFill/>
          </a:ln>
        </p:spPr>
      </p:pic>
      <p:sp>
        <p:nvSpPr>
          <p:cNvPr id="279" name="Google Shape;279;p26"/>
          <p:cNvSpPr txBox="1"/>
          <p:nvPr/>
        </p:nvSpPr>
        <p:spPr>
          <a:xfrm>
            <a:off x="154200" y="1153288"/>
            <a:ext cx="11883600" cy="41250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100"/>
              <a:buFont typeface="Arial"/>
              <a:buNone/>
            </a:pPr>
            <a:r>
              <a:rPr b="0" i="0" lang="en-GB" sz="1600" u="none" cap="none" strike="noStrike">
                <a:solidFill>
                  <a:srgbClr val="000000"/>
                </a:solidFill>
                <a:latin typeface="Arial"/>
                <a:ea typeface="Arial"/>
                <a:cs typeface="Arial"/>
                <a:sym typeface="Arial"/>
              </a:rPr>
              <a:t>In Years 3, 4, 5 and 6 the children learn a new spelling pattern every week as well as revising those already taught. They will also have the opportunity to revise the statutory spellings for their year group - these are called ‘Challenge Weeks’. </a:t>
            </a:r>
            <a:endParaRPr b="0" i="0" sz="16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rPr b="0" i="0" lang="en-GB" sz="1600" u="none" cap="none" strike="noStrike">
                <a:solidFill>
                  <a:srgbClr val="000000"/>
                </a:solidFill>
                <a:latin typeface="Arial"/>
                <a:ea typeface="Arial"/>
                <a:cs typeface="Arial"/>
                <a:sym typeface="Arial"/>
              </a:rPr>
              <a:t>Children in Years 3 to 6 also have a weekly spelling test. Spelling tests help children to learn the spelling rule or pattern being taught but it is important that children are able to apply the rule to spell other words. Therefore, spelling is assessed through ‘</a:t>
            </a:r>
            <a:r>
              <a:rPr b="1" i="0" lang="en-GB" sz="1600" u="none" cap="none" strike="noStrike">
                <a:solidFill>
                  <a:srgbClr val="000000"/>
                </a:solidFill>
                <a:latin typeface="Arial"/>
                <a:ea typeface="Arial"/>
                <a:cs typeface="Arial"/>
                <a:sym typeface="Arial"/>
              </a:rPr>
              <a:t>Dictation’ tests</a:t>
            </a:r>
            <a:r>
              <a:rPr b="0" i="0" lang="en-GB" sz="1600" u="none" cap="none" strike="noStrike">
                <a:solidFill>
                  <a:srgbClr val="000000"/>
                </a:solidFill>
                <a:latin typeface="Arial"/>
                <a:ea typeface="Arial"/>
                <a:cs typeface="Arial"/>
                <a:sym typeface="Arial"/>
              </a:rPr>
              <a:t>. This means that teachers read out words and sentences for the pupils to copy. Your child will be sent home with a group of words that contain a spelling pattern or rule to learn.</a:t>
            </a:r>
            <a:endParaRPr b="0" i="0" sz="16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rPr b="0" i="0" lang="en-GB" sz="1600" u="none" cap="none" strike="noStrike">
                <a:solidFill>
                  <a:srgbClr val="000000"/>
                </a:solidFill>
                <a:latin typeface="Arial"/>
                <a:ea typeface="Arial"/>
                <a:cs typeface="Arial"/>
                <a:sym typeface="Arial"/>
              </a:rPr>
              <a:t>In the weekly dictation test, your child may be tested on those words or different words in the same family in order to see if they can apply the spelling rule. They may put the words into a sentence.</a:t>
            </a:r>
            <a:endParaRPr b="0" i="0" sz="16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rPr b="0" i="0" lang="en-GB" sz="1600" u="none" cap="none" strike="noStrike">
                <a:solidFill>
                  <a:srgbClr val="000000"/>
                </a:solidFill>
                <a:latin typeface="Arial"/>
                <a:ea typeface="Arial"/>
                <a:cs typeface="Arial"/>
                <a:sym typeface="Arial"/>
              </a:rPr>
              <a:t>This year, your child will have access to </a:t>
            </a:r>
            <a:r>
              <a:rPr b="1" i="0" lang="en-GB" sz="1600" u="none" cap="none" strike="noStrike">
                <a:solidFill>
                  <a:srgbClr val="000000"/>
                </a:solidFill>
                <a:latin typeface="Arial"/>
                <a:ea typeface="Arial"/>
                <a:cs typeface="Arial"/>
                <a:sym typeface="Arial"/>
              </a:rPr>
              <a:t>Spelling Shed</a:t>
            </a:r>
            <a:r>
              <a:rPr b="0" i="0" lang="en-GB" sz="1600" u="none" cap="none" strike="noStrike">
                <a:solidFill>
                  <a:srgbClr val="000000"/>
                </a:solidFill>
                <a:latin typeface="Arial"/>
                <a:ea typeface="Arial"/>
                <a:cs typeface="Arial"/>
                <a:sym typeface="Arial"/>
              </a:rPr>
              <a:t> which is a scheme designed for pupils to practise their weekly spellings online via the use of the web link: </a:t>
            </a:r>
            <a:r>
              <a:rPr b="0" i="0" lang="en-GB" sz="1600" u="sng" cap="none" strike="noStrike">
                <a:solidFill>
                  <a:srgbClr val="1155CC"/>
                </a:solidFill>
                <a:latin typeface="Arial"/>
                <a:ea typeface="Arial"/>
                <a:cs typeface="Arial"/>
                <a:sym typeface="Arial"/>
                <a:hlinkClick r:id="rId6">
                  <a:extLst>
                    <a:ext uri="{A12FA001-AC4F-418D-AE19-62706E023703}">
                      <ahyp:hlinkClr val="tx"/>
                    </a:ext>
                  </a:extLst>
                </a:hlinkClick>
              </a:rPr>
              <a:t>https://play.spellingshed.com</a:t>
            </a:r>
            <a:r>
              <a:rPr b="0" i="0" lang="en-GB" sz="1600" u="none" cap="none" strike="noStrike">
                <a:solidFill>
                  <a:srgbClr val="000000"/>
                </a:solidFill>
                <a:latin typeface="Arial"/>
                <a:ea typeface="Arial"/>
                <a:cs typeface="Arial"/>
                <a:sym typeface="Arial"/>
              </a:rPr>
              <a:t> which is free of charge and/or can be accessed via the </a:t>
            </a:r>
            <a:r>
              <a:rPr b="1" i="0" lang="en-GB" sz="1600" u="none" cap="none" strike="noStrike">
                <a:solidFill>
                  <a:srgbClr val="000000"/>
                </a:solidFill>
                <a:latin typeface="Arial"/>
                <a:ea typeface="Arial"/>
                <a:cs typeface="Arial"/>
                <a:sym typeface="Arial"/>
              </a:rPr>
              <a:t>Spelling Shed App</a:t>
            </a:r>
            <a:r>
              <a:rPr b="0" i="0" lang="en-GB" sz="1600" u="none" cap="none" strike="noStrike">
                <a:solidFill>
                  <a:srgbClr val="000000"/>
                </a:solidFill>
                <a:latin typeface="Arial"/>
                <a:ea typeface="Arial"/>
                <a:cs typeface="Arial"/>
                <a:sym typeface="Arial"/>
              </a:rPr>
              <a:t>. Each week, your child will receive their spellings to learn via the </a:t>
            </a:r>
            <a:r>
              <a:rPr b="1" i="0" lang="en-GB" sz="1600" u="none" cap="none" strike="noStrike">
                <a:solidFill>
                  <a:srgbClr val="000000"/>
                </a:solidFill>
                <a:latin typeface="Arial"/>
                <a:ea typeface="Arial"/>
                <a:cs typeface="Arial"/>
                <a:sym typeface="Arial"/>
              </a:rPr>
              <a:t>Spelling Shed</a:t>
            </a:r>
            <a:r>
              <a:rPr b="0" i="0" lang="en-GB" sz="1600" u="none" cap="none" strike="noStrike">
                <a:solidFill>
                  <a:srgbClr val="000000"/>
                </a:solidFill>
                <a:latin typeface="Arial"/>
                <a:ea typeface="Arial"/>
                <a:cs typeface="Arial"/>
                <a:sym typeface="Arial"/>
              </a:rPr>
              <a:t> programme (alongside their printed copy) which they will also use for homework.</a:t>
            </a:r>
            <a:endParaRPr b="1"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rgbClr val="000000"/>
              </a:solidFill>
              <a:latin typeface="Book Antiqua"/>
              <a:ea typeface="Book Antiqua"/>
              <a:cs typeface="Book Antiqua"/>
              <a:sym typeface="Book Antiqu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27"/>
          <p:cNvSpPr txBox="1"/>
          <p:nvPr/>
        </p:nvSpPr>
        <p:spPr>
          <a:xfrm>
            <a:off x="954333" y="1203375"/>
            <a:ext cx="10854900" cy="3279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2400">
              <a:solidFill>
                <a:srgbClr val="1F1F1F"/>
              </a:solidFill>
            </a:endParaRPr>
          </a:p>
          <a:p>
            <a:pPr indent="0" lvl="0" marL="0" rtl="0" algn="l">
              <a:lnSpc>
                <a:spcPct val="115000"/>
              </a:lnSpc>
              <a:spcBef>
                <a:spcPts val="0"/>
              </a:spcBef>
              <a:spcAft>
                <a:spcPts val="0"/>
              </a:spcAft>
              <a:buNone/>
            </a:pPr>
            <a:r>
              <a:rPr lang="en-GB" sz="2400">
                <a:solidFill>
                  <a:srgbClr val="1F1F1F"/>
                </a:solidFill>
              </a:rPr>
              <a:t>This year, the multiplication times table checks will be undertaken by all eligible year 4 pupils within the 2-week period from </a:t>
            </a:r>
            <a:r>
              <a:rPr b="1" lang="en-GB" sz="2400">
                <a:solidFill>
                  <a:srgbClr val="0B0C0C"/>
                </a:solidFill>
                <a:highlight>
                  <a:srgbClr val="FFFFFF"/>
                </a:highlight>
              </a:rPr>
              <a:t>Monday 1 June 2026.</a:t>
            </a:r>
            <a:endParaRPr b="1" sz="2400">
              <a:solidFill>
                <a:srgbClr val="1F1F1F"/>
              </a:solidFill>
            </a:endParaRPr>
          </a:p>
          <a:p>
            <a:pPr indent="0" lvl="0" marL="0" rtl="0" algn="l">
              <a:lnSpc>
                <a:spcPct val="115000"/>
              </a:lnSpc>
              <a:spcBef>
                <a:spcPts val="0"/>
              </a:spcBef>
              <a:spcAft>
                <a:spcPts val="0"/>
              </a:spcAft>
              <a:buNone/>
            </a:pPr>
            <a:r>
              <a:t/>
            </a:r>
            <a:endParaRPr sz="2400">
              <a:solidFill>
                <a:srgbClr val="1F1F1F"/>
              </a:solidFill>
            </a:endParaRPr>
          </a:p>
          <a:p>
            <a:pPr indent="0" lvl="0" marL="0" rtl="0" algn="l">
              <a:lnSpc>
                <a:spcPct val="115000"/>
              </a:lnSpc>
              <a:spcBef>
                <a:spcPts val="0"/>
              </a:spcBef>
              <a:spcAft>
                <a:spcPts val="0"/>
              </a:spcAft>
              <a:buNone/>
            </a:pPr>
            <a:r>
              <a:rPr lang="en-GB" sz="2400">
                <a:solidFill>
                  <a:srgbClr val="1F1F1F"/>
                </a:solidFill>
              </a:rPr>
              <a:t>The check will include the times tables up to 12. The children will be practising in class during maths lessons and S.O.D.A but it is also important that they practise at home by engaging in any homework set on TT Rockstars. </a:t>
            </a:r>
            <a:endParaRPr sz="2400">
              <a:solidFill>
                <a:srgbClr val="1F1F1F"/>
              </a:solidFill>
            </a:endParaRPr>
          </a:p>
          <a:p>
            <a:pPr indent="0" lvl="0" marL="0" rtl="0" algn="l">
              <a:lnSpc>
                <a:spcPct val="115000"/>
              </a:lnSpc>
              <a:spcBef>
                <a:spcPts val="0"/>
              </a:spcBef>
              <a:spcAft>
                <a:spcPts val="0"/>
              </a:spcAft>
              <a:buClr>
                <a:schemeClr val="dk1"/>
              </a:buClr>
              <a:buSzPts val="1100"/>
              <a:buFont typeface="Arial"/>
              <a:buNone/>
            </a:pPr>
            <a:r>
              <a:t/>
            </a:r>
            <a:endParaRPr sz="2400">
              <a:solidFill>
                <a:srgbClr val="1F1F1F"/>
              </a:solidFill>
            </a:endParaRPr>
          </a:p>
        </p:txBody>
      </p:sp>
      <p:pic>
        <p:nvPicPr>
          <p:cNvPr id="286" name="Google Shape;286;p27"/>
          <p:cNvPicPr preferRelativeResize="0"/>
          <p:nvPr/>
        </p:nvPicPr>
        <p:blipFill>
          <a:blip r:embed="rId3">
            <a:alphaModFix/>
          </a:blip>
          <a:stretch>
            <a:fillRect/>
          </a:stretch>
        </p:blipFill>
        <p:spPr>
          <a:xfrm>
            <a:off x="3703233" y="5238325"/>
            <a:ext cx="4785533" cy="1357775"/>
          </a:xfrm>
          <a:prstGeom prst="rect">
            <a:avLst/>
          </a:prstGeom>
          <a:noFill/>
          <a:ln>
            <a:noFill/>
          </a:ln>
        </p:spPr>
      </p:pic>
      <p:sp>
        <p:nvSpPr>
          <p:cNvPr id="287" name="Google Shape;287;p27"/>
          <p:cNvSpPr txBox="1"/>
          <p:nvPr/>
        </p:nvSpPr>
        <p:spPr>
          <a:xfrm>
            <a:off x="170987" y="66038"/>
            <a:ext cx="10515600"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Tahoma"/>
              <a:buNone/>
            </a:pPr>
            <a:r>
              <a:rPr lang="en-GB" sz="4400">
                <a:solidFill>
                  <a:schemeClr val="dk1"/>
                </a:solidFill>
                <a:latin typeface="Tahoma"/>
                <a:ea typeface="Tahoma"/>
                <a:cs typeface="Tahoma"/>
                <a:sym typeface="Tahoma"/>
              </a:rPr>
              <a:t>Times Table Check</a:t>
            </a:r>
            <a:endParaRPr sz="4400">
              <a:solidFill>
                <a:schemeClr val="dk1"/>
              </a:solidFill>
              <a:latin typeface="Tahoma"/>
              <a:ea typeface="Tahoma"/>
              <a:cs typeface="Tahoma"/>
              <a:sym typeface="Tahoma"/>
            </a:endParaRPr>
          </a:p>
        </p:txBody>
      </p:sp>
      <p:pic>
        <p:nvPicPr>
          <p:cNvPr id="288" name="Google Shape;288;p27"/>
          <p:cNvPicPr preferRelativeResize="0"/>
          <p:nvPr/>
        </p:nvPicPr>
        <p:blipFill rotWithShape="1">
          <a:blip r:embed="rId4">
            <a:alphaModFix/>
          </a:blip>
          <a:srcRect b="0" l="0" r="0" t="0"/>
          <a:stretch/>
        </p:blipFill>
        <p:spPr>
          <a:xfrm>
            <a:off x="1" y="1068775"/>
            <a:ext cx="5910050" cy="228975"/>
          </a:xfrm>
          <a:prstGeom prst="rect">
            <a:avLst/>
          </a:prstGeom>
          <a:noFill/>
          <a:ln>
            <a:noFill/>
          </a:ln>
        </p:spPr>
      </p:pic>
      <p:pic>
        <p:nvPicPr>
          <p:cNvPr id="289" name="Google Shape;289;p27"/>
          <p:cNvPicPr preferRelativeResize="0"/>
          <p:nvPr/>
        </p:nvPicPr>
        <p:blipFill rotWithShape="1">
          <a:blip r:embed="rId5">
            <a:alphaModFix/>
          </a:blip>
          <a:srcRect b="0" l="0" r="0" t="0"/>
          <a:stretch/>
        </p:blipFill>
        <p:spPr>
          <a:xfrm>
            <a:off x="11074397" y="122748"/>
            <a:ext cx="870095" cy="87009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28"/>
          <p:cNvSpPr txBox="1"/>
          <p:nvPr>
            <p:ph type="title"/>
          </p:nvPr>
        </p:nvSpPr>
        <p:spPr>
          <a:xfrm>
            <a:off x="284018" y="-83119"/>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ahoma"/>
              <a:buNone/>
            </a:pPr>
            <a:r>
              <a:rPr lang="en-GB">
                <a:latin typeface="Tahoma"/>
                <a:ea typeface="Tahoma"/>
                <a:cs typeface="Tahoma"/>
                <a:sym typeface="Tahoma"/>
              </a:rPr>
              <a:t>After School Curriculum Clubs</a:t>
            </a:r>
            <a:endParaRPr>
              <a:latin typeface="Tahoma"/>
              <a:ea typeface="Tahoma"/>
              <a:cs typeface="Tahoma"/>
              <a:sym typeface="Tahoma"/>
            </a:endParaRPr>
          </a:p>
        </p:txBody>
      </p:sp>
      <p:pic>
        <p:nvPicPr>
          <p:cNvPr id="295" name="Google Shape;295;p28"/>
          <p:cNvPicPr preferRelativeResize="0"/>
          <p:nvPr/>
        </p:nvPicPr>
        <p:blipFill rotWithShape="1">
          <a:blip r:embed="rId3">
            <a:alphaModFix/>
          </a:blip>
          <a:srcRect b="0" l="0" r="0" t="0"/>
          <a:stretch/>
        </p:blipFill>
        <p:spPr>
          <a:xfrm>
            <a:off x="144900" y="853800"/>
            <a:ext cx="7755299" cy="188150"/>
          </a:xfrm>
          <a:prstGeom prst="rect">
            <a:avLst/>
          </a:prstGeom>
          <a:noFill/>
          <a:ln>
            <a:noFill/>
          </a:ln>
        </p:spPr>
      </p:pic>
      <p:pic>
        <p:nvPicPr>
          <p:cNvPr id="296" name="Google Shape;296;p28"/>
          <p:cNvPicPr preferRelativeResize="0"/>
          <p:nvPr/>
        </p:nvPicPr>
        <p:blipFill rotWithShape="1">
          <a:blip r:embed="rId4">
            <a:alphaModFix/>
          </a:blip>
          <a:srcRect b="0" l="0" r="0" t="0"/>
          <a:stretch/>
        </p:blipFill>
        <p:spPr>
          <a:xfrm>
            <a:off x="11074397" y="122748"/>
            <a:ext cx="870095" cy="870094"/>
          </a:xfrm>
          <a:prstGeom prst="rect">
            <a:avLst/>
          </a:prstGeom>
          <a:noFill/>
          <a:ln>
            <a:noFill/>
          </a:ln>
        </p:spPr>
      </p:pic>
      <p:sp>
        <p:nvSpPr>
          <p:cNvPr id="297" name="Google Shape;297;p28"/>
          <p:cNvSpPr txBox="1"/>
          <p:nvPr/>
        </p:nvSpPr>
        <p:spPr>
          <a:xfrm>
            <a:off x="8451233" y="65425"/>
            <a:ext cx="16563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Arial"/>
                <a:ea typeface="Arial"/>
                <a:cs typeface="Arial"/>
                <a:sym typeface="Arial"/>
              </a:rPr>
              <a:t>Children are expected to read at </a:t>
            </a:r>
            <a:r>
              <a:rPr b="0" i="0" lang="en-GB" sz="1400" u="none" cap="none" strike="noStrike">
                <a:solidFill>
                  <a:srgbClr val="FFFFFF"/>
                </a:solidFill>
                <a:latin typeface="Arial"/>
                <a:ea typeface="Arial"/>
                <a:cs typeface="Arial"/>
                <a:sym typeface="Arial"/>
              </a:rPr>
              <a:t>120</a:t>
            </a:r>
            <a:r>
              <a:rPr b="0" i="0" lang="en-GB" sz="1400" u="none" cap="none" strike="noStrike">
                <a:solidFill>
                  <a:srgbClr val="FFFFFF"/>
                </a:solidFill>
                <a:latin typeface="Arial"/>
                <a:ea typeface="Arial"/>
                <a:cs typeface="Arial"/>
                <a:sym typeface="Arial"/>
              </a:rPr>
              <a:t> words a minute.</a:t>
            </a:r>
            <a:endParaRPr b="0" i="0" sz="1400" u="none" cap="none" strike="noStrike">
              <a:solidFill>
                <a:srgbClr val="FFFFFF"/>
              </a:solidFill>
              <a:latin typeface="Arial"/>
              <a:ea typeface="Arial"/>
              <a:cs typeface="Arial"/>
              <a:sym typeface="Arial"/>
            </a:endParaRPr>
          </a:p>
        </p:txBody>
      </p:sp>
      <p:sp>
        <p:nvSpPr>
          <p:cNvPr id="298" name="Google Shape;298;p28"/>
          <p:cNvSpPr txBox="1"/>
          <p:nvPr/>
        </p:nvSpPr>
        <p:spPr>
          <a:xfrm>
            <a:off x="7332639" y="2285458"/>
            <a:ext cx="18723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en-GB" sz="1400" u="none" cap="none" strike="noStrike">
                <a:solidFill>
                  <a:srgbClr val="FFFFFF"/>
                </a:solidFill>
                <a:latin typeface="Arial"/>
                <a:ea typeface="Arial"/>
                <a:cs typeface="Arial"/>
                <a:sym typeface="Arial"/>
              </a:rPr>
              <a:t>By Year 6, children should be able to join and use cursive handwriting.</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99" name="Google Shape;299;p28"/>
          <p:cNvSpPr txBox="1"/>
          <p:nvPr/>
        </p:nvSpPr>
        <p:spPr>
          <a:xfrm>
            <a:off x="7312075" y="707638"/>
            <a:ext cx="3042900" cy="1139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GB" sz="1700" u="none" cap="none" strike="noStrike">
                <a:solidFill>
                  <a:srgbClr val="FFFFFF"/>
                </a:solidFill>
                <a:latin typeface="Arial"/>
                <a:ea typeface="Arial"/>
                <a:cs typeface="Arial"/>
                <a:sym typeface="Arial"/>
              </a:rPr>
              <a:t>We cover a range of foundation subjects at Moss Park to enhance knowledge of the world.</a:t>
            </a:r>
            <a:endParaRPr b="1" i="0" sz="1700" u="none" cap="none" strike="noStrike">
              <a:solidFill>
                <a:srgbClr val="FFFFFF"/>
              </a:solidFill>
              <a:latin typeface="Arial"/>
              <a:ea typeface="Arial"/>
              <a:cs typeface="Arial"/>
              <a:sym typeface="Arial"/>
            </a:endParaRPr>
          </a:p>
        </p:txBody>
      </p:sp>
      <p:sp>
        <p:nvSpPr>
          <p:cNvPr id="300" name="Google Shape;300;p28"/>
          <p:cNvSpPr txBox="1"/>
          <p:nvPr/>
        </p:nvSpPr>
        <p:spPr>
          <a:xfrm>
            <a:off x="665250" y="1242575"/>
            <a:ext cx="10861500" cy="54954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en-GB" sz="2100">
                <a:solidFill>
                  <a:srgbClr val="000000"/>
                </a:solidFill>
                <a:latin typeface="Tahoma"/>
                <a:ea typeface="Tahoma"/>
                <a:cs typeface="Tahoma"/>
                <a:sym typeface="Tahoma"/>
              </a:rPr>
              <a:t>In </a:t>
            </a:r>
            <a:r>
              <a:rPr b="1" lang="en-GB" sz="2100">
                <a:solidFill>
                  <a:srgbClr val="000000"/>
                </a:solidFill>
                <a:latin typeface="Tahoma"/>
                <a:ea typeface="Tahoma"/>
                <a:cs typeface="Tahoma"/>
                <a:sym typeface="Tahoma"/>
              </a:rPr>
              <a:t>Year </a:t>
            </a:r>
            <a:r>
              <a:rPr b="1" lang="en-GB" sz="2100">
                <a:latin typeface="Tahoma"/>
                <a:ea typeface="Tahoma"/>
                <a:cs typeface="Tahoma"/>
                <a:sym typeface="Tahoma"/>
              </a:rPr>
              <a:t>4</a:t>
            </a:r>
            <a:r>
              <a:rPr lang="en-GB" sz="2100">
                <a:solidFill>
                  <a:srgbClr val="000000"/>
                </a:solidFill>
                <a:latin typeface="Tahoma"/>
                <a:ea typeface="Tahoma"/>
                <a:cs typeface="Tahoma"/>
                <a:sym typeface="Tahoma"/>
              </a:rPr>
              <a:t>, we have these clubs on offer:</a:t>
            </a:r>
            <a:endParaRPr sz="2100">
              <a:solidFill>
                <a:srgbClr val="000000"/>
              </a:solidFill>
              <a:latin typeface="Tahoma"/>
              <a:ea typeface="Tahoma"/>
              <a:cs typeface="Tahoma"/>
              <a:sym typeface="Tahoma"/>
            </a:endParaRPr>
          </a:p>
          <a:p>
            <a:pPr indent="-470535" lvl="0" marL="548640" rtl="0" algn="l">
              <a:spcBef>
                <a:spcPts val="360"/>
              </a:spcBef>
              <a:spcAft>
                <a:spcPts val="0"/>
              </a:spcAft>
              <a:buClr>
                <a:srgbClr val="000000"/>
              </a:buClr>
              <a:buSzPts val="2100"/>
              <a:buFont typeface="Comic Sans MS"/>
              <a:buChar char="●"/>
            </a:pPr>
            <a:r>
              <a:rPr b="1" lang="en-GB" sz="2100">
                <a:latin typeface="Tahoma"/>
                <a:ea typeface="Tahoma"/>
                <a:cs typeface="Tahoma"/>
                <a:sym typeface="Tahoma"/>
              </a:rPr>
              <a:t> </a:t>
            </a:r>
            <a:r>
              <a:rPr lang="en-GB" sz="2100">
                <a:solidFill>
                  <a:srgbClr val="000000"/>
                </a:solidFill>
                <a:latin typeface="Tahoma"/>
                <a:ea typeface="Tahoma"/>
                <a:cs typeface="Tahoma"/>
                <a:sym typeface="Tahoma"/>
              </a:rPr>
              <a:t>Multisport</a:t>
            </a:r>
            <a:r>
              <a:rPr lang="en-GB" sz="2100">
                <a:latin typeface="Tahoma"/>
                <a:ea typeface="Tahoma"/>
                <a:cs typeface="Tahoma"/>
                <a:sym typeface="Tahoma"/>
              </a:rPr>
              <a:t>s</a:t>
            </a:r>
            <a:endParaRPr sz="2100">
              <a:solidFill>
                <a:srgbClr val="000000"/>
              </a:solidFill>
              <a:latin typeface="Tahoma"/>
              <a:ea typeface="Tahoma"/>
              <a:cs typeface="Tahoma"/>
              <a:sym typeface="Tahoma"/>
            </a:endParaRPr>
          </a:p>
          <a:p>
            <a:pPr indent="-470535" lvl="0" marL="548640" rtl="0" algn="l">
              <a:spcBef>
                <a:spcPts val="360"/>
              </a:spcBef>
              <a:spcAft>
                <a:spcPts val="0"/>
              </a:spcAft>
              <a:buClr>
                <a:srgbClr val="000000"/>
              </a:buClr>
              <a:buSzPts val="2100"/>
              <a:buFont typeface="Comic Sans MS"/>
              <a:buChar char="●"/>
            </a:pPr>
            <a:r>
              <a:rPr b="1" lang="en-GB" sz="2100">
                <a:latin typeface="Tahoma"/>
                <a:ea typeface="Tahoma"/>
                <a:cs typeface="Tahoma"/>
                <a:sym typeface="Tahoma"/>
              </a:rPr>
              <a:t> </a:t>
            </a:r>
            <a:r>
              <a:rPr lang="en-GB" sz="2100">
                <a:solidFill>
                  <a:srgbClr val="000000"/>
                </a:solidFill>
                <a:latin typeface="Tahoma"/>
                <a:ea typeface="Tahoma"/>
                <a:cs typeface="Tahoma"/>
                <a:sym typeface="Tahoma"/>
              </a:rPr>
              <a:t>Singing Club (Young Voices)</a:t>
            </a:r>
            <a:endParaRPr sz="2100">
              <a:solidFill>
                <a:srgbClr val="000000"/>
              </a:solidFill>
              <a:latin typeface="Tahoma"/>
              <a:ea typeface="Tahoma"/>
              <a:cs typeface="Tahoma"/>
              <a:sym typeface="Tahoma"/>
            </a:endParaRPr>
          </a:p>
          <a:p>
            <a:pPr indent="-361950" lvl="0" marL="457200" rtl="0" algn="l">
              <a:spcBef>
                <a:spcPts val="0"/>
              </a:spcBef>
              <a:spcAft>
                <a:spcPts val="0"/>
              </a:spcAft>
              <a:buSzPts val="2100"/>
              <a:buFont typeface="Tahoma"/>
              <a:buChar char="●"/>
            </a:pPr>
            <a:r>
              <a:rPr lang="en-GB" sz="2100">
                <a:latin typeface="Tahoma"/>
                <a:ea typeface="Tahoma"/>
                <a:cs typeface="Tahoma"/>
                <a:sym typeface="Tahoma"/>
              </a:rPr>
              <a:t> </a:t>
            </a:r>
            <a:r>
              <a:rPr b="1" lang="en-GB" sz="2100">
                <a:latin typeface="Tahoma"/>
                <a:ea typeface="Tahoma"/>
                <a:cs typeface="Tahoma"/>
                <a:sym typeface="Tahoma"/>
              </a:rPr>
              <a:t> </a:t>
            </a:r>
            <a:r>
              <a:rPr lang="en-GB" sz="2100">
                <a:latin typeface="Tahoma"/>
                <a:ea typeface="Tahoma"/>
                <a:cs typeface="Tahoma"/>
                <a:sym typeface="Tahoma"/>
              </a:rPr>
              <a:t>Football </a:t>
            </a:r>
            <a:endParaRPr sz="2100">
              <a:latin typeface="Tahoma"/>
              <a:ea typeface="Tahoma"/>
              <a:cs typeface="Tahoma"/>
              <a:sym typeface="Tahoma"/>
            </a:endParaRPr>
          </a:p>
          <a:p>
            <a:pPr indent="-470535" lvl="0" marL="548640" rtl="0" algn="l">
              <a:spcBef>
                <a:spcPts val="360"/>
              </a:spcBef>
              <a:spcAft>
                <a:spcPts val="0"/>
              </a:spcAft>
              <a:buClr>
                <a:srgbClr val="000000"/>
              </a:buClr>
              <a:buSzPts val="2100"/>
              <a:buFont typeface="Comic Sans MS"/>
              <a:buChar char="●"/>
            </a:pPr>
            <a:r>
              <a:rPr lang="en-GB" sz="2100">
                <a:solidFill>
                  <a:srgbClr val="000000"/>
                </a:solidFill>
                <a:latin typeface="Tahoma"/>
                <a:ea typeface="Tahoma"/>
                <a:cs typeface="Tahoma"/>
                <a:sym typeface="Tahoma"/>
              </a:rPr>
              <a:t> Football Club (boys &amp; girls)</a:t>
            </a:r>
            <a:endParaRPr sz="2100">
              <a:solidFill>
                <a:srgbClr val="000000"/>
              </a:solidFill>
              <a:latin typeface="Tahoma"/>
              <a:ea typeface="Tahoma"/>
              <a:cs typeface="Tahoma"/>
              <a:sym typeface="Tahoma"/>
            </a:endParaRPr>
          </a:p>
          <a:p>
            <a:pPr indent="-470535" lvl="0" marL="548640" rtl="0" algn="l">
              <a:spcBef>
                <a:spcPts val="360"/>
              </a:spcBef>
              <a:spcAft>
                <a:spcPts val="0"/>
              </a:spcAft>
              <a:buClr>
                <a:srgbClr val="F9F9F9"/>
              </a:buClr>
              <a:buSzPts val="2100"/>
              <a:buFont typeface="Tahoma"/>
              <a:buChar char="●"/>
            </a:pPr>
            <a:r>
              <a:t/>
            </a:r>
            <a:endParaRPr sz="2100">
              <a:latin typeface="Tahoma"/>
              <a:ea typeface="Tahoma"/>
              <a:cs typeface="Tahoma"/>
              <a:sym typeface="Tahoma"/>
            </a:endParaRPr>
          </a:p>
          <a:p>
            <a:pPr indent="0" lvl="0" marL="0" rtl="0" algn="ctr">
              <a:spcBef>
                <a:spcPts val="400"/>
              </a:spcBef>
              <a:spcAft>
                <a:spcPts val="0"/>
              </a:spcAft>
              <a:buNone/>
            </a:pPr>
            <a:r>
              <a:rPr lang="en-GB" sz="2100">
                <a:solidFill>
                  <a:srgbClr val="000000"/>
                </a:solidFill>
                <a:latin typeface="Tahoma"/>
                <a:ea typeface="Tahoma"/>
                <a:cs typeface="Tahoma"/>
                <a:sym typeface="Tahoma"/>
              </a:rPr>
              <a:t>Please encourage your child to join a club. They can learn something new and have fun! Just £1 per hour session!</a:t>
            </a:r>
            <a:endParaRPr sz="2100">
              <a:solidFill>
                <a:srgbClr val="000000"/>
              </a:solidFill>
              <a:latin typeface="Tahoma"/>
              <a:ea typeface="Tahoma"/>
              <a:cs typeface="Tahoma"/>
              <a:sym typeface="Tahoma"/>
            </a:endParaRPr>
          </a:p>
          <a:p>
            <a:pPr indent="0" lvl="0" marL="0" rtl="0" algn="just">
              <a:lnSpc>
                <a:spcPct val="115000"/>
              </a:lnSpc>
              <a:spcBef>
                <a:spcPts val="0"/>
              </a:spcBef>
              <a:spcAft>
                <a:spcPts val="0"/>
              </a:spcAft>
              <a:buNone/>
            </a:pPr>
            <a:r>
              <a:t/>
            </a:r>
            <a:endParaRPr b="1" sz="1800">
              <a:latin typeface="Tahoma"/>
              <a:ea typeface="Tahoma"/>
              <a:cs typeface="Tahoma"/>
              <a:sym typeface="Tahoma"/>
            </a:endParaRPr>
          </a:p>
          <a:p>
            <a:pPr indent="0" lvl="0" marL="0" rtl="0" algn="just">
              <a:lnSpc>
                <a:spcPct val="115000"/>
              </a:lnSpc>
              <a:spcBef>
                <a:spcPts val="0"/>
              </a:spcBef>
              <a:spcAft>
                <a:spcPts val="0"/>
              </a:spcAft>
              <a:buNone/>
            </a:pPr>
            <a:br>
              <a:rPr b="1" lang="en-GB" sz="1800">
                <a:solidFill>
                  <a:srgbClr val="000000"/>
                </a:solidFill>
                <a:latin typeface="Tahoma"/>
                <a:ea typeface="Tahoma"/>
                <a:cs typeface="Tahoma"/>
                <a:sym typeface="Tahoma"/>
              </a:rPr>
            </a:br>
            <a:r>
              <a:rPr b="1" lang="en-GB" sz="1900">
                <a:solidFill>
                  <a:srgbClr val="000000"/>
                </a:solidFill>
                <a:highlight>
                  <a:schemeClr val="lt1"/>
                </a:highlight>
                <a:latin typeface="Tahoma"/>
                <a:ea typeface="Tahoma"/>
                <a:cs typeface="Tahoma"/>
                <a:sym typeface="Tahoma"/>
              </a:rPr>
              <a:t>The Club Calendar</a:t>
            </a:r>
            <a:r>
              <a:rPr b="1" lang="en-GB" sz="1700">
                <a:solidFill>
                  <a:srgbClr val="000000"/>
                </a:solidFill>
                <a:highlight>
                  <a:schemeClr val="lt1"/>
                </a:highlight>
                <a:latin typeface="Tahoma"/>
                <a:ea typeface="Tahoma"/>
                <a:cs typeface="Tahoma"/>
                <a:sym typeface="Tahoma"/>
              </a:rPr>
              <a:t> </a:t>
            </a:r>
            <a:r>
              <a:rPr lang="en-GB" sz="1700">
                <a:solidFill>
                  <a:srgbClr val="000000"/>
                </a:solidFill>
                <a:highlight>
                  <a:schemeClr val="lt1"/>
                </a:highlight>
                <a:latin typeface="Tahoma"/>
                <a:ea typeface="Tahoma"/>
                <a:cs typeface="Tahoma"/>
                <a:sym typeface="Tahoma"/>
              </a:rPr>
              <a:t>is ready for Autumn term. The clubs are led by school staff and school sport coaches on every night of the school week. Make sure you sign up quickly as places are limited. We have sent out the calendar for you to look at with your child and slots were released on Monday 18th September on </a:t>
            </a:r>
            <a:r>
              <a:rPr b="1" lang="en-GB" sz="1700">
                <a:solidFill>
                  <a:srgbClr val="000000"/>
                </a:solidFill>
                <a:highlight>
                  <a:schemeClr val="lt1"/>
                </a:highlight>
                <a:latin typeface="Tahoma"/>
                <a:ea typeface="Tahoma"/>
                <a:cs typeface="Tahoma"/>
                <a:sym typeface="Tahoma"/>
              </a:rPr>
              <a:t>ParentPay</a:t>
            </a:r>
            <a:r>
              <a:rPr lang="en-GB" sz="1700">
                <a:solidFill>
                  <a:srgbClr val="000000"/>
                </a:solidFill>
                <a:highlight>
                  <a:schemeClr val="lt1"/>
                </a:highlight>
                <a:latin typeface="Tahoma"/>
                <a:ea typeface="Tahoma"/>
                <a:cs typeface="Tahoma"/>
                <a:sym typeface="Tahoma"/>
              </a:rPr>
              <a:t>. Clubs cost just </a:t>
            </a:r>
            <a:r>
              <a:rPr b="1" lang="en-GB" sz="1700">
                <a:solidFill>
                  <a:srgbClr val="000000"/>
                </a:solidFill>
                <a:highlight>
                  <a:schemeClr val="lt1"/>
                </a:highlight>
                <a:latin typeface="Tahoma"/>
                <a:ea typeface="Tahoma"/>
                <a:cs typeface="Tahoma"/>
                <a:sym typeface="Tahoma"/>
              </a:rPr>
              <a:t>£10 for a block of 10 lessons</a:t>
            </a:r>
            <a:r>
              <a:rPr lang="en-GB" sz="1700">
                <a:solidFill>
                  <a:srgbClr val="000000"/>
                </a:solidFill>
                <a:highlight>
                  <a:schemeClr val="lt1"/>
                </a:highlight>
                <a:latin typeface="Tahoma"/>
                <a:ea typeface="Tahoma"/>
                <a:cs typeface="Tahoma"/>
                <a:sym typeface="Tahoma"/>
              </a:rPr>
              <a:t> (Monday 25th September to Friday 8th December). If you are eligible  for Free School Meals then our clubs are free and the discount will be taken off automatically - no need to do anything. Please encourage them to try something new this term!</a:t>
            </a:r>
            <a:endParaRPr sz="2600">
              <a:solidFill>
                <a:srgbClr val="000000"/>
              </a:solidFill>
              <a:highlight>
                <a:schemeClr val="lt1"/>
              </a:highlight>
              <a:latin typeface="Tahoma"/>
              <a:ea typeface="Tahoma"/>
              <a:cs typeface="Tahoma"/>
              <a:sym typeface="Tahom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29"/>
          <p:cNvSpPr txBox="1"/>
          <p:nvPr>
            <p:ph type="title"/>
          </p:nvPr>
        </p:nvSpPr>
        <p:spPr>
          <a:xfrm>
            <a:off x="208239" y="-105060"/>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ahoma"/>
              <a:buNone/>
            </a:pPr>
            <a:r>
              <a:rPr lang="en-GB">
                <a:latin typeface="Tahoma"/>
                <a:ea typeface="Tahoma"/>
                <a:cs typeface="Tahoma"/>
                <a:sym typeface="Tahoma"/>
              </a:rPr>
              <a:t>Our School Uniform?</a:t>
            </a:r>
            <a:endParaRPr>
              <a:latin typeface="Tahoma"/>
              <a:ea typeface="Tahoma"/>
              <a:cs typeface="Tahoma"/>
              <a:sym typeface="Tahoma"/>
            </a:endParaRPr>
          </a:p>
        </p:txBody>
      </p:sp>
      <p:pic>
        <p:nvPicPr>
          <p:cNvPr id="306" name="Google Shape;306;p29"/>
          <p:cNvPicPr preferRelativeResize="0"/>
          <p:nvPr/>
        </p:nvPicPr>
        <p:blipFill rotWithShape="1">
          <a:blip r:embed="rId3">
            <a:alphaModFix/>
          </a:blip>
          <a:srcRect b="0" l="0" r="0" t="0"/>
          <a:stretch/>
        </p:blipFill>
        <p:spPr>
          <a:xfrm>
            <a:off x="66901" y="826400"/>
            <a:ext cx="5910050" cy="228975"/>
          </a:xfrm>
          <a:prstGeom prst="rect">
            <a:avLst/>
          </a:prstGeom>
          <a:noFill/>
          <a:ln>
            <a:noFill/>
          </a:ln>
        </p:spPr>
      </p:pic>
      <p:pic>
        <p:nvPicPr>
          <p:cNvPr id="307" name="Google Shape;307;p29"/>
          <p:cNvPicPr preferRelativeResize="0"/>
          <p:nvPr/>
        </p:nvPicPr>
        <p:blipFill rotWithShape="1">
          <a:blip r:embed="rId4">
            <a:alphaModFix/>
          </a:blip>
          <a:srcRect b="0" l="0" r="0" t="0"/>
          <a:stretch/>
        </p:blipFill>
        <p:spPr>
          <a:xfrm>
            <a:off x="11074397" y="122748"/>
            <a:ext cx="870095" cy="870094"/>
          </a:xfrm>
          <a:prstGeom prst="rect">
            <a:avLst/>
          </a:prstGeom>
          <a:noFill/>
          <a:ln>
            <a:noFill/>
          </a:ln>
        </p:spPr>
      </p:pic>
      <p:pic>
        <p:nvPicPr>
          <p:cNvPr id="308" name="Google Shape;308;p29"/>
          <p:cNvPicPr preferRelativeResize="0"/>
          <p:nvPr/>
        </p:nvPicPr>
        <p:blipFill rotWithShape="1">
          <a:blip r:embed="rId5">
            <a:alphaModFix/>
          </a:blip>
          <a:srcRect b="0" l="0" r="0" t="0"/>
          <a:stretch/>
        </p:blipFill>
        <p:spPr>
          <a:xfrm>
            <a:off x="6205555" y="3353061"/>
            <a:ext cx="5986445" cy="4232416"/>
          </a:xfrm>
          <a:prstGeom prst="rect">
            <a:avLst/>
          </a:prstGeom>
          <a:noFill/>
          <a:ln>
            <a:noFill/>
          </a:ln>
        </p:spPr>
      </p:pic>
      <p:pic>
        <p:nvPicPr>
          <p:cNvPr id="309" name="Google Shape;309;p29"/>
          <p:cNvPicPr preferRelativeResize="0"/>
          <p:nvPr/>
        </p:nvPicPr>
        <p:blipFill rotWithShape="1">
          <a:blip r:embed="rId6">
            <a:alphaModFix/>
          </a:blip>
          <a:srcRect b="0" l="0" r="0" t="0"/>
          <a:stretch/>
        </p:blipFill>
        <p:spPr>
          <a:xfrm>
            <a:off x="2738675" y="1586775"/>
            <a:ext cx="1920550" cy="2880799"/>
          </a:xfrm>
          <a:prstGeom prst="rect">
            <a:avLst/>
          </a:prstGeom>
          <a:noFill/>
          <a:ln>
            <a:noFill/>
          </a:ln>
        </p:spPr>
      </p:pic>
      <p:pic>
        <p:nvPicPr>
          <p:cNvPr id="310" name="Google Shape;310;p29"/>
          <p:cNvPicPr preferRelativeResize="0"/>
          <p:nvPr/>
        </p:nvPicPr>
        <p:blipFill rotWithShape="1">
          <a:blip r:embed="rId7">
            <a:alphaModFix/>
          </a:blip>
          <a:srcRect b="0" l="0" r="0" t="0"/>
          <a:stretch/>
        </p:blipFill>
        <p:spPr>
          <a:xfrm rot="906361">
            <a:off x="4504274" y="1877100"/>
            <a:ext cx="2452550" cy="2452550"/>
          </a:xfrm>
          <a:prstGeom prst="rect">
            <a:avLst/>
          </a:prstGeom>
          <a:noFill/>
          <a:ln>
            <a:noFill/>
          </a:ln>
        </p:spPr>
      </p:pic>
      <p:pic>
        <p:nvPicPr>
          <p:cNvPr id="311" name="Google Shape;311;p29"/>
          <p:cNvPicPr preferRelativeResize="0"/>
          <p:nvPr/>
        </p:nvPicPr>
        <p:blipFill rotWithShape="1">
          <a:blip r:embed="rId8">
            <a:alphaModFix/>
          </a:blip>
          <a:srcRect b="0" l="0" r="0" t="0"/>
          <a:stretch/>
        </p:blipFill>
        <p:spPr>
          <a:xfrm rot="-758683">
            <a:off x="1631450" y="4138885"/>
            <a:ext cx="1710027" cy="2497057"/>
          </a:xfrm>
          <a:prstGeom prst="rect">
            <a:avLst/>
          </a:prstGeom>
          <a:noFill/>
          <a:ln>
            <a:noFill/>
          </a:ln>
        </p:spPr>
      </p:pic>
      <p:pic>
        <p:nvPicPr>
          <p:cNvPr id="312" name="Google Shape;312;p29"/>
          <p:cNvPicPr preferRelativeResize="0"/>
          <p:nvPr/>
        </p:nvPicPr>
        <p:blipFill rotWithShape="1">
          <a:blip r:embed="rId9">
            <a:alphaModFix/>
          </a:blip>
          <a:srcRect b="0" l="0" r="0" t="0"/>
          <a:stretch/>
        </p:blipFill>
        <p:spPr>
          <a:xfrm>
            <a:off x="3517850" y="4208825"/>
            <a:ext cx="2459100" cy="2459100"/>
          </a:xfrm>
          <a:prstGeom prst="rect">
            <a:avLst/>
          </a:prstGeom>
          <a:noFill/>
          <a:ln>
            <a:noFill/>
          </a:ln>
        </p:spPr>
      </p:pic>
      <p:sp>
        <p:nvSpPr>
          <p:cNvPr id="313" name="Google Shape;313;p29"/>
          <p:cNvSpPr txBox="1"/>
          <p:nvPr/>
        </p:nvSpPr>
        <p:spPr>
          <a:xfrm>
            <a:off x="6845550" y="562300"/>
            <a:ext cx="4970700" cy="36579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15000"/>
              </a:lnSpc>
              <a:spcBef>
                <a:spcPts val="1200"/>
              </a:spcBef>
              <a:spcAft>
                <a:spcPts val="0"/>
              </a:spcAft>
              <a:buClr>
                <a:schemeClr val="dk1"/>
              </a:buClr>
              <a:buSzPts val="1900"/>
              <a:buFont typeface="Arial"/>
              <a:buChar char="●"/>
            </a:pPr>
            <a:r>
              <a:rPr b="1" i="0" lang="en-GB" sz="1900" u="none" cap="none" strike="noStrike">
                <a:solidFill>
                  <a:schemeClr val="dk1"/>
                </a:solidFill>
                <a:latin typeface="Arial"/>
                <a:ea typeface="Arial"/>
                <a:cs typeface="Arial"/>
                <a:sym typeface="Arial"/>
              </a:rPr>
              <a:t>Top:</a:t>
            </a:r>
            <a:r>
              <a:rPr b="0" i="0" lang="en-GB" sz="1900" u="none" cap="none" strike="noStrike">
                <a:solidFill>
                  <a:schemeClr val="dk1"/>
                </a:solidFill>
                <a:latin typeface="Arial"/>
                <a:ea typeface="Arial"/>
                <a:cs typeface="Arial"/>
                <a:sym typeface="Arial"/>
              </a:rPr>
              <a:t> Red jumper or cardigan</a:t>
            </a:r>
            <a:endParaRPr b="0" i="0" sz="1900" u="none" cap="none" strike="noStrike">
              <a:solidFill>
                <a:schemeClr val="dk1"/>
              </a:solidFill>
              <a:latin typeface="Arial"/>
              <a:ea typeface="Arial"/>
              <a:cs typeface="Arial"/>
              <a:sym typeface="Arial"/>
            </a:endParaRPr>
          </a:p>
          <a:p>
            <a:pPr indent="-349250" lvl="0" marL="457200" marR="0" rtl="0" algn="l">
              <a:lnSpc>
                <a:spcPct val="115000"/>
              </a:lnSpc>
              <a:spcBef>
                <a:spcPts val="0"/>
              </a:spcBef>
              <a:spcAft>
                <a:spcPts val="0"/>
              </a:spcAft>
              <a:buClr>
                <a:schemeClr val="dk1"/>
              </a:buClr>
              <a:buSzPts val="1900"/>
              <a:buFont typeface="Arial"/>
              <a:buChar char="●"/>
            </a:pPr>
            <a:r>
              <a:rPr b="1" i="0" lang="en-GB" sz="1900" u="none" cap="none" strike="noStrike">
                <a:solidFill>
                  <a:schemeClr val="dk1"/>
                </a:solidFill>
                <a:latin typeface="Arial"/>
                <a:ea typeface="Arial"/>
                <a:cs typeface="Arial"/>
                <a:sym typeface="Arial"/>
              </a:rPr>
              <a:t>Bottoms:</a:t>
            </a:r>
            <a:r>
              <a:rPr b="0" i="0" lang="en-GB" sz="1900" u="none" cap="none" strike="noStrike">
                <a:solidFill>
                  <a:schemeClr val="dk1"/>
                </a:solidFill>
                <a:latin typeface="Arial"/>
                <a:ea typeface="Arial"/>
                <a:cs typeface="Arial"/>
                <a:sym typeface="Arial"/>
              </a:rPr>
              <a:t> Grey or black trousers or skirt. No tr</a:t>
            </a:r>
            <a:r>
              <a:rPr lang="en-GB" sz="1900">
                <a:solidFill>
                  <a:schemeClr val="dk1"/>
                </a:solidFill>
              </a:rPr>
              <a:t>ainers unless its a PE day</a:t>
            </a:r>
            <a:endParaRPr b="0" i="0" sz="1900" u="none" cap="none" strike="noStrike">
              <a:solidFill>
                <a:schemeClr val="dk1"/>
              </a:solidFill>
              <a:latin typeface="Arial"/>
              <a:ea typeface="Arial"/>
              <a:cs typeface="Arial"/>
              <a:sym typeface="Arial"/>
            </a:endParaRPr>
          </a:p>
          <a:p>
            <a:pPr indent="-349250" lvl="0" marL="457200" marR="0" rtl="0" algn="l">
              <a:lnSpc>
                <a:spcPct val="115000"/>
              </a:lnSpc>
              <a:spcBef>
                <a:spcPts val="0"/>
              </a:spcBef>
              <a:spcAft>
                <a:spcPts val="0"/>
              </a:spcAft>
              <a:buClr>
                <a:schemeClr val="dk1"/>
              </a:buClr>
              <a:buSzPts val="1900"/>
              <a:buFont typeface="Arial"/>
              <a:buChar char="●"/>
            </a:pPr>
            <a:r>
              <a:rPr b="1" i="0" lang="en-GB" sz="1900" u="none" cap="none" strike="noStrike">
                <a:solidFill>
                  <a:schemeClr val="dk1"/>
                </a:solidFill>
                <a:latin typeface="Arial"/>
                <a:ea typeface="Arial"/>
                <a:cs typeface="Arial"/>
                <a:sym typeface="Arial"/>
              </a:rPr>
              <a:t>Dress:</a:t>
            </a:r>
            <a:r>
              <a:rPr b="0" i="0" lang="en-GB" sz="1900" u="none" cap="none" strike="noStrike">
                <a:solidFill>
                  <a:schemeClr val="dk1"/>
                </a:solidFill>
                <a:latin typeface="Arial"/>
                <a:ea typeface="Arial"/>
                <a:cs typeface="Arial"/>
                <a:sym typeface="Arial"/>
              </a:rPr>
              <a:t> Red dress</a:t>
            </a:r>
            <a:endParaRPr b="0" i="0" sz="1900" u="none" cap="none" strike="noStrike">
              <a:solidFill>
                <a:schemeClr val="dk1"/>
              </a:solidFill>
              <a:latin typeface="Arial"/>
              <a:ea typeface="Arial"/>
              <a:cs typeface="Arial"/>
              <a:sym typeface="Arial"/>
            </a:endParaRPr>
          </a:p>
          <a:p>
            <a:pPr indent="-349250" lvl="0" marL="457200" marR="0" rtl="0" algn="l">
              <a:lnSpc>
                <a:spcPct val="115000"/>
              </a:lnSpc>
              <a:spcBef>
                <a:spcPts val="0"/>
              </a:spcBef>
              <a:spcAft>
                <a:spcPts val="0"/>
              </a:spcAft>
              <a:buClr>
                <a:schemeClr val="dk1"/>
              </a:buClr>
              <a:buSzPts val="1900"/>
              <a:buFont typeface="Arial"/>
              <a:buChar char="●"/>
            </a:pPr>
            <a:r>
              <a:rPr b="1" i="0" lang="en-GB" sz="1900" u="none" cap="none" strike="noStrike">
                <a:solidFill>
                  <a:schemeClr val="dk1"/>
                </a:solidFill>
                <a:latin typeface="Arial"/>
                <a:ea typeface="Arial"/>
                <a:cs typeface="Arial"/>
                <a:sym typeface="Arial"/>
              </a:rPr>
              <a:t>PE Kit:</a:t>
            </a:r>
            <a:r>
              <a:rPr b="0" i="0" lang="en-GB" sz="1900" u="none" cap="none" strike="noStrike">
                <a:solidFill>
                  <a:schemeClr val="dk1"/>
                </a:solidFill>
                <a:latin typeface="Arial"/>
                <a:ea typeface="Arial"/>
                <a:cs typeface="Arial"/>
                <a:sym typeface="Arial"/>
              </a:rPr>
              <a:t> Appropriate sportswear, with the option for long jogging bottoms in winter. Trainers</a:t>
            </a:r>
            <a:endParaRPr b="0" i="0" sz="1900" u="none" cap="none" strike="noStrike">
              <a:solidFill>
                <a:schemeClr val="dk1"/>
              </a:solidFill>
              <a:latin typeface="Arial"/>
              <a:ea typeface="Arial"/>
              <a:cs typeface="Arial"/>
              <a:sym typeface="Arial"/>
            </a:endParaRPr>
          </a:p>
          <a:p>
            <a:pPr indent="0" lvl="0" marL="0" marR="0" rtl="0" algn="l">
              <a:lnSpc>
                <a:spcPct val="115000"/>
              </a:lnSpc>
              <a:spcBef>
                <a:spcPts val="1200"/>
              </a:spcBef>
              <a:spcAft>
                <a:spcPts val="1200"/>
              </a:spcAft>
              <a:buClr>
                <a:srgbClr val="000000"/>
              </a:buClr>
              <a:buSzPts val="1900"/>
              <a:buFont typeface="Arial"/>
              <a:buNone/>
            </a:pPr>
            <a:r>
              <a:rPr b="0" i="0" lang="en-GB" sz="1900" u="none" cap="none" strike="noStrike">
                <a:solidFill>
                  <a:schemeClr val="dk1"/>
                </a:solidFill>
                <a:latin typeface="Arial"/>
                <a:ea typeface="Arial"/>
                <a:cs typeface="Arial"/>
                <a:sym typeface="Arial"/>
              </a:rPr>
              <a:t>Please ensure all </a:t>
            </a:r>
            <a:r>
              <a:rPr b="1" i="0" lang="en-GB" sz="1900" u="none" cap="none" strike="noStrike">
                <a:solidFill>
                  <a:schemeClr val="dk1"/>
                </a:solidFill>
                <a:latin typeface="Arial"/>
                <a:ea typeface="Arial"/>
                <a:cs typeface="Arial"/>
                <a:sym typeface="Arial"/>
              </a:rPr>
              <a:t>clothing, lunch and water bottles </a:t>
            </a:r>
            <a:r>
              <a:rPr b="0" i="0" lang="en-GB" sz="1900" u="none" cap="none" strike="noStrike">
                <a:solidFill>
                  <a:schemeClr val="dk1"/>
                </a:solidFill>
                <a:latin typeface="Arial"/>
                <a:ea typeface="Arial"/>
                <a:cs typeface="Arial"/>
                <a:sym typeface="Arial"/>
              </a:rPr>
              <a:t>are clearly labeled with your child's name, as items can often go missing.</a:t>
            </a:r>
            <a:endParaRPr b="0" i="0" sz="1900" u="none" cap="none" strike="noStrike">
              <a:solidFill>
                <a:schemeClr val="dk1"/>
              </a:solidFill>
              <a:latin typeface="Arial"/>
              <a:ea typeface="Arial"/>
              <a:cs typeface="Arial"/>
              <a:sym typeface="Arial"/>
            </a:endParaRPr>
          </a:p>
        </p:txBody>
      </p:sp>
      <p:pic>
        <p:nvPicPr>
          <p:cNvPr id="314" name="Google Shape;314;p29"/>
          <p:cNvPicPr preferRelativeResize="0"/>
          <p:nvPr/>
        </p:nvPicPr>
        <p:blipFill rotWithShape="1">
          <a:blip r:embed="rId10">
            <a:alphaModFix/>
          </a:blip>
          <a:srcRect b="0" l="0" r="0" t="0"/>
          <a:stretch/>
        </p:blipFill>
        <p:spPr>
          <a:xfrm rot="-1010511">
            <a:off x="473300" y="2096266"/>
            <a:ext cx="1766250" cy="201422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30"/>
          <p:cNvSpPr txBox="1"/>
          <p:nvPr/>
        </p:nvSpPr>
        <p:spPr>
          <a:xfrm>
            <a:off x="170987" y="-105062"/>
            <a:ext cx="10515600"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Tahoma"/>
              <a:buNone/>
            </a:pPr>
            <a:r>
              <a:rPr b="0" i="0" lang="en-GB" sz="4400" u="none" cap="none" strike="noStrike">
                <a:solidFill>
                  <a:schemeClr val="dk1"/>
                </a:solidFill>
                <a:latin typeface="Tahoma"/>
                <a:ea typeface="Tahoma"/>
                <a:cs typeface="Tahoma"/>
                <a:sym typeface="Tahoma"/>
              </a:rPr>
              <a:t>Our Class Website Page</a:t>
            </a:r>
            <a:endParaRPr b="0" i="0" sz="4400" u="none" cap="none" strike="noStrike">
              <a:solidFill>
                <a:schemeClr val="dk1"/>
              </a:solidFill>
              <a:latin typeface="Tahoma"/>
              <a:ea typeface="Tahoma"/>
              <a:cs typeface="Tahoma"/>
              <a:sym typeface="Tahoma"/>
            </a:endParaRPr>
          </a:p>
        </p:txBody>
      </p:sp>
      <p:pic>
        <p:nvPicPr>
          <p:cNvPr id="320" name="Google Shape;320;p30"/>
          <p:cNvPicPr preferRelativeResize="0"/>
          <p:nvPr/>
        </p:nvPicPr>
        <p:blipFill rotWithShape="1">
          <a:blip r:embed="rId3">
            <a:alphaModFix/>
          </a:blip>
          <a:srcRect b="0" l="0" r="0" t="0"/>
          <a:stretch/>
        </p:blipFill>
        <p:spPr>
          <a:xfrm>
            <a:off x="170978" y="832475"/>
            <a:ext cx="6898175" cy="218375"/>
          </a:xfrm>
          <a:prstGeom prst="rect">
            <a:avLst/>
          </a:prstGeom>
          <a:noFill/>
          <a:ln>
            <a:noFill/>
          </a:ln>
        </p:spPr>
      </p:pic>
      <p:pic>
        <p:nvPicPr>
          <p:cNvPr id="321" name="Google Shape;321;p30"/>
          <p:cNvPicPr preferRelativeResize="0"/>
          <p:nvPr/>
        </p:nvPicPr>
        <p:blipFill rotWithShape="1">
          <a:blip r:embed="rId4">
            <a:alphaModFix/>
          </a:blip>
          <a:srcRect b="0" l="0" r="0" t="0"/>
          <a:stretch/>
        </p:blipFill>
        <p:spPr>
          <a:xfrm>
            <a:off x="11074397" y="122748"/>
            <a:ext cx="870095" cy="870094"/>
          </a:xfrm>
          <a:prstGeom prst="rect">
            <a:avLst/>
          </a:prstGeom>
          <a:noFill/>
          <a:ln>
            <a:noFill/>
          </a:ln>
        </p:spPr>
      </p:pic>
      <p:pic>
        <p:nvPicPr>
          <p:cNvPr id="322" name="Google Shape;322;p30"/>
          <p:cNvPicPr preferRelativeResize="0"/>
          <p:nvPr/>
        </p:nvPicPr>
        <p:blipFill>
          <a:blip r:embed="rId5">
            <a:alphaModFix/>
          </a:blip>
          <a:stretch>
            <a:fillRect/>
          </a:stretch>
        </p:blipFill>
        <p:spPr>
          <a:xfrm>
            <a:off x="152400" y="1373038"/>
            <a:ext cx="11315700" cy="5095875"/>
          </a:xfrm>
          <a:prstGeom prst="rect">
            <a:avLst/>
          </a:prstGeom>
          <a:noFill/>
          <a:ln>
            <a:noFill/>
          </a:ln>
        </p:spPr>
      </p:pic>
      <p:sp>
        <p:nvSpPr>
          <p:cNvPr id="323" name="Google Shape;323;p30"/>
          <p:cNvSpPr txBox="1"/>
          <p:nvPr/>
        </p:nvSpPr>
        <p:spPr>
          <a:xfrm>
            <a:off x="683600" y="6295700"/>
            <a:ext cx="69684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500">
                <a:solidFill>
                  <a:srgbClr val="E80F16"/>
                </a:solidFill>
              </a:rPr>
              <a:t>https://www.mossparkprimary.co.uk/class/year-4</a:t>
            </a:r>
            <a:endParaRPr>
              <a:solidFill>
                <a:srgbClr val="E80F16"/>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31"/>
          <p:cNvSpPr txBox="1"/>
          <p:nvPr>
            <p:ph type="title"/>
          </p:nvPr>
        </p:nvSpPr>
        <p:spPr>
          <a:xfrm>
            <a:off x="284018" y="-83119"/>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ahoma"/>
              <a:buNone/>
            </a:pPr>
            <a:r>
              <a:rPr lang="en-GB">
                <a:latin typeface="Tahoma"/>
                <a:ea typeface="Tahoma"/>
                <a:cs typeface="Tahoma"/>
                <a:sym typeface="Tahoma"/>
              </a:rPr>
              <a:t>Learning at Home</a:t>
            </a:r>
            <a:endParaRPr>
              <a:latin typeface="Tahoma"/>
              <a:ea typeface="Tahoma"/>
              <a:cs typeface="Tahoma"/>
              <a:sym typeface="Tahoma"/>
            </a:endParaRPr>
          </a:p>
        </p:txBody>
      </p:sp>
      <p:pic>
        <p:nvPicPr>
          <p:cNvPr id="329" name="Google Shape;329;p31"/>
          <p:cNvPicPr preferRelativeResize="0"/>
          <p:nvPr/>
        </p:nvPicPr>
        <p:blipFill rotWithShape="1">
          <a:blip r:embed="rId3">
            <a:alphaModFix/>
          </a:blip>
          <a:srcRect b="0" l="0" r="0" t="0"/>
          <a:stretch/>
        </p:blipFill>
        <p:spPr>
          <a:xfrm>
            <a:off x="144900" y="853800"/>
            <a:ext cx="4880024" cy="188150"/>
          </a:xfrm>
          <a:prstGeom prst="rect">
            <a:avLst/>
          </a:prstGeom>
          <a:noFill/>
          <a:ln>
            <a:noFill/>
          </a:ln>
        </p:spPr>
      </p:pic>
      <p:pic>
        <p:nvPicPr>
          <p:cNvPr id="330" name="Google Shape;330;p31"/>
          <p:cNvPicPr preferRelativeResize="0"/>
          <p:nvPr/>
        </p:nvPicPr>
        <p:blipFill rotWithShape="1">
          <a:blip r:embed="rId4">
            <a:alphaModFix/>
          </a:blip>
          <a:srcRect b="0" l="0" r="0" t="0"/>
          <a:stretch/>
        </p:blipFill>
        <p:spPr>
          <a:xfrm>
            <a:off x="11074397" y="122748"/>
            <a:ext cx="870095" cy="870094"/>
          </a:xfrm>
          <a:prstGeom prst="rect">
            <a:avLst/>
          </a:prstGeom>
          <a:noFill/>
          <a:ln>
            <a:noFill/>
          </a:ln>
        </p:spPr>
      </p:pic>
      <p:sp>
        <p:nvSpPr>
          <p:cNvPr id="331" name="Google Shape;331;p31"/>
          <p:cNvSpPr txBox="1"/>
          <p:nvPr/>
        </p:nvSpPr>
        <p:spPr>
          <a:xfrm>
            <a:off x="8451233" y="65425"/>
            <a:ext cx="16563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Arial"/>
                <a:ea typeface="Arial"/>
                <a:cs typeface="Arial"/>
                <a:sym typeface="Arial"/>
              </a:rPr>
              <a:t>Children are expected to read at </a:t>
            </a:r>
            <a:r>
              <a:rPr b="0" i="0" lang="en-GB" sz="1400" u="none" cap="none" strike="noStrike">
                <a:solidFill>
                  <a:srgbClr val="FFFFFF"/>
                </a:solidFill>
                <a:latin typeface="Arial"/>
                <a:ea typeface="Arial"/>
                <a:cs typeface="Arial"/>
                <a:sym typeface="Arial"/>
              </a:rPr>
              <a:t>120</a:t>
            </a:r>
            <a:r>
              <a:rPr b="0" i="0" lang="en-GB" sz="1400" u="none" cap="none" strike="noStrike">
                <a:solidFill>
                  <a:srgbClr val="FFFFFF"/>
                </a:solidFill>
                <a:latin typeface="Arial"/>
                <a:ea typeface="Arial"/>
                <a:cs typeface="Arial"/>
                <a:sym typeface="Arial"/>
              </a:rPr>
              <a:t> words a minute.</a:t>
            </a:r>
            <a:endParaRPr b="0" i="0" sz="1400" u="none" cap="none" strike="noStrike">
              <a:solidFill>
                <a:srgbClr val="FFFFFF"/>
              </a:solidFill>
              <a:latin typeface="Arial"/>
              <a:ea typeface="Arial"/>
              <a:cs typeface="Arial"/>
              <a:sym typeface="Arial"/>
            </a:endParaRPr>
          </a:p>
        </p:txBody>
      </p:sp>
      <p:sp>
        <p:nvSpPr>
          <p:cNvPr id="332" name="Google Shape;332;p31"/>
          <p:cNvSpPr txBox="1"/>
          <p:nvPr/>
        </p:nvSpPr>
        <p:spPr>
          <a:xfrm>
            <a:off x="7332639" y="2285458"/>
            <a:ext cx="18723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en-GB" sz="1400" u="none" cap="none" strike="noStrike">
                <a:solidFill>
                  <a:srgbClr val="FFFFFF"/>
                </a:solidFill>
                <a:latin typeface="Arial"/>
                <a:ea typeface="Arial"/>
                <a:cs typeface="Arial"/>
                <a:sym typeface="Arial"/>
              </a:rPr>
              <a:t>By Year 6, children should be able to join and use cursive handwriting.</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33" name="Google Shape;333;p31"/>
          <p:cNvSpPr txBox="1"/>
          <p:nvPr/>
        </p:nvSpPr>
        <p:spPr>
          <a:xfrm>
            <a:off x="269400" y="1331725"/>
            <a:ext cx="11653200" cy="51003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399"/>
              </a:spcBef>
              <a:spcAft>
                <a:spcPts val="0"/>
              </a:spcAft>
              <a:buClr>
                <a:schemeClr val="dk1"/>
              </a:buClr>
              <a:buSzPts val="2730"/>
              <a:buFont typeface="Arial"/>
              <a:buNone/>
            </a:pPr>
            <a:r>
              <a:rPr b="1" i="0" lang="en-GB" sz="1800" u="sng" cap="none" strike="noStrike">
                <a:solidFill>
                  <a:schemeClr val="dk1"/>
                </a:solidFill>
                <a:latin typeface="Comic Sans MS"/>
                <a:ea typeface="Comic Sans MS"/>
                <a:cs typeface="Comic Sans MS"/>
                <a:sym typeface="Comic Sans MS"/>
              </a:rPr>
              <a:t>Reading – </a:t>
            </a:r>
            <a:r>
              <a:rPr b="1" i="0" lang="en-GB" sz="1800" u="sng" cap="none" strike="noStrike">
                <a:solidFill>
                  <a:srgbClr val="FF0000"/>
                </a:solidFill>
                <a:latin typeface="Comic Sans MS"/>
                <a:ea typeface="Comic Sans MS"/>
                <a:cs typeface="Comic Sans MS"/>
                <a:sym typeface="Comic Sans MS"/>
              </a:rPr>
              <a:t>Everyday (the single most important thing for all children to do at home)</a:t>
            </a:r>
            <a:endParaRPr b="1" i="0" sz="1800" u="sng" cap="none" strike="noStrike">
              <a:solidFill>
                <a:srgbClr val="FF0000"/>
              </a:solidFill>
              <a:latin typeface="Comic Sans MS"/>
              <a:ea typeface="Comic Sans MS"/>
              <a:cs typeface="Comic Sans MS"/>
              <a:sym typeface="Comic Sans MS"/>
            </a:endParaRPr>
          </a:p>
          <a:p>
            <a:pPr indent="0" lvl="0" marL="0" marR="0" rtl="0" algn="just">
              <a:lnSpc>
                <a:spcPct val="100000"/>
              </a:lnSpc>
              <a:spcBef>
                <a:spcPts val="342"/>
              </a:spcBef>
              <a:spcAft>
                <a:spcPts val="0"/>
              </a:spcAft>
              <a:buClr>
                <a:schemeClr val="dk1"/>
              </a:buClr>
              <a:buSzPts val="2340"/>
              <a:buFont typeface="Arial"/>
              <a:buNone/>
            </a:pPr>
            <a:r>
              <a:t/>
            </a:r>
            <a:endParaRPr b="0" i="0" sz="1800" u="none" cap="none" strike="noStrike">
              <a:solidFill>
                <a:srgbClr val="006600"/>
              </a:solidFill>
              <a:latin typeface="Comic Sans MS"/>
              <a:ea typeface="Comic Sans MS"/>
              <a:cs typeface="Comic Sans MS"/>
              <a:sym typeface="Comic Sans MS"/>
            </a:endParaRPr>
          </a:p>
          <a:p>
            <a:pPr indent="0" lvl="0" marL="0" marR="0" rtl="0" algn="l">
              <a:lnSpc>
                <a:spcPct val="100000"/>
              </a:lnSpc>
              <a:spcBef>
                <a:spcPts val="399"/>
              </a:spcBef>
              <a:spcAft>
                <a:spcPts val="0"/>
              </a:spcAft>
              <a:buClr>
                <a:schemeClr val="dk1"/>
              </a:buClr>
              <a:buSzPts val="2730"/>
              <a:buFont typeface="Arial"/>
              <a:buNone/>
            </a:pPr>
            <a:r>
              <a:rPr b="1" i="0" lang="en-GB" sz="1800" u="sng" cap="none" strike="noStrike">
                <a:solidFill>
                  <a:schemeClr val="dk1"/>
                </a:solidFill>
                <a:latin typeface="Comic Sans MS"/>
                <a:ea typeface="Comic Sans MS"/>
                <a:cs typeface="Comic Sans MS"/>
                <a:sym typeface="Comic Sans MS"/>
              </a:rPr>
              <a:t>Homework – </a:t>
            </a:r>
            <a:r>
              <a:rPr b="1" i="0" lang="en-GB" sz="1800" u="sng" cap="none" strike="noStrike">
                <a:solidFill>
                  <a:srgbClr val="FF0000"/>
                </a:solidFill>
                <a:latin typeface="Comic Sans MS"/>
                <a:ea typeface="Comic Sans MS"/>
                <a:cs typeface="Comic Sans MS"/>
                <a:sym typeface="Comic Sans MS"/>
              </a:rPr>
              <a:t>linked to what's happening in class. No new learning.</a:t>
            </a:r>
            <a:endParaRPr b="1" i="0" sz="1800" u="sng" cap="none" strike="noStrike">
              <a:solidFill>
                <a:srgbClr val="FF0000"/>
              </a:solidFill>
              <a:latin typeface="Comic Sans MS"/>
              <a:ea typeface="Comic Sans MS"/>
              <a:cs typeface="Comic Sans MS"/>
              <a:sym typeface="Comic Sans MS"/>
            </a:endParaRPr>
          </a:p>
          <a:p>
            <a:pPr indent="0" lvl="0" marL="0" marR="0" rtl="0" algn="l">
              <a:lnSpc>
                <a:spcPct val="100000"/>
              </a:lnSpc>
              <a:spcBef>
                <a:spcPts val="399"/>
              </a:spcBef>
              <a:spcAft>
                <a:spcPts val="0"/>
              </a:spcAft>
              <a:buClr>
                <a:schemeClr val="dk1"/>
              </a:buClr>
              <a:buSzPts val="2730"/>
              <a:buFont typeface="Arial"/>
              <a:buNone/>
            </a:pPr>
            <a:r>
              <a:rPr b="1" i="0" lang="en-GB" sz="1800" u="sng" cap="none" strike="noStrike">
                <a:solidFill>
                  <a:srgbClr val="006600"/>
                </a:solidFill>
                <a:latin typeface="Comic Sans MS"/>
                <a:ea typeface="Comic Sans MS"/>
                <a:cs typeface="Comic Sans MS"/>
                <a:sym typeface="Comic Sans MS"/>
              </a:rPr>
              <a:t> </a:t>
            </a:r>
            <a:endParaRPr b="0" i="0" sz="1800" u="none" cap="none" strike="noStrike">
              <a:solidFill>
                <a:schemeClr val="lt1"/>
              </a:solidFill>
              <a:latin typeface="Book Antiqua"/>
              <a:ea typeface="Book Antiqua"/>
              <a:cs typeface="Book Antiqua"/>
              <a:sym typeface="Book Antiqua"/>
            </a:endParaRPr>
          </a:p>
          <a:p>
            <a:pPr indent="0" lvl="0" marL="0" marR="0" rtl="0" algn="just">
              <a:lnSpc>
                <a:spcPct val="100000"/>
              </a:lnSpc>
              <a:spcBef>
                <a:spcPts val="380"/>
              </a:spcBef>
              <a:spcAft>
                <a:spcPts val="0"/>
              </a:spcAft>
              <a:buClr>
                <a:schemeClr val="dk1"/>
              </a:buClr>
              <a:buSzPts val="2600"/>
              <a:buFont typeface="Arial"/>
              <a:buNone/>
            </a:pPr>
            <a:r>
              <a:rPr b="0" i="0" lang="en-GB" sz="1800" u="none" cap="none" strike="noStrike">
                <a:solidFill>
                  <a:schemeClr val="dk1"/>
                </a:solidFill>
                <a:latin typeface="Comic Sans MS"/>
                <a:ea typeface="Comic Sans MS"/>
                <a:cs typeface="Comic Sans MS"/>
                <a:sym typeface="Comic Sans MS"/>
              </a:rPr>
              <a:t>Spelling homework is set on </a:t>
            </a:r>
            <a:r>
              <a:rPr b="1" i="0" lang="en-GB" sz="1800" u="none" cap="none" strike="noStrike">
                <a:solidFill>
                  <a:schemeClr val="dk1"/>
                </a:solidFill>
                <a:latin typeface="Comic Sans MS"/>
                <a:ea typeface="Comic Sans MS"/>
                <a:cs typeface="Comic Sans MS"/>
                <a:sym typeface="Comic Sans MS"/>
              </a:rPr>
              <a:t>Spelling Shed</a:t>
            </a:r>
            <a:r>
              <a:rPr b="0" i="0" lang="en-GB" sz="1800" u="none" cap="none" strike="noStrike">
                <a:solidFill>
                  <a:schemeClr val="dk1"/>
                </a:solidFill>
                <a:latin typeface="Comic Sans MS"/>
                <a:ea typeface="Comic Sans MS"/>
                <a:cs typeface="Comic Sans MS"/>
                <a:sym typeface="Comic Sans MS"/>
              </a:rPr>
              <a:t> and also provided within your child’s red spelling book. Maths homework is set on </a:t>
            </a:r>
            <a:r>
              <a:rPr b="1" i="0" lang="en-GB" sz="1800" u="none" cap="none" strike="noStrike">
                <a:solidFill>
                  <a:schemeClr val="dk1"/>
                </a:solidFill>
                <a:latin typeface="Comic Sans MS"/>
                <a:ea typeface="Comic Sans MS"/>
                <a:cs typeface="Comic Sans MS"/>
                <a:sym typeface="Comic Sans MS"/>
              </a:rPr>
              <a:t>MyMaths</a:t>
            </a:r>
            <a:r>
              <a:rPr b="0" i="0" lang="en-GB" sz="1800" u="none" cap="none" strike="noStrike">
                <a:solidFill>
                  <a:schemeClr val="dk1"/>
                </a:solidFill>
                <a:latin typeface="Comic Sans MS"/>
                <a:ea typeface="Comic Sans MS"/>
                <a:cs typeface="Comic Sans MS"/>
                <a:sym typeface="Comic Sans MS"/>
              </a:rPr>
              <a:t>. Any additional homework will be assigned and posted on </a:t>
            </a:r>
            <a:r>
              <a:rPr b="1" i="0" lang="en-GB" sz="1800" u="none" cap="none" strike="noStrike">
                <a:solidFill>
                  <a:schemeClr val="dk1"/>
                </a:solidFill>
                <a:latin typeface="Comic Sans MS"/>
                <a:ea typeface="Comic Sans MS"/>
                <a:cs typeface="Comic Sans MS"/>
                <a:sym typeface="Comic Sans MS"/>
              </a:rPr>
              <a:t>Google Classroom</a:t>
            </a:r>
            <a:r>
              <a:rPr b="0" i="0" lang="en-GB" sz="1800" u="none" cap="none" strike="noStrike">
                <a:solidFill>
                  <a:schemeClr val="dk1"/>
                </a:solidFill>
                <a:latin typeface="Comic Sans MS"/>
                <a:ea typeface="Comic Sans MS"/>
                <a:cs typeface="Comic Sans MS"/>
                <a:sym typeface="Comic Sans MS"/>
              </a:rPr>
              <a:t>. Homework goes out on </a:t>
            </a:r>
            <a:r>
              <a:rPr b="1" i="0" lang="en-GB" sz="1800" u="none" cap="none" strike="noStrike">
                <a:solidFill>
                  <a:schemeClr val="dk1"/>
                </a:solidFill>
                <a:latin typeface="Comic Sans MS"/>
                <a:ea typeface="Comic Sans MS"/>
                <a:cs typeface="Comic Sans MS"/>
                <a:sym typeface="Comic Sans MS"/>
              </a:rPr>
              <a:t>Friday</a:t>
            </a:r>
            <a:r>
              <a:rPr b="0" i="0" lang="en-GB" sz="1800" u="none" cap="none" strike="noStrike">
                <a:solidFill>
                  <a:schemeClr val="dk1"/>
                </a:solidFill>
                <a:latin typeface="Comic Sans MS"/>
                <a:ea typeface="Comic Sans MS"/>
                <a:cs typeface="Comic Sans MS"/>
                <a:sym typeface="Comic Sans MS"/>
              </a:rPr>
              <a:t> to be completed by </a:t>
            </a:r>
            <a:r>
              <a:rPr b="1" i="0" lang="en-GB" sz="1800" u="none" cap="none" strike="noStrike">
                <a:solidFill>
                  <a:schemeClr val="dk1"/>
                </a:solidFill>
                <a:latin typeface="Comic Sans MS"/>
                <a:ea typeface="Comic Sans MS"/>
                <a:cs typeface="Comic Sans MS"/>
                <a:sym typeface="Comic Sans MS"/>
              </a:rPr>
              <a:t>Wednesday</a:t>
            </a:r>
            <a:r>
              <a:rPr b="0" i="0" lang="en-GB" sz="1800" u="none" cap="none" strike="noStrike">
                <a:solidFill>
                  <a:schemeClr val="dk1"/>
                </a:solidFill>
                <a:latin typeface="Comic Sans MS"/>
                <a:ea typeface="Comic Sans MS"/>
                <a:cs typeface="Comic Sans MS"/>
                <a:sym typeface="Comic Sans MS"/>
              </a:rPr>
              <a:t>.</a:t>
            </a:r>
            <a:endParaRPr b="0" i="0" sz="1800" u="none" cap="none" strike="noStrike">
              <a:solidFill>
                <a:schemeClr val="dk1"/>
              </a:solidFill>
              <a:latin typeface="Comic Sans MS"/>
              <a:ea typeface="Comic Sans MS"/>
              <a:cs typeface="Comic Sans MS"/>
              <a:sym typeface="Comic Sans MS"/>
            </a:endParaRPr>
          </a:p>
          <a:p>
            <a:pPr indent="0" lvl="0" marL="0" marR="0" rtl="0" algn="just">
              <a:lnSpc>
                <a:spcPct val="100000"/>
              </a:lnSpc>
              <a:spcBef>
                <a:spcPts val="380"/>
              </a:spcBef>
              <a:spcAft>
                <a:spcPts val="0"/>
              </a:spcAft>
              <a:buClr>
                <a:schemeClr val="dk1"/>
              </a:buClr>
              <a:buSzPts val="2600"/>
              <a:buFont typeface="Arial"/>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just">
              <a:lnSpc>
                <a:spcPct val="100000"/>
              </a:lnSpc>
              <a:spcBef>
                <a:spcPts val="380"/>
              </a:spcBef>
              <a:spcAft>
                <a:spcPts val="0"/>
              </a:spcAft>
              <a:buClr>
                <a:schemeClr val="dk1"/>
              </a:buClr>
              <a:buSzPts val="2600"/>
              <a:buFont typeface="Arial"/>
              <a:buNone/>
            </a:pPr>
            <a:r>
              <a:rPr b="0" i="1" lang="en-GB" sz="1800" u="none" cap="none" strike="noStrike">
                <a:solidFill>
                  <a:schemeClr val="dk1"/>
                </a:solidFill>
                <a:latin typeface="Comic Sans MS"/>
                <a:ea typeface="Comic Sans MS"/>
                <a:cs typeface="Comic Sans MS"/>
                <a:sym typeface="Comic Sans MS"/>
              </a:rPr>
              <a:t>Most homework will reinforce the learning that happens each week. We go through it on Friday with the pupils. It might be linked to our topics, and it will be creative and manageable. We sometimes set whole school holiday homework challenges and projects – these are optional.</a:t>
            </a:r>
            <a:endParaRPr b="0" i="1" sz="1800" u="none" cap="none" strike="noStrike">
              <a:solidFill>
                <a:schemeClr val="dk1"/>
              </a:solidFill>
              <a:latin typeface="Comic Sans MS"/>
              <a:ea typeface="Comic Sans MS"/>
              <a:cs typeface="Comic Sans MS"/>
              <a:sym typeface="Comic Sans MS"/>
            </a:endParaRPr>
          </a:p>
          <a:p>
            <a:pPr indent="0" lvl="0" marL="0" marR="0" rtl="0" algn="just">
              <a:lnSpc>
                <a:spcPct val="100000"/>
              </a:lnSpc>
              <a:spcBef>
                <a:spcPts val="380"/>
              </a:spcBef>
              <a:spcAft>
                <a:spcPts val="0"/>
              </a:spcAft>
              <a:buClr>
                <a:schemeClr val="dk1"/>
              </a:buClr>
              <a:buSzPts val="2600"/>
              <a:buFont typeface="Arial"/>
              <a:buNone/>
            </a:pPr>
            <a:r>
              <a:t/>
            </a:r>
            <a:endParaRPr b="0" i="1" sz="1800" u="none" cap="none" strike="noStrike">
              <a:solidFill>
                <a:schemeClr val="dk1"/>
              </a:solidFill>
              <a:latin typeface="Comic Sans MS"/>
              <a:ea typeface="Comic Sans MS"/>
              <a:cs typeface="Comic Sans MS"/>
              <a:sym typeface="Comic Sans MS"/>
            </a:endParaRPr>
          </a:p>
          <a:p>
            <a:pPr indent="0" lvl="0" marL="0" marR="0" rtl="0" algn="just">
              <a:lnSpc>
                <a:spcPct val="100000"/>
              </a:lnSpc>
              <a:spcBef>
                <a:spcPts val="380"/>
              </a:spcBef>
              <a:spcAft>
                <a:spcPts val="0"/>
              </a:spcAft>
              <a:buClr>
                <a:schemeClr val="dk1"/>
              </a:buClr>
              <a:buSzPts val="2600"/>
              <a:buFont typeface="Arial"/>
              <a:buNone/>
            </a:pPr>
            <a:r>
              <a:rPr b="0" i="0" lang="en-GB" sz="1800" u="none" cap="none" strike="noStrike">
                <a:solidFill>
                  <a:schemeClr val="dk1"/>
                </a:solidFill>
                <a:latin typeface="Trebuchet MS"/>
                <a:ea typeface="Trebuchet MS"/>
                <a:cs typeface="Trebuchet MS"/>
                <a:sym typeface="Trebuchet MS"/>
              </a:rPr>
              <a:t>Try not to put pressure on your child,  have fun working together, encourage them to talk about the how and why. Allow them to talk to you about what they have been doing in class.</a:t>
            </a:r>
            <a:endParaRPr b="0" i="0" sz="1800" u="none" cap="none" strike="noStrike">
              <a:solidFill>
                <a:schemeClr val="dk1"/>
              </a:solidFill>
              <a:latin typeface="Book Antiqua"/>
              <a:ea typeface="Book Antiqua"/>
              <a:cs typeface="Book Antiqua"/>
              <a:sym typeface="Book Antiqua"/>
            </a:endParaRPr>
          </a:p>
          <a:p>
            <a:pPr indent="0" lvl="0" marL="0" marR="0" rtl="0" algn="just">
              <a:lnSpc>
                <a:spcPct val="100000"/>
              </a:lnSpc>
              <a:spcBef>
                <a:spcPts val="361"/>
              </a:spcBef>
              <a:spcAft>
                <a:spcPts val="0"/>
              </a:spcAft>
              <a:buClr>
                <a:schemeClr val="dk1"/>
              </a:buClr>
              <a:buSzPts val="2470"/>
              <a:buFont typeface="Arial"/>
              <a:buNone/>
            </a:pPr>
            <a:r>
              <a:t/>
            </a:r>
            <a:endParaRPr b="0" i="1" sz="1800" u="none" cap="none" strike="noStrike">
              <a:solidFill>
                <a:schemeClr val="dk1"/>
              </a:solidFill>
              <a:latin typeface="Comic Sans MS"/>
              <a:ea typeface="Comic Sans MS"/>
              <a:cs typeface="Comic Sans MS"/>
              <a:sym typeface="Comic Sans MS"/>
            </a:endParaRPr>
          </a:p>
          <a:p>
            <a:pPr indent="0" lvl="0" marL="0" marR="0" rtl="0" algn="ctr">
              <a:lnSpc>
                <a:spcPct val="100000"/>
              </a:lnSpc>
              <a:spcBef>
                <a:spcPts val="361"/>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4"/>
          <p:cNvSpPr txBox="1"/>
          <p:nvPr/>
        </p:nvSpPr>
        <p:spPr>
          <a:xfrm>
            <a:off x="170987" y="-105062"/>
            <a:ext cx="10515600"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Tahoma"/>
              <a:buNone/>
            </a:pPr>
            <a:r>
              <a:rPr b="0" i="0" lang="en-GB" sz="4400" u="none" cap="none" strike="noStrike">
                <a:solidFill>
                  <a:schemeClr val="dk1"/>
                </a:solidFill>
                <a:latin typeface="Tahoma"/>
                <a:ea typeface="Tahoma"/>
                <a:cs typeface="Tahoma"/>
                <a:sym typeface="Tahoma"/>
              </a:rPr>
              <a:t>Positive Behaviour at Moss Park</a:t>
            </a:r>
            <a:endParaRPr b="0" i="0" sz="4400" u="none" cap="none" strike="noStrike">
              <a:solidFill>
                <a:schemeClr val="dk1"/>
              </a:solidFill>
              <a:latin typeface="Tahoma"/>
              <a:ea typeface="Tahoma"/>
              <a:cs typeface="Tahoma"/>
              <a:sym typeface="Tahoma"/>
            </a:endParaRPr>
          </a:p>
        </p:txBody>
      </p:sp>
      <p:pic>
        <p:nvPicPr>
          <p:cNvPr id="109" name="Google Shape;109;p14"/>
          <p:cNvPicPr preferRelativeResize="0"/>
          <p:nvPr/>
        </p:nvPicPr>
        <p:blipFill rotWithShape="1">
          <a:blip r:embed="rId3">
            <a:alphaModFix/>
          </a:blip>
          <a:srcRect b="0" l="0" r="0" t="0"/>
          <a:stretch/>
        </p:blipFill>
        <p:spPr>
          <a:xfrm>
            <a:off x="170975" y="832475"/>
            <a:ext cx="8185650" cy="218375"/>
          </a:xfrm>
          <a:prstGeom prst="rect">
            <a:avLst/>
          </a:prstGeom>
          <a:noFill/>
          <a:ln>
            <a:noFill/>
          </a:ln>
        </p:spPr>
      </p:pic>
      <p:pic>
        <p:nvPicPr>
          <p:cNvPr id="110" name="Google Shape;110;p14"/>
          <p:cNvPicPr preferRelativeResize="0"/>
          <p:nvPr/>
        </p:nvPicPr>
        <p:blipFill rotWithShape="1">
          <a:blip r:embed="rId4">
            <a:alphaModFix/>
          </a:blip>
          <a:srcRect b="0" l="0" r="0" t="0"/>
          <a:stretch/>
        </p:blipFill>
        <p:spPr>
          <a:xfrm>
            <a:off x="11074397" y="122748"/>
            <a:ext cx="870095" cy="870094"/>
          </a:xfrm>
          <a:prstGeom prst="rect">
            <a:avLst/>
          </a:prstGeom>
          <a:noFill/>
          <a:ln>
            <a:noFill/>
          </a:ln>
        </p:spPr>
      </p:pic>
      <p:sp>
        <p:nvSpPr>
          <p:cNvPr id="111" name="Google Shape;111;p14"/>
          <p:cNvSpPr txBox="1"/>
          <p:nvPr/>
        </p:nvSpPr>
        <p:spPr>
          <a:xfrm>
            <a:off x="590015" y="1329674"/>
            <a:ext cx="108933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GB" sz="1800">
                <a:latin typeface="Tahoma"/>
                <a:ea typeface="Tahoma"/>
                <a:cs typeface="Tahoma"/>
                <a:sym typeface="Tahoma"/>
              </a:rPr>
              <a:t>Our core school </a:t>
            </a:r>
            <a:r>
              <a:rPr lang="en-GB" sz="1800">
                <a:latin typeface="Tahoma"/>
                <a:ea typeface="Tahoma"/>
                <a:cs typeface="Tahoma"/>
                <a:sym typeface="Tahoma"/>
              </a:rPr>
              <a:t>focus</a:t>
            </a:r>
            <a:r>
              <a:rPr lang="en-GB" sz="1800">
                <a:latin typeface="Tahoma"/>
                <a:ea typeface="Tahoma"/>
                <a:cs typeface="Tahoma"/>
                <a:sym typeface="Tahoma"/>
              </a:rPr>
              <a:t> is recognising</a:t>
            </a:r>
            <a:r>
              <a:rPr b="0" i="0" lang="en-GB" sz="1800" u="none" cap="none" strike="noStrike">
                <a:solidFill>
                  <a:srgbClr val="000000"/>
                </a:solidFill>
                <a:latin typeface="Tahoma"/>
                <a:ea typeface="Tahoma"/>
                <a:cs typeface="Tahoma"/>
                <a:sym typeface="Tahoma"/>
              </a:rPr>
              <a:t> and praising different positive behaviours throughout school life.</a:t>
            </a:r>
            <a:endParaRPr b="0" i="0" sz="1800" u="none" cap="none" strike="noStrike">
              <a:solidFill>
                <a:srgbClr val="000000"/>
              </a:solidFill>
              <a:latin typeface="Arial"/>
              <a:ea typeface="Arial"/>
              <a:cs typeface="Arial"/>
              <a:sym typeface="Arial"/>
            </a:endParaRPr>
          </a:p>
        </p:txBody>
      </p:sp>
      <p:sp>
        <p:nvSpPr>
          <p:cNvPr id="112" name="Google Shape;112;p14"/>
          <p:cNvSpPr/>
          <p:nvPr/>
        </p:nvSpPr>
        <p:spPr>
          <a:xfrm>
            <a:off x="3516725" y="2336700"/>
            <a:ext cx="2677200" cy="3683400"/>
          </a:xfrm>
          <a:prstGeom prst="rect">
            <a:avLst/>
          </a:prstGeom>
          <a:solidFill>
            <a:srgbClr val="FFF2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3" name="Google Shape;113;p14"/>
          <p:cNvSpPr/>
          <p:nvPr/>
        </p:nvSpPr>
        <p:spPr>
          <a:xfrm>
            <a:off x="6364775" y="2336700"/>
            <a:ext cx="2677500" cy="3683400"/>
          </a:xfrm>
          <a:prstGeom prst="rect">
            <a:avLst/>
          </a:prstGeom>
          <a:solidFill>
            <a:srgbClr val="FFF2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4" name="Google Shape;114;p14"/>
          <p:cNvSpPr/>
          <p:nvPr/>
        </p:nvSpPr>
        <p:spPr>
          <a:xfrm>
            <a:off x="9212900" y="2336700"/>
            <a:ext cx="2677500" cy="3683400"/>
          </a:xfrm>
          <a:prstGeom prst="rect">
            <a:avLst/>
          </a:prstGeom>
          <a:solidFill>
            <a:srgbClr val="FFF2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15" name="Google Shape;115;p14"/>
          <p:cNvPicPr preferRelativeResize="0"/>
          <p:nvPr/>
        </p:nvPicPr>
        <p:blipFill rotWithShape="1">
          <a:blip r:embed="rId5">
            <a:alphaModFix/>
          </a:blip>
          <a:srcRect b="0" l="7987" r="68110" t="42426"/>
          <a:stretch/>
        </p:blipFill>
        <p:spPr>
          <a:xfrm>
            <a:off x="3630380" y="2440607"/>
            <a:ext cx="2449928" cy="3047112"/>
          </a:xfrm>
          <a:prstGeom prst="rect">
            <a:avLst/>
          </a:prstGeom>
          <a:noFill/>
          <a:ln>
            <a:noFill/>
          </a:ln>
        </p:spPr>
      </p:pic>
      <p:pic>
        <p:nvPicPr>
          <p:cNvPr id="116" name="Google Shape;116;p14"/>
          <p:cNvPicPr preferRelativeResize="0"/>
          <p:nvPr/>
        </p:nvPicPr>
        <p:blipFill rotWithShape="1">
          <a:blip r:embed="rId5">
            <a:alphaModFix/>
          </a:blip>
          <a:srcRect b="0" l="28842" r="47253" t="42426"/>
          <a:stretch/>
        </p:blipFill>
        <p:spPr>
          <a:xfrm>
            <a:off x="6478454" y="2440607"/>
            <a:ext cx="2450031" cy="3047112"/>
          </a:xfrm>
          <a:prstGeom prst="rect">
            <a:avLst/>
          </a:prstGeom>
          <a:noFill/>
          <a:ln>
            <a:noFill/>
          </a:ln>
        </p:spPr>
      </p:pic>
      <p:pic>
        <p:nvPicPr>
          <p:cNvPr id="117" name="Google Shape;117;p14"/>
          <p:cNvPicPr preferRelativeResize="0"/>
          <p:nvPr/>
        </p:nvPicPr>
        <p:blipFill rotWithShape="1">
          <a:blip r:embed="rId5">
            <a:alphaModFix/>
          </a:blip>
          <a:srcRect b="0" l="54419" r="21678" t="42426"/>
          <a:stretch/>
        </p:blipFill>
        <p:spPr>
          <a:xfrm>
            <a:off x="9326604" y="2440604"/>
            <a:ext cx="2450179" cy="3047007"/>
          </a:xfrm>
          <a:prstGeom prst="rect">
            <a:avLst/>
          </a:prstGeom>
          <a:noFill/>
          <a:ln>
            <a:noFill/>
          </a:ln>
        </p:spPr>
      </p:pic>
      <p:sp>
        <p:nvSpPr>
          <p:cNvPr id="118" name="Google Shape;118;p14"/>
          <p:cNvSpPr txBox="1"/>
          <p:nvPr/>
        </p:nvSpPr>
        <p:spPr>
          <a:xfrm>
            <a:off x="3516950" y="5564877"/>
            <a:ext cx="26772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GB" sz="1800" u="none" cap="none" strike="noStrike">
                <a:solidFill>
                  <a:srgbClr val="000000"/>
                </a:solidFill>
                <a:latin typeface="Tahoma"/>
                <a:ea typeface="Tahoma"/>
                <a:cs typeface="Tahoma"/>
                <a:sym typeface="Tahoma"/>
              </a:rPr>
              <a:t>Team Points</a:t>
            </a:r>
            <a:endParaRPr b="1" i="0" sz="1800" u="none" cap="none" strike="noStrike">
              <a:solidFill>
                <a:srgbClr val="000000"/>
              </a:solidFill>
              <a:latin typeface="Tahoma"/>
              <a:ea typeface="Tahoma"/>
              <a:cs typeface="Tahoma"/>
              <a:sym typeface="Tahoma"/>
            </a:endParaRPr>
          </a:p>
        </p:txBody>
      </p:sp>
      <p:sp>
        <p:nvSpPr>
          <p:cNvPr id="119" name="Google Shape;119;p14"/>
          <p:cNvSpPr txBox="1"/>
          <p:nvPr/>
        </p:nvSpPr>
        <p:spPr>
          <a:xfrm>
            <a:off x="6364787" y="5564869"/>
            <a:ext cx="26775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GB" sz="1800" u="none" cap="none" strike="noStrike">
                <a:solidFill>
                  <a:srgbClr val="000000"/>
                </a:solidFill>
                <a:latin typeface="Tahoma"/>
                <a:ea typeface="Tahoma"/>
                <a:cs typeface="Tahoma"/>
                <a:sym typeface="Tahoma"/>
              </a:rPr>
              <a:t>Attendance</a:t>
            </a:r>
            <a:endParaRPr b="1" i="0" sz="1800" u="none" cap="none" strike="noStrike">
              <a:solidFill>
                <a:srgbClr val="000000"/>
              </a:solidFill>
              <a:latin typeface="Tahoma"/>
              <a:ea typeface="Tahoma"/>
              <a:cs typeface="Tahoma"/>
              <a:sym typeface="Tahoma"/>
            </a:endParaRPr>
          </a:p>
        </p:txBody>
      </p:sp>
      <p:sp>
        <p:nvSpPr>
          <p:cNvPr id="120" name="Google Shape;120;p14"/>
          <p:cNvSpPr txBox="1"/>
          <p:nvPr/>
        </p:nvSpPr>
        <p:spPr>
          <a:xfrm>
            <a:off x="9212900" y="5573537"/>
            <a:ext cx="26775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GB" sz="1800" u="none" cap="none" strike="noStrike">
                <a:solidFill>
                  <a:srgbClr val="000000"/>
                </a:solidFill>
                <a:latin typeface="Tahoma"/>
                <a:ea typeface="Tahoma"/>
                <a:cs typeface="Tahoma"/>
                <a:sym typeface="Tahoma"/>
              </a:rPr>
              <a:t>Lunchtime</a:t>
            </a:r>
            <a:endParaRPr b="1" i="0" sz="1800" u="none" cap="none" strike="noStrike">
              <a:solidFill>
                <a:srgbClr val="000000"/>
              </a:solidFill>
              <a:latin typeface="Tahoma"/>
              <a:ea typeface="Tahoma"/>
              <a:cs typeface="Tahoma"/>
              <a:sym typeface="Tahoma"/>
            </a:endParaRPr>
          </a:p>
        </p:txBody>
      </p:sp>
      <p:pic>
        <p:nvPicPr>
          <p:cNvPr id="121" name="Google Shape;121;p14"/>
          <p:cNvPicPr preferRelativeResize="0"/>
          <p:nvPr>
            <p:ph idx="1" type="body"/>
          </p:nvPr>
        </p:nvPicPr>
        <p:blipFill rotWithShape="1">
          <a:blip r:embed="rId6">
            <a:alphaModFix/>
          </a:blip>
          <a:srcRect b="0" l="0" r="0" t="0"/>
          <a:stretch/>
        </p:blipFill>
        <p:spPr>
          <a:xfrm>
            <a:off x="301577" y="2336700"/>
            <a:ext cx="2855700" cy="3683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32"/>
          <p:cNvSpPr txBox="1"/>
          <p:nvPr>
            <p:ph type="title"/>
          </p:nvPr>
        </p:nvSpPr>
        <p:spPr>
          <a:xfrm>
            <a:off x="284018" y="-83119"/>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ahoma"/>
              <a:buNone/>
            </a:pPr>
            <a:r>
              <a:rPr lang="en-GB">
                <a:latin typeface="Tahoma"/>
                <a:ea typeface="Tahoma"/>
                <a:cs typeface="Tahoma"/>
                <a:sym typeface="Tahoma"/>
              </a:rPr>
              <a:t>Home Reading</a:t>
            </a:r>
            <a:endParaRPr>
              <a:latin typeface="Tahoma"/>
              <a:ea typeface="Tahoma"/>
              <a:cs typeface="Tahoma"/>
              <a:sym typeface="Tahoma"/>
            </a:endParaRPr>
          </a:p>
        </p:txBody>
      </p:sp>
      <p:pic>
        <p:nvPicPr>
          <p:cNvPr id="339" name="Google Shape;339;p32"/>
          <p:cNvPicPr preferRelativeResize="0"/>
          <p:nvPr/>
        </p:nvPicPr>
        <p:blipFill rotWithShape="1">
          <a:blip r:embed="rId3">
            <a:alphaModFix/>
          </a:blip>
          <a:srcRect b="0" l="0" r="0" t="0"/>
          <a:stretch/>
        </p:blipFill>
        <p:spPr>
          <a:xfrm>
            <a:off x="144900" y="853800"/>
            <a:ext cx="4880024" cy="188150"/>
          </a:xfrm>
          <a:prstGeom prst="rect">
            <a:avLst/>
          </a:prstGeom>
          <a:noFill/>
          <a:ln>
            <a:noFill/>
          </a:ln>
        </p:spPr>
      </p:pic>
      <p:pic>
        <p:nvPicPr>
          <p:cNvPr id="340" name="Google Shape;340;p32"/>
          <p:cNvPicPr preferRelativeResize="0"/>
          <p:nvPr/>
        </p:nvPicPr>
        <p:blipFill rotWithShape="1">
          <a:blip r:embed="rId4">
            <a:alphaModFix/>
          </a:blip>
          <a:srcRect b="0" l="0" r="0" t="0"/>
          <a:stretch/>
        </p:blipFill>
        <p:spPr>
          <a:xfrm>
            <a:off x="11074397" y="122748"/>
            <a:ext cx="870095" cy="870094"/>
          </a:xfrm>
          <a:prstGeom prst="rect">
            <a:avLst/>
          </a:prstGeom>
          <a:noFill/>
          <a:ln>
            <a:noFill/>
          </a:ln>
        </p:spPr>
      </p:pic>
      <p:sp>
        <p:nvSpPr>
          <p:cNvPr id="341" name="Google Shape;341;p32"/>
          <p:cNvSpPr txBox="1"/>
          <p:nvPr/>
        </p:nvSpPr>
        <p:spPr>
          <a:xfrm>
            <a:off x="8451233" y="65425"/>
            <a:ext cx="16563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Arial"/>
                <a:ea typeface="Arial"/>
                <a:cs typeface="Arial"/>
                <a:sym typeface="Arial"/>
              </a:rPr>
              <a:t>Children are expected to read at </a:t>
            </a:r>
            <a:r>
              <a:rPr b="0" i="0" lang="en-GB" sz="1400" u="none" cap="none" strike="noStrike">
                <a:solidFill>
                  <a:srgbClr val="FFFFFF"/>
                </a:solidFill>
                <a:latin typeface="Arial"/>
                <a:ea typeface="Arial"/>
                <a:cs typeface="Arial"/>
                <a:sym typeface="Arial"/>
              </a:rPr>
              <a:t>120</a:t>
            </a:r>
            <a:r>
              <a:rPr b="0" i="0" lang="en-GB" sz="1400" u="none" cap="none" strike="noStrike">
                <a:solidFill>
                  <a:srgbClr val="FFFFFF"/>
                </a:solidFill>
                <a:latin typeface="Arial"/>
                <a:ea typeface="Arial"/>
                <a:cs typeface="Arial"/>
                <a:sym typeface="Arial"/>
              </a:rPr>
              <a:t> words a minute.</a:t>
            </a:r>
            <a:endParaRPr b="0" i="0" sz="1400" u="none" cap="none" strike="noStrike">
              <a:solidFill>
                <a:srgbClr val="FFFFFF"/>
              </a:solidFill>
              <a:latin typeface="Arial"/>
              <a:ea typeface="Arial"/>
              <a:cs typeface="Arial"/>
              <a:sym typeface="Arial"/>
            </a:endParaRPr>
          </a:p>
        </p:txBody>
      </p:sp>
      <p:sp>
        <p:nvSpPr>
          <p:cNvPr id="342" name="Google Shape;342;p32"/>
          <p:cNvSpPr txBox="1"/>
          <p:nvPr/>
        </p:nvSpPr>
        <p:spPr>
          <a:xfrm>
            <a:off x="7332639" y="2285458"/>
            <a:ext cx="18723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en-GB" sz="1400" u="none" cap="none" strike="noStrike">
                <a:solidFill>
                  <a:srgbClr val="FFFFFF"/>
                </a:solidFill>
                <a:latin typeface="Arial"/>
                <a:ea typeface="Arial"/>
                <a:cs typeface="Arial"/>
                <a:sym typeface="Arial"/>
              </a:rPr>
              <a:t>By Year 6, children should be able to join and use cursive handwriting.</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43" name="Google Shape;343;p32"/>
          <p:cNvSpPr txBox="1"/>
          <p:nvPr/>
        </p:nvSpPr>
        <p:spPr>
          <a:xfrm>
            <a:off x="269400" y="1331725"/>
            <a:ext cx="11653200" cy="54183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chemeClr val="dk1"/>
              </a:buClr>
              <a:buSzPts val="1170"/>
              <a:buFont typeface="Arial"/>
              <a:buNone/>
            </a:pPr>
            <a:r>
              <a:rPr b="0" i="0" lang="en-GB" sz="1900" u="none" cap="none" strike="noStrike">
                <a:solidFill>
                  <a:schemeClr val="dk1"/>
                </a:solidFill>
                <a:latin typeface="Arial"/>
                <a:ea typeface="Arial"/>
                <a:cs typeface="Arial"/>
                <a:sym typeface="Arial"/>
              </a:rPr>
              <a:t>Each child will be given a Reading Record and a Reading Book. We suggest that children read </a:t>
            </a:r>
            <a:r>
              <a:rPr b="1" i="0" lang="en-GB" sz="1900" u="none" cap="none" strike="noStrike">
                <a:solidFill>
                  <a:schemeClr val="dk1"/>
                </a:solidFill>
                <a:latin typeface="Arial"/>
                <a:ea typeface="Arial"/>
                <a:cs typeface="Arial"/>
                <a:sym typeface="Arial"/>
              </a:rPr>
              <a:t>everyday </a:t>
            </a:r>
            <a:r>
              <a:rPr b="0" i="0" lang="en-GB" sz="1900" u="none" cap="none" strike="noStrike">
                <a:solidFill>
                  <a:schemeClr val="dk1"/>
                </a:solidFill>
                <a:latin typeface="Arial"/>
                <a:ea typeface="Arial"/>
                <a:cs typeface="Arial"/>
                <a:sym typeface="Arial"/>
              </a:rPr>
              <a:t>at home either with a grown up or independently (Preferably with a grown-up/sibling where possible.) </a:t>
            </a:r>
            <a:endParaRPr b="0" i="0" sz="2900" u="none" cap="none" strike="noStrike">
              <a:solidFill>
                <a:schemeClr val="dk1"/>
              </a:solidFill>
              <a:latin typeface="Arial"/>
              <a:ea typeface="Arial"/>
              <a:cs typeface="Arial"/>
              <a:sym typeface="Arial"/>
            </a:endParaRPr>
          </a:p>
          <a:p>
            <a:pPr indent="0" lvl="0" marL="0" marR="0" rtl="0" algn="just">
              <a:lnSpc>
                <a:spcPct val="100000"/>
              </a:lnSpc>
              <a:spcBef>
                <a:spcPts val="360"/>
              </a:spcBef>
              <a:spcAft>
                <a:spcPts val="0"/>
              </a:spcAft>
              <a:buClr>
                <a:schemeClr val="dk1"/>
              </a:buClr>
              <a:buSzPts val="1170"/>
              <a:buFont typeface="Arial"/>
              <a:buNone/>
            </a:pPr>
            <a:r>
              <a:t/>
            </a:r>
            <a:endParaRPr b="1" i="0" sz="1900" u="none" cap="none" strike="noStrike">
              <a:solidFill>
                <a:schemeClr val="dk1"/>
              </a:solidFill>
              <a:latin typeface="Arial"/>
              <a:ea typeface="Arial"/>
              <a:cs typeface="Arial"/>
              <a:sym typeface="Arial"/>
            </a:endParaRPr>
          </a:p>
          <a:p>
            <a:pPr indent="0" lvl="0" marL="0" marR="0" rtl="0" algn="ctr">
              <a:lnSpc>
                <a:spcPct val="100000"/>
              </a:lnSpc>
              <a:spcBef>
                <a:spcPts val="360"/>
              </a:spcBef>
              <a:spcAft>
                <a:spcPts val="0"/>
              </a:spcAft>
              <a:buClr>
                <a:schemeClr val="dk1"/>
              </a:buClr>
              <a:buSzPts val="1170"/>
              <a:buFont typeface="Arial"/>
              <a:buNone/>
            </a:pPr>
            <a:r>
              <a:rPr b="1" i="0" lang="en-GB" sz="1900" u="none" cap="none" strike="noStrike">
                <a:solidFill>
                  <a:schemeClr val="dk1"/>
                </a:solidFill>
                <a:latin typeface="Arial"/>
                <a:ea typeface="Arial"/>
                <a:cs typeface="Arial"/>
                <a:sym typeface="Arial"/>
              </a:rPr>
              <a:t>Reading is so important for a child’s development in all subjects! </a:t>
            </a:r>
            <a:endParaRPr b="0" i="0" sz="2900" u="none" cap="none" strike="noStrike">
              <a:solidFill>
                <a:schemeClr val="dk1"/>
              </a:solidFill>
              <a:latin typeface="Arial"/>
              <a:ea typeface="Arial"/>
              <a:cs typeface="Arial"/>
              <a:sym typeface="Arial"/>
            </a:endParaRPr>
          </a:p>
          <a:p>
            <a:pPr indent="0" lvl="0" marL="0" marR="0" rtl="0" algn="just">
              <a:lnSpc>
                <a:spcPct val="100000"/>
              </a:lnSpc>
              <a:spcBef>
                <a:spcPts val="360"/>
              </a:spcBef>
              <a:spcAft>
                <a:spcPts val="0"/>
              </a:spcAft>
              <a:buClr>
                <a:schemeClr val="dk1"/>
              </a:buClr>
              <a:buSzPts val="1170"/>
              <a:buFont typeface="Arial"/>
              <a:buNone/>
            </a:pPr>
            <a:r>
              <a:t/>
            </a:r>
            <a:endParaRPr b="1" i="0" sz="1900" u="none" cap="none" strike="noStrike">
              <a:solidFill>
                <a:srgbClr val="006600"/>
              </a:solidFill>
              <a:latin typeface="Arial"/>
              <a:ea typeface="Arial"/>
              <a:cs typeface="Arial"/>
              <a:sym typeface="Arial"/>
            </a:endParaRPr>
          </a:p>
          <a:p>
            <a:pPr indent="0" lvl="0" marL="0" marR="0" rtl="0" algn="just">
              <a:lnSpc>
                <a:spcPct val="100000"/>
              </a:lnSpc>
              <a:spcBef>
                <a:spcPts val="360"/>
              </a:spcBef>
              <a:spcAft>
                <a:spcPts val="0"/>
              </a:spcAft>
              <a:buClr>
                <a:srgbClr val="000000"/>
              </a:buClr>
              <a:buSzPts val="1900"/>
              <a:buFont typeface="Arial"/>
              <a:buNone/>
            </a:pPr>
            <a:r>
              <a:rPr b="0" i="0" lang="en-GB" sz="1900" u="none" cap="none" strike="noStrike">
                <a:solidFill>
                  <a:schemeClr val="dk1"/>
                </a:solidFill>
                <a:latin typeface="Arial"/>
                <a:ea typeface="Arial"/>
                <a:cs typeface="Arial"/>
                <a:sym typeface="Arial"/>
              </a:rPr>
              <a:t>By Year </a:t>
            </a:r>
            <a:r>
              <a:rPr lang="en-GB" sz="1900">
                <a:solidFill>
                  <a:schemeClr val="dk1"/>
                </a:solidFill>
              </a:rPr>
              <a:t>4</a:t>
            </a:r>
            <a:r>
              <a:rPr b="0" i="0" lang="en-GB" sz="1900" u="none" cap="none" strike="noStrike">
                <a:solidFill>
                  <a:schemeClr val="dk1"/>
                </a:solidFill>
                <a:latin typeface="Arial"/>
                <a:ea typeface="Arial"/>
                <a:cs typeface="Arial"/>
                <a:sym typeface="Arial"/>
              </a:rPr>
              <a:t> children are still reading at a book banded level. It is important to know that the reading level does not change as quickly as in KS1.</a:t>
            </a:r>
            <a:endParaRPr b="0" i="1" sz="1900" u="none" cap="none" strike="noStrike">
              <a:solidFill>
                <a:schemeClr val="dk1"/>
              </a:solidFill>
              <a:latin typeface="Arial"/>
              <a:ea typeface="Arial"/>
              <a:cs typeface="Arial"/>
              <a:sym typeface="Arial"/>
            </a:endParaRPr>
          </a:p>
          <a:p>
            <a:pPr indent="-349250" lvl="0" marL="457200" marR="0" rtl="0" algn="just">
              <a:lnSpc>
                <a:spcPct val="100000"/>
              </a:lnSpc>
              <a:spcBef>
                <a:spcPts val="360"/>
              </a:spcBef>
              <a:spcAft>
                <a:spcPts val="0"/>
              </a:spcAft>
              <a:buClr>
                <a:schemeClr val="dk1"/>
              </a:buClr>
              <a:buSzPts val="1900"/>
              <a:buFont typeface="Arial"/>
              <a:buChar char="▣"/>
            </a:pPr>
            <a:r>
              <a:rPr b="0" i="0" lang="en-GB" sz="1900" u="none" cap="none" strike="noStrike">
                <a:solidFill>
                  <a:schemeClr val="dk1"/>
                </a:solidFill>
                <a:latin typeface="Arial"/>
                <a:ea typeface="Arial"/>
                <a:cs typeface="Arial"/>
                <a:sym typeface="Arial"/>
              </a:rPr>
              <a:t>Reading books will be appropriate to your child’s reading level regardless of their ability to read</a:t>
            </a:r>
            <a:endParaRPr b="0" i="0" sz="1900" u="none" cap="none" strike="noStrike">
              <a:solidFill>
                <a:schemeClr val="dk1"/>
              </a:solidFill>
              <a:latin typeface="Arial"/>
              <a:ea typeface="Arial"/>
              <a:cs typeface="Arial"/>
              <a:sym typeface="Arial"/>
            </a:endParaRPr>
          </a:p>
          <a:p>
            <a:pPr indent="-349250" lvl="0" marL="457200" marR="0" rtl="0" algn="just">
              <a:lnSpc>
                <a:spcPct val="100000"/>
              </a:lnSpc>
              <a:spcBef>
                <a:spcPts val="0"/>
              </a:spcBef>
              <a:spcAft>
                <a:spcPts val="0"/>
              </a:spcAft>
              <a:buClr>
                <a:schemeClr val="dk1"/>
              </a:buClr>
              <a:buSzPts val="1900"/>
              <a:buFont typeface="Arial"/>
              <a:buChar char="▣"/>
            </a:pPr>
            <a:r>
              <a:rPr b="0" i="0" lang="en-GB" sz="1900" u="none" cap="none" strike="noStrike">
                <a:solidFill>
                  <a:schemeClr val="dk1"/>
                </a:solidFill>
                <a:latin typeface="Arial"/>
                <a:ea typeface="Arial"/>
                <a:cs typeface="Arial"/>
                <a:sym typeface="Arial"/>
              </a:rPr>
              <a:t>Reading books can be changed as required - we encourage children to finish the book before changing it</a:t>
            </a:r>
            <a:endParaRPr b="0" i="0" sz="1900" u="none" cap="none" strike="noStrike">
              <a:solidFill>
                <a:schemeClr val="dk1"/>
              </a:solidFill>
              <a:latin typeface="Arial"/>
              <a:ea typeface="Arial"/>
              <a:cs typeface="Arial"/>
              <a:sym typeface="Arial"/>
            </a:endParaRPr>
          </a:p>
          <a:p>
            <a:pPr indent="-349250" lvl="0" marL="457200" marR="0" rtl="0" algn="just">
              <a:lnSpc>
                <a:spcPct val="100000"/>
              </a:lnSpc>
              <a:spcBef>
                <a:spcPts val="0"/>
              </a:spcBef>
              <a:spcAft>
                <a:spcPts val="0"/>
              </a:spcAft>
              <a:buClr>
                <a:schemeClr val="dk1"/>
              </a:buClr>
              <a:buSzPts val="1900"/>
              <a:buFont typeface="Arial"/>
              <a:buChar char="▣"/>
            </a:pPr>
            <a:r>
              <a:rPr b="0" i="0" lang="en-GB" sz="1900" u="none" cap="none" strike="noStrike">
                <a:solidFill>
                  <a:schemeClr val="dk1"/>
                </a:solidFill>
                <a:latin typeface="Arial"/>
                <a:ea typeface="Arial"/>
                <a:cs typeface="Arial"/>
                <a:sym typeface="Arial"/>
              </a:rPr>
              <a:t>Children are expected to record comments and questions about what they have read in their reading records</a:t>
            </a:r>
            <a:endParaRPr b="0" i="0" sz="1900" u="none" cap="none" strike="noStrike">
              <a:solidFill>
                <a:schemeClr val="dk1"/>
              </a:solidFill>
              <a:latin typeface="Arial"/>
              <a:ea typeface="Arial"/>
              <a:cs typeface="Arial"/>
              <a:sym typeface="Arial"/>
            </a:endParaRPr>
          </a:p>
          <a:p>
            <a:pPr indent="-349250" lvl="0" marL="457200" marR="0" rtl="0" algn="just">
              <a:lnSpc>
                <a:spcPct val="100000"/>
              </a:lnSpc>
              <a:spcBef>
                <a:spcPts val="0"/>
              </a:spcBef>
              <a:spcAft>
                <a:spcPts val="0"/>
              </a:spcAft>
              <a:buClr>
                <a:schemeClr val="dk1"/>
              </a:buClr>
              <a:buSzPts val="1900"/>
              <a:buFont typeface="Arial"/>
              <a:buChar char="▣"/>
            </a:pPr>
            <a:r>
              <a:rPr b="0" i="0" lang="en-GB" sz="1900" u="none" cap="none" strike="noStrike">
                <a:solidFill>
                  <a:schemeClr val="dk1"/>
                </a:solidFill>
                <a:latin typeface="Arial"/>
                <a:ea typeface="Arial"/>
                <a:cs typeface="Arial"/>
                <a:sym typeface="Arial"/>
              </a:rPr>
              <a:t>If a child has read 3x in a week and their parent has signed 3x then they will be given a raffle ticket and entered into our termly prize draw</a:t>
            </a:r>
            <a:endParaRPr b="0" i="0" sz="1900" u="none" cap="none" strike="noStrike">
              <a:solidFill>
                <a:schemeClr val="dk1"/>
              </a:solidFill>
              <a:latin typeface="Arial"/>
              <a:ea typeface="Arial"/>
              <a:cs typeface="Arial"/>
              <a:sym typeface="Arial"/>
            </a:endParaRPr>
          </a:p>
          <a:p>
            <a:pPr indent="-349250" lvl="0" marL="457200" marR="0" rtl="0" algn="just">
              <a:lnSpc>
                <a:spcPct val="100000"/>
              </a:lnSpc>
              <a:spcBef>
                <a:spcPts val="0"/>
              </a:spcBef>
              <a:spcAft>
                <a:spcPts val="0"/>
              </a:spcAft>
              <a:buClr>
                <a:schemeClr val="dk1"/>
              </a:buClr>
              <a:buSzPts val="1900"/>
              <a:buFont typeface="Arial"/>
              <a:buChar char="▣"/>
            </a:pPr>
            <a:r>
              <a:rPr b="0" i="0" lang="en-GB" sz="1900" u="none" cap="none" strike="noStrike">
                <a:solidFill>
                  <a:schemeClr val="dk1"/>
                </a:solidFill>
                <a:latin typeface="Arial"/>
                <a:ea typeface="Arial"/>
                <a:cs typeface="Arial"/>
                <a:sym typeface="Arial"/>
              </a:rPr>
              <a:t>Parents always ask how they can help their child at home - listen to them read, question them on what they have read and enjoy reading together! </a:t>
            </a:r>
            <a:endParaRPr b="0" i="0" sz="1900" u="none" cap="none" strike="noStrike">
              <a:solidFill>
                <a:schemeClr val="dk1"/>
              </a:solidFill>
              <a:latin typeface="Arial"/>
              <a:ea typeface="Arial"/>
              <a:cs typeface="Arial"/>
              <a:sym typeface="Arial"/>
            </a:endParaRPr>
          </a:p>
          <a:p>
            <a:pPr indent="0" lvl="0" marL="0" marR="0" rtl="0" algn="ctr">
              <a:lnSpc>
                <a:spcPct val="100000"/>
              </a:lnSpc>
              <a:spcBef>
                <a:spcPts val="361"/>
              </a:spcBef>
              <a:spcAft>
                <a:spcPts val="0"/>
              </a:spcAft>
              <a:buClr>
                <a:srgbClr val="000000"/>
              </a:buClr>
              <a:buSzPts val="1800"/>
              <a:buFont typeface="Arial"/>
              <a:buNone/>
            </a:pPr>
            <a:r>
              <a:t/>
            </a:r>
            <a:endParaRPr b="1" i="0" sz="1800" u="sng" cap="none" strike="noStrike">
              <a:solidFill>
                <a:schemeClr val="dk1"/>
              </a:solidFill>
              <a:latin typeface="Comic Sans MS"/>
              <a:ea typeface="Comic Sans MS"/>
              <a:cs typeface="Comic Sans MS"/>
              <a:sym typeface="Comic Sans M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33"/>
          <p:cNvSpPr txBox="1"/>
          <p:nvPr>
            <p:ph type="title"/>
          </p:nvPr>
        </p:nvSpPr>
        <p:spPr>
          <a:xfrm>
            <a:off x="284018" y="-83119"/>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ahoma"/>
              <a:buNone/>
            </a:pPr>
            <a:r>
              <a:rPr lang="en-GB">
                <a:latin typeface="Tahoma"/>
                <a:ea typeface="Tahoma"/>
                <a:cs typeface="Tahoma"/>
                <a:sym typeface="Tahoma"/>
              </a:rPr>
              <a:t>How is my child doing in school?</a:t>
            </a:r>
            <a:endParaRPr>
              <a:latin typeface="Tahoma"/>
              <a:ea typeface="Tahoma"/>
              <a:cs typeface="Tahoma"/>
              <a:sym typeface="Tahoma"/>
            </a:endParaRPr>
          </a:p>
        </p:txBody>
      </p:sp>
      <p:pic>
        <p:nvPicPr>
          <p:cNvPr id="349" name="Google Shape;349;p33"/>
          <p:cNvPicPr preferRelativeResize="0"/>
          <p:nvPr/>
        </p:nvPicPr>
        <p:blipFill rotWithShape="1">
          <a:blip r:embed="rId3">
            <a:alphaModFix/>
          </a:blip>
          <a:srcRect b="0" l="0" r="0" t="0"/>
          <a:stretch/>
        </p:blipFill>
        <p:spPr>
          <a:xfrm>
            <a:off x="144900" y="853800"/>
            <a:ext cx="8490826" cy="188150"/>
          </a:xfrm>
          <a:prstGeom prst="rect">
            <a:avLst/>
          </a:prstGeom>
          <a:noFill/>
          <a:ln>
            <a:noFill/>
          </a:ln>
        </p:spPr>
      </p:pic>
      <p:pic>
        <p:nvPicPr>
          <p:cNvPr id="350" name="Google Shape;350;p33"/>
          <p:cNvPicPr preferRelativeResize="0"/>
          <p:nvPr/>
        </p:nvPicPr>
        <p:blipFill rotWithShape="1">
          <a:blip r:embed="rId4">
            <a:alphaModFix/>
          </a:blip>
          <a:srcRect b="0" l="0" r="0" t="0"/>
          <a:stretch/>
        </p:blipFill>
        <p:spPr>
          <a:xfrm>
            <a:off x="11074397" y="122748"/>
            <a:ext cx="870095" cy="870094"/>
          </a:xfrm>
          <a:prstGeom prst="rect">
            <a:avLst/>
          </a:prstGeom>
          <a:noFill/>
          <a:ln>
            <a:noFill/>
          </a:ln>
        </p:spPr>
      </p:pic>
      <p:sp>
        <p:nvSpPr>
          <p:cNvPr id="351" name="Google Shape;351;p33"/>
          <p:cNvSpPr txBox="1"/>
          <p:nvPr/>
        </p:nvSpPr>
        <p:spPr>
          <a:xfrm>
            <a:off x="8451233" y="65425"/>
            <a:ext cx="16563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Arial"/>
                <a:ea typeface="Arial"/>
                <a:cs typeface="Arial"/>
                <a:sym typeface="Arial"/>
              </a:rPr>
              <a:t>Children are expected to read at </a:t>
            </a:r>
            <a:r>
              <a:rPr b="0" i="0" lang="en-GB" sz="1400" u="none" cap="none" strike="noStrike">
                <a:solidFill>
                  <a:srgbClr val="FFFFFF"/>
                </a:solidFill>
                <a:latin typeface="Arial"/>
                <a:ea typeface="Arial"/>
                <a:cs typeface="Arial"/>
                <a:sym typeface="Arial"/>
              </a:rPr>
              <a:t>120</a:t>
            </a:r>
            <a:r>
              <a:rPr b="0" i="0" lang="en-GB" sz="1400" u="none" cap="none" strike="noStrike">
                <a:solidFill>
                  <a:srgbClr val="FFFFFF"/>
                </a:solidFill>
                <a:latin typeface="Arial"/>
                <a:ea typeface="Arial"/>
                <a:cs typeface="Arial"/>
                <a:sym typeface="Arial"/>
              </a:rPr>
              <a:t> words a minute.</a:t>
            </a:r>
            <a:endParaRPr b="0" i="0" sz="1400" u="none" cap="none" strike="noStrike">
              <a:solidFill>
                <a:srgbClr val="FFFFFF"/>
              </a:solidFill>
              <a:latin typeface="Arial"/>
              <a:ea typeface="Arial"/>
              <a:cs typeface="Arial"/>
              <a:sym typeface="Arial"/>
            </a:endParaRPr>
          </a:p>
        </p:txBody>
      </p:sp>
      <p:sp>
        <p:nvSpPr>
          <p:cNvPr id="352" name="Google Shape;352;p33"/>
          <p:cNvSpPr txBox="1"/>
          <p:nvPr/>
        </p:nvSpPr>
        <p:spPr>
          <a:xfrm>
            <a:off x="7332639" y="2285458"/>
            <a:ext cx="18723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en-GB" sz="1400" u="none" cap="none" strike="noStrike">
                <a:solidFill>
                  <a:srgbClr val="FFFFFF"/>
                </a:solidFill>
                <a:latin typeface="Arial"/>
                <a:ea typeface="Arial"/>
                <a:cs typeface="Arial"/>
                <a:sym typeface="Arial"/>
              </a:rPr>
              <a:t>By Year 6, children should be able to join and use cursive handwriting.</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53" name="Google Shape;353;p33"/>
          <p:cNvSpPr txBox="1"/>
          <p:nvPr/>
        </p:nvSpPr>
        <p:spPr>
          <a:xfrm>
            <a:off x="522600" y="1554600"/>
            <a:ext cx="11100000" cy="31503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380"/>
              </a:spcBef>
              <a:spcAft>
                <a:spcPts val="0"/>
              </a:spcAft>
              <a:buClr>
                <a:schemeClr val="dk1"/>
              </a:buClr>
              <a:buSzPts val="1100"/>
              <a:buFont typeface="Arial"/>
              <a:buNone/>
            </a:pPr>
            <a:r>
              <a:rPr b="0" i="0" lang="en-GB" sz="2000" u="none" cap="none" strike="noStrike">
                <a:solidFill>
                  <a:schemeClr val="dk1"/>
                </a:solidFill>
                <a:latin typeface="Comic Sans MS"/>
                <a:ea typeface="Comic Sans MS"/>
                <a:cs typeface="Comic Sans MS"/>
                <a:sym typeface="Comic Sans MS"/>
              </a:rPr>
              <a:t>As well as our regular marking and assessing of classroom work, your child will take tests in Reading, Spelling &amp; Grammar and Maths each term. Most pupils will take the same test but we adjust this for pupils with additional learning needs. We use these tests to track progress across the year for your child and the class, and to plan future learning.</a:t>
            </a:r>
            <a:endParaRPr b="0" i="0" sz="2000" u="none" cap="none" strike="noStrike">
              <a:solidFill>
                <a:schemeClr val="dk1"/>
              </a:solidFill>
              <a:latin typeface="Comic Sans MS"/>
              <a:ea typeface="Comic Sans MS"/>
              <a:cs typeface="Comic Sans MS"/>
              <a:sym typeface="Comic Sans MS"/>
            </a:endParaRPr>
          </a:p>
          <a:p>
            <a:pPr indent="0" lvl="0" marL="0" marR="0" rtl="0" algn="just">
              <a:lnSpc>
                <a:spcPct val="100000"/>
              </a:lnSpc>
              <a:spcBef>
                <a:spcPts val="380"/>
              </a:spcBef>
              <a:spcAft>
                <a:spcPts val="0"/>
              </a:spcAft>
              <a:buClr>
                <a:schemeClr val="dk1"/>
              </a:buClr>
              <a:buSzPts val="1100"/>
              <a:buFont typeface="Arial"/>
              <a:buNone/>
            </a:pPr>
            <a:r>
              <a:t/>
            </a:r>
            <a:endParaRPr b="0" i="0" sz="2000" u="none" cap="none" strike="noStrike">
              <a:solidFill>
                <a:schemeClr val="dk1"/>
              </a:solidFill>
              <a:latin typeface="Comic Sans MS"/>
              <a:ea typeface="Comic Sans MS"/>
              <a:cs typeface="Comic Sans MS"/>
              <a:sym typeface="Comic Sans MS"/>
            </a:endParaRPr>
          </a:p>
          <a:p>
            <a:pPr indent="0" lvl="0" marL="0" marR="0" rtl="0" algn="just">
              <a:lnSpc>
                <a:spcPct val="100000"/>
              </a:lnSpc>
              <a:spcBef>
                <a:spcPts val="380"/>
              </a:spcBef>
              <a:spcAft>
                <a:spcPts val="0"/>
              </a:spcAft>
              <a:buClr>
                <a:schemeClr val="dk1"/>
              </a:buClr>
              <a:buSzPts val="1100"/>
              <a:buFont typeface="Arial"/>
              <a:buNone/>
            </a:pPr>
            <a:r>
              <a:rPr b="0" i="0" lang="en-GB" sz="2000" u="none" cap="none" strike="noStrike">
                <a:solidFill>
                  <a:schemeClr val="dk1"/>
                </a:solidFill>
                <a:latin typeface="Comic Sans MS"/>
                <a:ea typeface="Comic Sans MS"/>
                <a:cs typeface="Comic Sans MS"/>
                <a:sym typeface="Comic Sans MS"/>
              </a:rPr>
              <a:t>We let you know how your child is doing each term with a termly individual report from SONAR (our tracking system), 2x parents meetings and a full annual written report in July.</a:t>
            </a:r>
            <a:endParaRPr b="0" i="0" sz="2000" u="none" cap="none" strike="noStrike">
              <a:solidFill>
                <a:schemeClr val="dk1"/>
              </a:solidFill>
              <a:latin typeface="Comic Sans MS"/>
              <a:ea typeface="Comic Sans MS"/>
              <a:cs typeface="Comic Sans MS"/>
              <a:sym typeface="Comic Sans MS"/>
            </a:endParaRPr>
          </a:p>
          <a:p>
            <a:pPr indent="0" lvl="0" marL="0" marR="0" rtl="0" algn="just">
              <a:lnSpc>
                <a:spcPct val="100000"/>
              </a:lnSpc>
              <a:spcBef>
                <a:spcPts val="380"/>
              </a:spcBef>
              <a:spcAft>
                <a:spcPts val="0"/>
              </a:spcAft>
              <a:buClr>
                <a:schemeClr val="dk1"/>
              </a:buClr>
              <a:buSzPts val="1100"/>
              <a:buFont typeface="Arial"/>
              <a:buNone/>
            </a:pPr>
            <a:r>
              <a:t/>
            </a:r>
            <a:endParaRPr b="0" i="0" sz="2000" u="none" cap="none" strike="noStrike">
              <a:solidFill>
                <a:schemeClr val="dk1"/>
              </a:solidFill>
              <a:latin typeface="Comic Sans MS"/>
              <a:ea typeface="Comic Sans MS"/>
              <a:cs typeface="Comic Sans MS"/>
              <a:sym typeface="Comic Sans MS"/>
            </a:endParaRPr>
          </a:p>
          <a:p>
            <a:pPr indent="0" lvl="0" marL="0" marR="0" rtl="0" algn="just">
              <a:lnSpc>
                <a:spcPct val="100000"/>
              </a:lnSpc>
              <a:spcBef>
                <a:spcPts val="380"/>
              </a:spcBef>
              <a:spcAft>
                <a:spcPts val="0"/>
              </a:spcAft>
              <a:buClr>
                <a:srgbClr val="000000"/>
              </a:buClr>
              <a:buSzPts val="2000"/>
              <a:buFont typeface="Arial"/>
              <a:buNone/>
            </a:pPr>
            <a:r>
              <a:t/>
            </a:r>
            <a:endParaRPr b="0" i="0" sz="2000" u="none" cap="none" strike="noStrike">
              <a:solidFill>
                <a:schemeClr val="dk1"/>
              </a:solidFill>
              <a:latin typeface="Comic Sans MS"/>
              <a:ea typeface="Comic Sans MS"/>
              <a:cs typeface="Comic Sans MS"/>
              <a:sym typeface="Comic Sans MS"/>
            </a:endParaRPr>
          </a:p>
        </p:txBody>
      </p:sp>
      <p:graphicFrame>
        <p:nvGraphicFramePr>
          <p:cNvPr id="354" name="Google Shape;354;p33"/>
          <p:cNvGraphicFramePr/>
          <p:nvPr/>
        </p:nvGraphicFramePr>
        <p:xfrm>
          <a:off x="2476500" y="4713725"/>
          <a:ext cx="3000000" cy="3000000"/>
        </p:xfrm>
        <a:graphic>
          <a:graphicData uri="http://schemas.openxmlformats.org/drawingml/2006/table">
            <a:tbl>
              <a:tblPr>
                <a:noFill/>
                <a:tableStyleId>{AD4EF344-FA7C-49D9-B615-D9E34D76C1D2}</a:tableStyleId>
              </a:tblPr>
              <a:tblGrid>
                <a:gridCol w="3619500"/>
                <a:gridCol w="3619500"/>
              </a:tblGrid>
              <a:tr h="381000">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latin typeface="Comic Sans MS"/>
                          <a:ea typeface="Comic Sans MS"/>
                          <a:cs typeface="Comic Sans MS"/>
                          <a:sym typeface="Comic Sans MS"/>
                        </a:rPr>
                        <a:t>Parents Evening 1</a:t>
                      </a:r>
                      <a:endParaRPr b="1" sz="1400" u="none" cap="none" strike="noStrike">
                        <a:latin typeface="Comic Sans MS"/>
                        <a:ea typeface="Comic Sans MS"/>
                        <a:cs typeface="Comic Sans MS"/>
                        <a:sym typeface="Comic Sans M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latin typeface="Comic Sans MS"/>
                          <a:ea typeface="Comic Sans MS"/>
                          <a:cs typeface="Comic Sans MS"/>
                          <a:sym typeface="Comic Sans MS"/>
                        </a:rPr>
                        <a:t>Autumn term 202</a:t>
                      </a:r>
                      <a:r>
                        <a:rPr b="1" lang="en-GB">
                          <a:latin typeface="Comic Sans MS"/>
                          <a:ea typeface="Comic Sans MS"/>
                          <a:cs typeface="Comic Sans MS"/>
                          <a:sym typeface="Comic Sans MS"/>
                        </a:rPr>
                        <a:t>5</a:t>
                      </a:r>
                      <a:endParaRPr b="1" sz="1400" u="none" cap="none" strike="noStrike">
                        <a:latin typeface="Comic Sans MS"/>
                        <a:ea typeface="Comic Sans MS"/>
                        <a:cs typeface="Comic Sans MS"/>
                        <a:sym typeface="Comic Sans M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latin typeface="Comic Sans MS"/>
                          <a:ea typeface="Comic Sans MS"/>
                          <a:cs typeface="Comic Sans MS"/>
                          <a:sym typeface="Comic Sans MS"/>
                        </a:rPr>
                        <a:t>Parents Evening 2</a:t>
                      </a:r>
                      <a:endParaRPr b="1" sz="1400" u="none" cap="none" strike="noStrike">
                        <a:latin typeface="Comic Sans MS"/>
                        <a:ea typeface="Comic Sans MS"/>
                        <a:cs typeface="Comic Sans MS"/>
                        <a:sym typeface="Comic Sans M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latin typeface="Comic Sans MS"/>
                          <a:ea typeface="Comic Sans MS"/>
                          <a:cs typeface="Comic Sans MS"/>
                          <a:sym typeface="Comic Sans MS"/>
                        </a:rPr>
                        <a:t>Spring term 202</a:t>
                      </a:r>
                      <a:r>
                        <a:rPr b="1" lang="en-GB">
                          <a:latin typeface="Comic Sans MS"/>
                          <a:ea typeface="Comic Sans MS"/>
                          <a:cs typeface="Comic Sans MS"/>
                          <a:sym typeface="Comic Sans MS"/>
                        </a:rPr>
                        <a:t>6</a:t>
                      </a:r>
                      <a:endParaRPr b="1" sz="1400" u="none" cap="none" strike="noStrike">
                        <a:latin typeface="Comic Sans MS"/>
                        <a:ea typeface="Comic Sans MS"/>
                        <a:cs typeface="Comic Sans MS"/>
                        <a:sym typeface="Comic Sans M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latin typeface="Comic Sans MS"/>
                          <a:ea typeface="Comic Sans MS"/>
                          <a:cs typeface="Comic Sans MS"/>
                          <a:sym typeface="Comic Sans MS"/>
                        </a:rPr>
                        <a:t>End of Year reports/drop ins</a:t>
                      </a:r>
                      <a:endParaRPr b="1" sz="1400" u="none" cap="none" strike="noStrike">
                        <a:latin typeface="Comic Sans MS"/>
                        <a:ea typeface="Comic Sans MS"/>
                        <a:cs typeface="Comic Sans MS"/>
                        <a:sym typeface="Comic Sans M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latin typeface="Comic Sans MS"/>
                          <a:ea typeface="Comic Sans MS"/>
                          <a:cs typeface="Comic Sans MS"/>
                          <a:sym typeface="Comic Sans MS"/>
                        </a:rPr>
                        <a:t>July 202</a:t>
                      </a:r>
                      <a:r>
                        <a:rPr b="1" lang="en-GB">
                          <a:latin typeface="Comic Sans MS"/>
                          <a:ea typeface="Comic Sans MS"/>
                          <a:cs typeface="Comic Sans MS"/>
                          <a:sym typeface="Comic Sans MS"/>
                        </a:rPr>
                        <a:t>6</a:t>
                      </a:r>
                      <a:endParaRPr b="1" sz="1400" u="none" cap="none" strike="noStrike">
                        <a:latin typeface="Comic Sans MS"/>
                        <a:ea typeface="Comic Sans MS"/>
                        <a:cs typeface="Comic Sans MS"/>
                        <a:sym typeface="Comic Sans M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34"/>
          <p:cNvSpPr txBox="1"/>
          <p:nvPr>
            <p:ph type="title"/>
          </p:nvPr>
        </p:nvSpPr>
        <p:spPr>
          <a:xfrm>
            <a:off x="284018" y="-83119"/>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ahoma"/>
              <a:buNone/>
            </a:pPr>
            <a:r>
              <a:rPr lang="en-GB">
                <a:latin typeface="Tahoma"/>
                <a:ea typeface="Tahoma"/>
                <a:cs typeface="Tahoma"/>
                <a:sym typeface="Tahoma"/>
              </a:rPr>
              <a:t>Communication</a:t>
            </a:r>
            <a:endParaRPr>
              <a:latin typeface="Tahoma"/>
              <a:ea typeface="Tahoma"/>
              <a:cs typeface="Tahoma"/>
              <a:sym typeface="Tahoma"/>
            </a:endParaRPr>
          </a:p>
        </p:txBody>
      </p:sp>
      <p:pic>
        <p:nvPicPr>
          <p:cNvPr id="360" name="Google Shape;360;p34"/>
          <p:cNvPicPr preferRelativeResize="0"/>
          <p:nvPr/>
        </p:nvPicPr>
        <p:blipFill rotWithShape="1">
          <a:blip r:embed="rId3">
            <a:alphaModFix/>
          </a:blip>
          <a:srcRect b="0" l="0" r="0" t="0"/>
          <a:stretch/>
        </p:blipFill>
        <p:spPr>
          <a:xfrm>
            <a:off x="144900" y="853800"/>
            <a:ext cx="4880024" cy="188150"/>
          </a:xfrm>
          <a:prstGeom prst="rect">
            <a:avLst/>
          </a:prstGeom>
          <a:noFill/>
          <a:ln>
            <a:noFill/>
          </a:ln>
        </p:spPr>
      </p:pic>
      <p:pic>
        <p:nvPicPr>
          <p:cNvPr id="361" name="Google Shape;361;p34"/>
          <p:cNvPicPr preferRelativeResize="0"/>
          <p:nvPr/>
        </p:nvPicPr>
        <p:blipFill rotWithShape="1">
          <a:blip r:embed="rId4">
            <a:alphaModFix/>
          </a:blip>
          <a:srcRect b="0" l="0" r="0" t="0"/>
          <a:stretch/>
        </p:blipFill>
        <p:spPr>
          <a:xfrm>
            <a:off x="11074397" y="122748"/>
            <a:ext cx="870095" cy="870094"/>
          </a:xfrm>
          <a:prstGeom prst="rect">
            <a:avLst/>
          </a:prstGeom>
          <a:noFill/>
          <a:ln>
            <a:noFill/>
          </a:ln>
        </p:spPr>
      </p:pic>
      <p:sp>
        <p:nvSpPr>
          <p:cNvPr id="362" name="Google Shape;362;p34"/>
          <p:cNvSpPr txBox="1"/>
          <p:nvPr/>
        </p:nvSpPr>
        <p:spPr>
          <a:xfrm>
            <a:off x="8451233" y="65425"/>
            <a:ext cx="16563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Arial"/>
                <a:ea typeface="Arial"/>
                <a:cs typeface="Arial"/>
                <a:sym typeface="Arial"/>
              </a:rPr>
              <a:t>Children are expected to read at </a:t>
            </a:r>
            <a:r>
              <a:rPr b="0" i="0" lang="en-GB" sz="1400" u="none" cap="none" strike="noStrike">
                <a:solidFill>
                  <a:srgbClr val="FFFFFF"/>
                </a:solidFill>
                <a:latin typeface="Arial"/>
                <a:ea typeface="Arial"/>
                <a:cs typeface="Arial"/>
                <a:sym typeface="Arial"/>
              </a:rPr>
              <a:t>120</a:t>
            </a:r>
            <a:r>
              <a:rPr b="0" i="0" lang="en-GB" sz="1400" u="none" cap="none" strike="noStrike">
                <a:solidFill>
                  <a:srgbClr val="FFFFFF"/>
                </a:solidFill>
                <a:latin typeface="Arial"/>
                <a:ea typeface="Arial"/>
                <a:cs typeface="Arial"/>
                <a:sym typeface="Arial"/>
              </a:rPr>
              <a:t> words a minute.</a:t>
            </a:r>
            <a:endParaRPr b="0" i="0" sz="1400" u="none" cap="none" strike="noStrike">
              <a:solidFill>
                <a:srgbClr val="FFFFFF"/>
              </a:solidFill>
              <a:latin typeface="Arial"/>
              <a:ea typeface="Arial"/>
              <a:cs typeface="Arial"/>
              <a:sym typeface="Arial"/>
            </a:endParaRPr>
          </a:p>
        </p:txBody>
      </p:sp>
      <p:sp>
        <p:nvSpPr>
          <p:cNvPr id="363" name="Google Shape;363;p34"/>
          <p:cNvSpPr txBox="1"/>
          <p:nvPr/>
        </p:nvSpPr>
        <p:spPr>
          <a:xfrm>
            <a:off x="7332639" y="2285458"/>
            <a:ext cx="18723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en-GB" sz="1400" u="none" cap="none" strike="noStrike">
                <a:solidFill>
                  <a:srgbClr val="FFFFFF"/>
                </a:solidFill>
                <a:latin typeface="Arial"/>
                <a:ea typeface="Arial"/>
                <a:cs typeface="Arial"/>
                <a:sym typeface="Arial"/>
              </a:rPr>
              <a:t>By Year 6, children should be able to join and use cursive handwriting.</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64" name="Google Shape;364;p34"/>
          <p:cNvSpPr txBox="1"/>
          <p:nvPr/>
        </p:nvSpPr>
        <p:spPr>
          <a:xfrm>
            <a:off x="269400" y="1186850"/>
            <a:ext cx="11653200" cy="59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265"/>
              <a:buFont typeface="Arial"/>
              <a:buNone/>
            </a:pPr>
            <a:r>
              <a:t/>
            </a:r>
            <a:endParaRPr b="0" i="0" sz="2200" u="none" cap="none" strike="noStrike">
              <a:solidFill>
                <a:schemeClr val="dk1"/>
              </a:solidFill>
              <a:latin typeface="Arial"/>
              <a:ea typeface="Arial"/>
              <a:cs typeface="Arial"/>
              <a:sym typeface="Arial"/>
            </a:endParaRPr>
          </a:p>
          <a:p>
            <a:pPr indent="-361950" lvl="0" marL="457200" marR="0" rtl="0" algn="l">
              <a:lnSpc>
                <a:spcPct val="100000"/>
              </a:lnSpc>
              <a:spcBef>
                <a:spcPts val="0"/>
              </a:spcBef>
              <a:spcAft>
                <a:spcPts val="0"/>
              </a:spcAft>
              <a:buClr>
                <a:schemeClr val="dk1"/>
              </a:buClr>
              <a:buSzPts val="2100"/>
              <a:buFont typeface="Arial"/>
              <a:buChar char="✓"/>
            </a:pPr>
            <a:r>
              <a:rPr b="0" i="0" lang="en-GB" sz="2100" u="none" cap="none" strike="noStrike">
                <a:solidFill>
                  <a:schemeClr val="dk1"/>
                </a:solidFill>
                <a:latin typeface="Arial"/>
                <a:ea typeface="Arial"/>
                <a:cs typeface="Arial"/>
                <a:sym typeface="Arial"/>
              </a:rPr>
              <a:t>Teachers are outside at the end of each day (3.25 - 3.35 pm) for quick chats and messages - just let us get most of the pupils away safely</a:t>
            </a:r>
            <a:endParaRPr b="0" i="0" sz="2100" u="none" cap="none" strike="noStrike">
              <a:solidFill>
                <a:schemeClr val="dk1"/>
              </a:solidFill>
              <a:latin typeface="Arial"/>
              <a:ea typeface="Arial"/>
              <a:cs typeface="Arial"/>
              <a:sym typeface="Arial"/>
            </a:endParaRPr>
          </a:p>
          <a:p>
            <a:pPr indent="-361950" lvl="0" marL="457200" marR="0" rtl="0" algn="l">
              <a:lnSpc>
                <a:spcPct val="100000"/>
              </a:lnSpc>
              <a:spcBef>
                <a:spcPts val="1000"/>
              </a:spcBef>
              <a:spcAft>
                <a:spcPts val="0"/>
              </a:spcAft>
              <a:buClr>
                <a:schemeClr val="dk1"/>
              </a:buClr>
              <a:buSzPts val="2100"/>
              <a:buFont typeface="Arial"/>
              <a:buChar char="✓"/>
            </a:pPr>
            <a:r>
              <a:rPr b="0" i="0" lang="en-GB" sz="2100" u="none" cap="none" strike="noStrike">
                <a:solidFill>
                  <a:schemeClr val="dk1"/>
                </a:solidFill>
                <a:latin typeface="Arial"/>
                <a:ea typeface="Arial"/>
                <a:cs typeface="Arial"/>
                <a:sym typeface="Arial"/>
              </a:rPr>
              <a:t>You can email school at </a:t>
            </a:r>
            <a:r>
              <a:rPr b="0" i="0" lang="en-GB" sz="2100" u="sng" cap="none" strike="noStrike">
                <a:solidFill>
                  <a:srgbClr val="410082"/>
                </a:solidFill>
                <a:latin typeface="Arial"/>
                <a:ea typeface="Arial"/>
                <a:cs typeface="Arial"/>
                <a:sym typeface="Arial"/>
                <a:hlinkClick r:id="rId5">
                  <a:extLst>
                    <a:ext uri="{A12FA001-AC4F-418D-AE19-62706E023703}">
                      <ahyp:hlinkClr val="tx"/>
                    </a:ext>
                  </a:extLst>
                </a:hlinkClick>
              </a:rPr>
              <a:t>admin@mossparkprimary.co.uk</a:t>
            </a:r>
            <a:r>
              <a:rPr b="0" i="0" lang="en-GB" sz="2100" u="none" cap="none" strike="noStrike">
                <a:solidFill>
                  <a:schemeClr val="dk1"/>
                </a:solidFill>
                <a:latin typeface="Arial"/>
                <a:ea typeface="Arial"/>
                <a:cs typeface="Arial"/>
                <a:sym typeface="Arial"/>
              </a:rPr>
              <a:t>  and your teacher will get this email and will contact you when you are free</a:t>
            </a:r>
            <a:endParaRPr b="0" i="0" sz="2100" u="none" cap="none" strike="noStrike">
              <a:solidFill>
                <a:schemeClr val="dk1"/>
              </a:solidFill>
              <a:latin typeface="Arial"/>
              <a:ea typeface="Arial"/>
              <a:cs typeface="Arial"/>
              <a:sym typeface="Arial"/>
            </a:endParaRPr>
          </a:p>
          <a:p>
            <a:pPr indent="-361950" lvl="0" marL="457200" marR="0" rtl="0" algn="l">
              <a:lnSpc>
                <a:spcPct val="100000"/>
              </a:lnSpc>
              <a:spcBef>
                <a:spcPts val="1000"/>
              </a:spcBef>
              <a:spcAft>
                <a:spcPts val="0"/>
              </a:spcAft>
              <a:buClr>
                <a:schemeClr val="dk1"/>
              </a:buClr>
              <a:buSzPts val="2100"/>
              <a:buFont typeface="Arial"/>
              <a:buChar char="✓"/>
            </a:pPr>
            <a:r>
              <a:rPr b="0" i="0" lang="en-GB" sz="2100" u="none" cap="none" strike="noStrike">
                <a:solidFill>
                  <a:schemeClr val="dk1"/>
                </a:solidFill>
                <a:latin typeface="Arial"/>
                <a:ea typeface="Arial"/>
                <a:cs typeface="Arial"/>
                <a:sym typeface="Arial"/>
              </a:rPr>
              <a:t>You can phone school 0161 864 1710 or call into the office to request a callback or face to face meeting with your teacher</a:t>
            </a:r>
            <a:endParaRPr b="0" i="0" sz="2100" u="none" cap="none" strike="noStrike">
              <a:solidFill>
                <a:schemeClr val="dk1"/>
              </a:solidFill>
              <a:latin typeface="Arial"/>
              <a:ea typeface="Arial"/>
              <a:cs typeface="Arial"/>
              <a:sym typeface="Arial"/>
            </a:endParaRPr>
          </a:p>
          <a:p>
            <a:pPr indent="-361950" lvl="0" marL="457200" marR="0" rtl="0" algn="l">
              <a:lnSpc>
                <a:spcPct val="100000"/>
              </a:lnSpc>
              <a:spcBef>
                <a:spcPts val="1000"/>
              </a:spcBef>
              <a:spcAft>
                <a:spcPts val="0"/>
              </a:spcAft>
              <a:buClr>
                <a:schemeClr val="dk1"/>
              </a:buClr>
              <a:buSzPts val="2100"/>
              <a:buFont typeface="Arial"/>
              <a:buChar char="✓"/>
            </a:pPr>
            <a:r>
              <a:rPr b="0" i="0" lang="en-GB" sz="2100" u="none" cap="none" strike="noStrike">
                <a:solidFill>
                  <a:schemeClr val="dk1"/>
                </a:solidFill>
                <a:latin typeface="Arial"/>
                <a:ea typeface="Arial"/>
                <a:cs typeface="Arial"/>
                <a:sym typeface="Arial"/>
              </a:rPr>
              <a:t>Weekly news bulletin and diary dates via email and on the outside notice boards and on website </a:t>
            </a:r>
            <a:r>
              <a:rPr b="0" i="0" lang="en-GB" sz="2100" u="sng" cap="none" strike="noStrike">
                <a:solidFill>
                  <a:srgbClr val="410082"/>
                </a:solidFill>
                <a:latin typeface="Arial"/>
                <a:ea typeface="Arial"/>
                <a:cs typeface="Arial"/>
                <a:sym typeface="Arial"/>
                <a:hlinkClick r:id="rId6">
                  <a:extLst>
                    <a:ext uri="{A12FA001-AC4F-418D-AE19-62706E023703}">
                      <ahyp:hlinkClr val="tx"/>
                    </a:ext>
                  </a:extLst>
                </a:hlinkClick>
              </a:rPr>
              <a:t>www.mossparkprimary.co.uk</a:t>
            </a:r>
            <a:endParaRPr b="0" i="0" sz="2100" u="none" cap="none" strike="noStrike">
              <a:solidFill>
                <a:schemeClr val="dk1"/>
              </a:solidFill>
              <a:latin typeface="Arial"/>
              <a:ea typeface="Arial"/>
              <a:cs typeface="Arial"/>
              <a:sym typeface="Arial"/>
            </a:endParaRPr>
          </a:p>
          <a:p>
            <a:pPr indent="-361950" lvl="0" marL="457200" marR="0" rtl="0" algn="l">
              <a:lnSpc>
                <a:spcPct val="100000"/>
              </a:lnSpc>
              <a:spcBef>
                <a:spcPts val="1000"/>
              </a:spcBef>
              <a:spcAft>
                <a:spcPts val="0"/>
              </a:spcAft>
              <a:buClr>
                <a:schemeClr val="dk1"/>
              </a:buClr>
              <a:buSzPts val="2100"/>
              <a:buFont typeface="Arial"/>
              <a:buChar char="✓"/>
            </a:pPr>
            <a:r>
              <a:rPr b="0" i="0" lang="en-GB" sz="2100" u="none" cap="none" strike="noStrike">
                <a:solidFill>
                  <a:schemeClr val="dk1"/>
                </a:solidFill>
                <a:latin typeface="Arial"/>
                <a:ea typeface="Arial"/>
                <a:cs typeface="Arial"/>
                <a:sym typeface="Arial"/>
              </a:rPr>
              <a:t>The Headteacher holds half termly coffee mornings/afternoons and drop-ins for parents for any queries you might have</a:t>
            </a:r>
            <a:endParaRPr b="0" i="0" sz="2100" u="none" cap="none" strike="noStrike">
              <a:solidFill>
                <a:schemeClr val="dk1"/>
              </a:solidFill>
              <a:latin typeface="Arial"/>
              <a:ea typeface="Arial"/>
              <a:cs typeface="Arial"/>
              <a:sym typeface="Arial"/>
            </a:endParaRPr>
          </a:p>
          <a:p>
            <a:pPr indent="-361950" lvl="0" marL="457200" marR="0" rtl="0" algn="l">
              <a:lnSpc>
                <a:spcPct val="100000"/>
              </a:lnSpc>
              <a:spcBef>
                <a:spcPts val="1000"/>
              </a:spcBef>
              <a:spcAft>
                <a:spcPts val="0"/>
              </a:spcAft>
              <a:buClr>
                <a:schemeClr val="dk1"/>
              </a:buClr>
              <a:buSzPts val="2100"/>
              <a:buFont typeface="Arial"/>
              <a:buChar char="✓"/>
            </a:pPr>
            <a:r>
              <a:rPr b="0" i="0" lang="en-GB" sz="2100" u="none" cap="none" strike="noStrike">
                <a:solidFill>
                  <a:schemeClr val="dk1"/>
                </a:solidFill>
                <a:latin typeface="Arial"/>
                <a:ea typeface="Arial"/>
                <a:cs typeface="Arial"/>
                <a:sym typeface="Arial"/>
              </a:rPr>
              <a:t>A member of the SLT is always on the gate in the morning/end of day</a:t>
            </a:r>
            <a:endParaRPr b="0" i="0" sz="2100" u="none" cap="none" strike="noStrike">
              <a:solidFill>
                <a:schemeClr val="dk1"/>
              </a:solidFill>
              <a:latin typeface="Arial"/>
              <a:ea typeface="Arial"/>
              <a:cs typeface="Arial"/>
              <a:sym typeface="Arial"/>
            </a:endParaRPr>
          </a:p>
          <a:p>
            <a:pPr indent="-361950" lvl="0" marL="457200" marR="0" rtl="0" algn="l">
              <a:lnSpc>
                <a:spcPct val="100000"/>
              </a:lnSpc>
              <a:spcBef>
                <a:spcPts val="1000"/>
              </a:spcBef>
              <a:spcAft>
                <a:spcPts val="0"/>
              </a:spcAft>
              <a:buClr>
                <a:schemeClr val="dk1"/>
              </a:buClr>
              <a:buSzPts val="2100"/>
              <a:buFont typeface="Arial"/>
              <a:buChar char="✓"/>
            </a:pPr>
            <a:r>
              <a:rPr b="0" i="0" lang="en-GB" sz="2100" u="none" cap="none" strike="noStrike">
                <a:solidFill>
                  <a:schemeClr val="dk1"/>
                </a:solidFill>
                <a:latin typeface="Arial"/>
                <a:ea typeface="Arial"/>
                <a:cs typeface="Arial"/>
                <a:sym typeface="Arial"/>
              </a:rPr>
              <a:t>We don’t talk about anything that has gone wrong in front of other parents - we text you to ask you to phone us or pop into school</a:t>
            </a:r>
            <a:endParaRPr b="0" i="0" sz="2100" u="none" cap="none" strike="noStrike">
              <a:solidFill>
                <a:schemeClr val="dk1"/>
              </a:solidFill>
              <a:latin typeface="Arial"/>
              <a:ea typeface="Arial"/>
              <a:cs typeface="Arial"/>
              <a:sym typeface="Arial"/>
            </a:endParaRPr>
          </a:p>
          <a:p>
            <a:pPr indent="0" lvl="0" marL="0" marR="0" rtl="0" algn="ctr">
              <a:lnSpc>
                <a:spcPct val="100000"/>
              </a:lnSpc>
              <a:spcBef>
                <a:spcPts val="1000"/>
              </a:spcBef>
              <a:spcAft>
                <a:spcPts val="0"/>
              </a:spcAft>
              <a:buClr>
                <a:srgbClr val="000000"/>
              </a:buClr>
              <a:buSzPts val="1800"/>
              <a:buFont typeface="Arial"/>
              <a:buNone/>
            </a:pPr>
            <a:r>
              <a:t/>
            </a:r>
            <a:endParaRPr b="0" i="1" sz="1800" u="none" cap="none" strike="noStrike">
              <a:solidFill>
                <a:schemeClr val="dk1"/>
              </a:solidFill>
              <a:latin typeface="Comic Sans MS"/>
              <a:ea typeface="Comic Sans MS"/>
              <a:cs typeface="Comic Sans MS"/>
              <a:sym typeface="Comic Sans M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35"/>
          <p:cNvSpPr txBox="1"/>
          <p:nvPr>
            <p:ph type="title"/>
          </p:nvPr>
        </p:nvSpPr>
        <p:spPr>
          <a:xfrm>
            <a:off x="378692" y="237318"/>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ahoma"/>
              <a:buNone/>
            </a:pPr>
            <a:r>
              <a:rPr lang="en-GB">
                <a:latin typeface="Tahoma"/>
                <a:ea typeface="Tahoma"/>
                <a:cs typeface="Tahoma"/>
                <a:sym typeface="Tahoma"/>
              </a:rPr>
              <a:t>Questions</a:t>
            </a:r>
            <a:endParaRPr>
              <a:latin typeface="Tahoma"/>
              <a:ea typeface="Tahoma"/>
              <a:cs typeface="Tahoma"/>
              <a:sym typeface="Tahoma"/>
            </a:endParaRPr>
          </a:p>
        </p:txBody>
      </p:sp>
      <p:pic>
        <p:nvPicPr>
          <p:cNvPr descr="How To Ask Questions Effectively. When we have a question, our first… | by  Soundarya Balasubramani | Agile Insider | Medium" id="370" name="Google Shape;370;p35"/>
          <p:cNvPicPr preferRelativeResize="0"/>
          <p:nvPr/>
        </p:nvPicPr>
        <p:blipFill rotWithShape="1">
          <a:blip r:embed="rId3">
            <a:alphaModFix/>
          </a:blip>
          <a:srcRect b="0" l="0" r="0" t="0"/>
          <a:stretch/>
        </p:blipFill>
        <p:spPr>
          <a:xfrm>
            <a:off x="2999735" y="2668391"/>
            <a:ext cx="6192532" cy="2534517"/>
          </a:xfrm>
          <a:prstGeom prst="rect">
            <a:avLst/>
          </a:prstGeom>
          <a:noFill/>
          <a:ln>
            <a:noFill/>
          </a:ln>
        </p:spPr>
      </p:pic>
      <p:pic>
        <p:nvPicPr>
          <p:cNvPr id="371" name="Google Shape;371;p35"/>
          <p:cNvPicPr preferRelativeResize="0"/>
          <p:nvPr/>
        </p:nvPicPr>
        <p:blipFill rotWithShape="1">
          <a:blip r:embed="rId4">
            <a:alphaModFix/>
          </a:blip>
          <a:srcRect b="0" l="0" r="0" t="0"/>
          <a:stretch/>
        </p:blipFill>
        <p:spPr>
          <a:xfrm>
            <a:off x="-157016" y="1302328"/>
            <a:ext cx="4036289" cy="135764"/>
          </a:xfrm>
          <a:prstGeom prst="rect">
            <a:avLst/>
          </a:prstGeom>
          <a:noFill/>
          <a:ln>
            <a:noFill/>
          </a:ln>
        </p:spPr>
      </p:pic>
      <p:pic>
        <p:nvPicPr>
          <p:cNvPr id="372" name="Google Shape;372;p35"/>
          <p:cNvPicPr preferRelativeResize="0"/>
          <p:nvPr/>
        </p:nvPicPr>
        <p:blipFill rotWithShape="1">
          <a:blip r:embed="rId5">
            <a:alphaModFix/>
          </a:blip>
          <a:srcRect b="0" l="0" r="0" t="0"/>
          <a:stretch/>
        </p:blipFill>
        <p:spPr>
          <a:xfrm>
            <a:off x="11074397" y="122748"/>
            <a:ext cx="870095" cy="87009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5"/>
          <p:cNvSpPr/>
          <p:nvPr/>
        </p:nvSpPr>
        <p:spPr>
          <a:xfrm>
            <a:off x="4581252" y="1613475"/>
            <a:ext cx="3009900" cy="3683400"/>
          </a:xfrm>
          <a:prstGeom prst="rect">
            <a:avLst/>
          </a:prstGeom>
          <a:solidFill>
            <a:srgbClr val="FFF2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7" name="Google Shape;127;p15"/>
          <p:cNvSpPr txBox="1"/>
          <p:nvPr>
            <p:ph type="title"/>
          </p:nvPr>
        </p:nvSpPr>
        <p:spPr>
          <a:xfrm>
            <a:off x="227788" y="-105048"/>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ahoma"/>
              <a:buNone/>
            </a:pPr>
            <a:r>
              <a:rPr lang="en-GB">
                <a:latin typeface="Tahoma"/>
                <a:ea typeface="Tahoma"/>
                <a:cs typeface="Tahoma"/>
                <a:sym typeface="Tahoma"/>
              </a:rPr>
              <a:t>Celebrating </a:t>
            </a:r>
            <a:r>
              <a:rPr lang="en-GB">
                <a:latin typeface="Tahoma"/>
                <a:ea typeface="Tahoma"/>
                <a:cs typeface="Tahoma"/>
                <a:sym typeface="Tahoma"/>
              </a:rPr>
              <a:t>our</a:t>
            </a:r>
            <a:r>
              <a:rPr lang="en-GB">
                <a:latin typeface="Tahoma"/>
                <a:ea typeface="Tahoma"/>
                <a:cs typeface="Tahoma"/>
                <a:sym typeface="Tahoma"/>
              </a:rPr>
              <a:t> values </a:t>
            </a:r>
            <a:endParaRPr>
              <a:latin typeface="Tahoma"/>
              <a:ea typeface="Tahoma"/>
              <a:cs typeface="Tahoma"/>
              <a:sym typeface="Tahoma"/>
            </a:endParaRPr>
          </a:p>
        </p:txBody>
      </p:sp>
      <p:sp>
        <p:nvSpPr>
          <p:cNvPr id="128" name="Google Shape;128;p15"/>
          <p:cNvSpPr txBox="1"/>
          <p:nvPr>
            <p:ph idx="1" type="body"/>
          </p:nvPr>
        </p:nvSpPr>
        <p:spPr>
          <a:xfrm>
            <a:off x="838200" y="1804650"/>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129" name="Google Shape;129;p15"/>
          <p:cNvPicPr preferRelativeResize="0"/>
          <p:nvPr/>
        </p:nvPicPr>
        <p:blipFill rotWithShape="1">
          <a:blip r:embed="rId3">
            <a:alphaModFix/>
          </a:blip>
          <a:srcRect b="0" l="0" r="0" t="0"/>
          <a:stretch/>
        </p:blipFill>
        <p:spPr>
          <a:xfrm>
            <a:off x="63025" y="815975"/>
            <a:ext cx="6216375" cy="244500"/>
          </a:xfrm>
          <a:prstGeom prst="rect">
            <a:avLst/>
          </a:prstGeom>
          <a:noFill/>
          <a:ln>
            <a:noFill/>
          </a:ln>
        </p:spPr>
      </p:pic>
      <p:pic>
        <p:nvPicPr>
          <p:cNvPr id="130" name="Google Shape;130;p15"/>
          <p:cNvPicPr preferRelativeResize="0"/>
          <p:nvPr/>
        </p:nvPicPr>
        <p:blipFill rotWithShape="1">
          <a:blip r:embed="rId4">
            <a:alphaModFix/>
          </a:blip>
          <a:srcRect b="0" l="0" r="0" t="0"/>
          <a:stretch/>
        </p:blipFill>
        <p:spPr>
          <a:xfrm>
            <a:off x="11074397" y="122748"/>
            <a:ext cx="870095" cy="870094"/>
          </a:xfrm>
          <a:prstGeom prst="rect">
            <a:avLst/>
          </a:prstGeom>
          <a:noFill/>
          <a:ln>
            <a:noFill/>
          </a:ln>
        </p:spPr>
      </p:pic>
      <p:sp>
        <p:nvSpPr>
          <p:cNvPr id="131" name="Google Shape;131;p15"/>
          <p:cNvSpPr/>
          <p:nvPr/>
        </p:nvSpPr>
        <p:spPr>
          <a:xfrm>
            <a:off x="1216350" y="3481121"/>
            <a:ext cx="9759300" cy="3117300"/>
          </a:xfrm>
          <a:prstGeom prst="rect">
            <a:avLst/>
          </a:prstGeom>
          <a:noFill/>
          <a:ln>
            <a:noFill/>
          </a:ln>
        </p:spPr>
        <p:txBody>
          <a:bodyPr anchorCtr="0" anchor="t" bIns="45700" lIns="91425" spcFirstLastPara="1" rIns="91425" wrap="square" tIns="45700">
            <a:noAutofit/>
          </a:bodyPr>
          <a:lstStyle/>
          <a:p>
            <a:pPr indent="0" lvl="0" marL="45720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Tahoma"/>
              <a:ea typeface="Tahoma"/>
              <a:cs typeface="Tahoma"/>
              <a:sym typeface="Tahoma"/>
            </a:endParaRPr>
          </a:p>
        </p:txBody>
      </p:sp>
      <p:pic>
        <p:nvPicPr>
          <p:cNvPr id="132" name="Google Shape;132;p15"/>
          <p:cNvPicPr preferRelativeResize="0"/>
          <p:nvPr/>
        </p:nvPicPr>
        <p:blipFill rotWithShape="1">
          <a:blip r:embed="rId5">
            <a:alphaModFix/>
          </a:blip>
          <a:srcRect b="0" l="0" r="0" t="0"/>
          <a:stretch/>
        </p:blipFill>
        <p:spPr>
          <a:xfrm>
            <a:off x="227800" y="1174800"/>
            <a:ext cx="2880000" cy="2880000"/>
          </a:xfrm>
          <a:prstGeom prst="rect">
            <a:avLst/>
          </a:prstGeom>
          <a:noFill/>
          <a:ln>
            <a:noFill/>
          </a:ln>
        </p:spPr>
      </p:pic>
      <p:pic>
        <p:nvPicPr>
          <p:cNvPr id="133" name="Google Shape;133;p15"/>
          <p:cNvPicPr preferRelativeResize="0"/>
          <p:nvPr/>
        </p:nvPicPr>
        <p:blipFill rotWithShape="1">
          <a:blip r:embed="rId6">
            <a:alphaModFix/>
          </a:blip>
          <a:srcRect b="0" l="0" r="0" t="0"/>
          <a:stretch/>
        </p:blipFill>
        <p:spPr>
          <a:xfrm>
            <a:off x="9064500" y="1220650"/>
            <a:ext cx="2880000" cy="2880000"/>
          </a:xfrm>
          <a:prstGeom prst="rect">
            <a:avLst/>
          </a:prstGeom>
          <a:noFill/>
          <a:ln>
            <a:noFill/>
          </a:ln>
        </p:spPr>
      </p:pic>
      <p:pic>
        <p:nvPicPr>
          <p:cNvPr id="134" name="Google Shape;134;p15"/>
          <p:cNvPicPr preferRelativeResize="0"/>
          <p:nvPr/>
        </p:nvPicPr>
        <p:blipFill rotWithShape="1">
          <a:blip r:embed="rId7">
            <a:alphaModFix/>
          </a:blip>
          <a:srcRect b="0" l="0" r="0" t="0"/>
          <a:stretch/>
        </p:blipFill>
        <p:spPr>
          <a:xfrm>
            <a:off x="227800" y="3978000"/>
            <a:ext cx="2880000" cy="2880000"/>
          </a:xfrm>
          <a:prstGeom prst="rect">
            <a:avLst/>
          </a:prstGeom>
          <a:noFill/>
          <a:ln>
            <a:noFill/>
          </a:ln>
        </p:spPr>
      </p:pic>
      <p:pic>
        <p:nvPicPr>
          <p:cNvPr id="135" name="Google Shape;135;p15"/>
          <p:cNvPicPr preferRelativeResize="0"/>
          <p:nvPr/>
        </p:nvPicPr>
        <p:blipFill rotWithShape="1">
          <a:blip r:embed="rId8">
            <a:alphaModFix/>
          </a:blip>
          <a:srcRect b="0" l="0" r="0" t="0"/>
          <a:stretch/>
        </p:blipFill>
        <p:spPr>
          <a:xfrm>
            <a:off x="9064500" y="3978000"/>
            <a:ext cx="2880000" cy="2880000"/>
          </a:xfrm>
          <a:prstGeom prst="rect">
            <a:avLst/>
          </a:prstGeom>
          <a:noFill/>
          <a:ln>
            <a:noFill/>
          </a:ln>
        </p:spPr>
      </p:pic>
      <p:sp>
        <p:nvSpPr>
          <p:cNvPr id="136" name="Google Shape;136;p15"/>
          <p:cNvSpPr txBox="1"/>
          <p:nvPr/>
        </p:nvSpPr>
        <p:spPr>
          <a:xfrm>
            <a:off x="4581200" y="1613475"/>
            <a:ext cx="3009900" cy="415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GB" sz="2100" u="none" cap="none" strike="noStrike">
                <a:solidFill>
                  <a:srgbClr val="000000"/>
                </a:solidFill>
                <a:latin typeface="Tahoma"/>
                <a:ea typeface="Tahoma"/>
                <a:cs typeface="Tahoma"/>
                <a:sym typeface="Tahoma"/>
              </a:rPr>
              <a:t>Recognition Board</a:t>
            </a:r>
            <a:endParaRPr b="1" i="0" sz="2100" u="none" cap="none" strike="noStrike">
              <a:solidFill>
                <a:srgbClr val="000000"/>
              </a:solidFill>
              <a:latin typeface="Tahoma"/>
              <a:ea typeface="Tahoma"/>
              <a:cs typeface="Tahoma"/>
              <a:sym typeface="Tahoma"/>
            </a:endParaRPr>
          </a:p>
        </p:txBody>
      </p:sp>
      <p:pic>
        <p:nvPicPr>
          <p:cNvPr id="137" name="Google Shape;137;p15"/>
          <p:cNvPicPr preferRelativeResize="0"/>
          <p:nvPr/>
        </p:nvPicPr>
        <p:blipFill rotWithShape="1">
          <a:blip r:embed="rId9">
            <a:alphaModFix/>
          </a:blip>
          <a:srcRect b="0" l="20634" r="0" t="0"/>
          <a:stretch/>
        </p:blipFill>
        <p:spPr>
          <a:xfrm>
            <a:off x="4744750" y="2092500"/>
            <a:ext cx="2682825" cy="31173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16"/>
          <p:cNvSpPr txBox="1"/>
          <p:nvPr>
            <p:ph type="title"/>
          </p:nvPr>
        </p:nvSpPr>
        <p:spPr>
          <a:xfrm>
            <a:off x="227788" y="-105048"/>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ahoma"/>
              <a:buNone/>
            </a:pPr>
            <a:r>
              <a:rPr lang="en-GB">
                <a:latin typeface="Tahoma"/>
                <a:ea typeface="Tahoma"/>
                <a:cs typeface="Tahoma"/>
                <a:sym typeface="Tahoma"/>
              </a:rPr>
              <a:t>Celebrating </a:t>
            </a:r>
            <a:r>
              <a:rPr lang="en-GB">
                <a:latin typeface="Tahoma"/>
                <a:ea typeface="Tahoma"/>
                <a:cs typeface="Tahoma"/>
                <a:sym typeface="Tahoma"/>
              </a:rPr>
              <a:t>our</a:t>
            </a:r>
            <a:r>
              <a:rPr lang="en-GB">
                <a:latin typeface="Tahoma"/>
                <a:ea typeface="Tahoma"/>
                <a:cs typeface="Tahoma"/>
                <a:sym typeface="Tahoma"/>
              </a:rPr>
              <a:t> Learning</a:t>
            </a:r>
            <a:endParaRPr>
              <a:latin typeface="Tahoma"/>
              <a:ea typeface="Tahoma"/>
              <a:cs typeface="Tahoma"/>
              <a:sym typeface="Tahoma"/>
            </a:endParaRPr>
          </a:p>
        </p:txBody>
      </p:sp>
      <p:pic>
        <p:nvPicPr>
          <p:cNvPr id="143" name="Google Shape;143;p16"/>
          <p:cNvPicPr preferRelativeResize="0"/>
          <p:nvPr/>
        </p:nvPicPr>
        <p:blipFill rotWithShape="1">
          <a:blip r:embed="rId3">
            <a:alphaModFix/>
          </a:blip>
          <a:srcRect b="0" l="0" r="0" t="0"/>
          <a:stretch/>
        </p:blipFill>
        <p:spPr>
          <a:xfrm>
            <a:off x="63025" y="815975"/>
            <a:ext cx="6609025" cy="244500"/>
          </a:xfrm>
          <a:prstGeom prst="rect">
            <a:avLst/>
          </a:prstGeom>
          <a:noFill/>
          <a:ln>
            <a:noFill/>
          </a:ln>
        </p:spPr>
      </p:pic>
      <p:pic>
        <p:nvPicPr>
          <p:cNvPr id="144" name="Google Shape;144;p16"/>
          <p:cNvPicPr preferRelativeResize="0"/>
          <p:nvPr/>
        </p:nvPicPr>
        <p:blipFill rotWithShape="1">
          <a:blip r:embed="rId4">
            <a:alphaModFix/>
          </a:blip>
          <a:srcRect b="0" l="0" r="0" t="0"/>
          <a:stretch/>
        </p:blipFill>
        <p:spPr>
          <a:xfrm>
            <a:off x="11074397" y="122748"/>
            <a:ext cx="870095" cy="870094"/>
          </a:xfrm>
          <a:prstGeom prst="rect">
            <a:avLst/>
          </a:prstGeom>
          <a:noFill/>
          <a:ln>
            <a:noFill/>
          </a:ln>
        </p:spPr>
      </p:pic>
      <p:pic>
        <p:nvPicPr>
          <p:cNvPr id="145" name="Google Shape;145;p16"/>
          <p:cNvPicPr preferRelativeResize="0"/>
          <p:nvPr/>
        </p:nvPicPr>
        <p:blipFill rotWithShape="1">
          <a:blip r:embed="rId5">
            <a:alphaModFix/>
          </a:blip>
          <a:srcRect b="16842" l="0" r="10825" t="16363"/>
          <a:stretch/>
        </p:blipFill>
        <p:spPr>
          <a:xfrm rot="-5400000">
            <a:off x="6257648" y="3579776"/>
            <a:ext cx="3635748" cy="1925699"/>
          </a:xfrm>
          <a:prstGeom prst="rect">
            <a:avLst/>
          </a:prstGeom>
          <a:noFill/>
          <a:ln>
            <a:noFill/>
          </a:ln>
        </p:spPr>
      </p:pic>
      <p:sp>
        <p:nvSpPr>
          <p:cNvPr id="146" name="Google Shape;146;p16"/>
          <p:cNvSpPr txBox="1"/>
          <p:nvPr/>
        </p:nvSpPr>
        <p:spPr>
          <a:xfrm>
            <a:off x="237600" y="1388138"/>
            <a:ext cx="11716800" cy="7080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700"/>
              <a:buFont typeface="Arial"/>
              <a:buNone/>
            </a:pPr>
            <a:r>
              <a:rPr b="0" i="0" lang="en-GB" sz="1700" u="none" cap="none" strike="noStrike">
                <a:solidFill>
                  <a:schemeClr val="dk1"/>
                </a:solidFill>
                <a:latin typeface="Arial"/>
                <a:ea typeface="Arial"/>
                <a:cs typeface="Arial"/>
                <a:sym typeface="Arial"/>
              </a:rPr>
              <a:t>Celebrating children’s learning is what we love to do at Moss Park Primary. Each and everyone of you makes a difference to our school and that is why celebrations are all about you.</a:t>
            </a:r>
            <a:endParaRPr b="0" i="0" sz="1700" u="none" cap="none" strike="noStrike">
              <a:solidFill>
                <a:schemeClr val="dk1"/>
              </a:solidFill>
              <a:latin typeface="Arial"/>
              <a:ea typeface="Arial"/>
              <a:cs typeface="Arial"/>
              <a:sym typeface="Arial"/>
            </a:endParaRPr>
          </a:p>
        </p:txBody>
      </p:sp>
      <p:sp>
        <p:nvSpPr>
          <p:cNvPr id="147" name="Google Shape;147;p16"/>
          <p:cNvSpPr txBox="1"/>
          <p:nvPr/>
        </p:nvSpPr>
        <p:spPr>
          <a:xfrm>
            <a:off x="227800" y="2329913"/>
            <a:ext cx="6717000" cy="4291200"/>
          </a:xfrm>
          <a:prstGeom prst="rect">
            <a:avLst/>
          </a:prstGeom>
          <a:noFill/>
          <a:ln>
            <a:noFill/>
          </a:ln>
        </p:spPr>
        <p:txBody>
          <a:bodyPr anchorCtr="0" anchor="t" bIns="91425" lIns="91425" spcFirstLastPara="1" rIns="91425" wrap="square" tIns="91425">
            <a:spAutoFit/>
          </a:bodyPr>
          <a:lstStyle/>
          <a:p>
            <a:pPr indent="-285750" lvl="0" marL="285750" marR="0" rtl="0" algn="just">
              <a:lnSpc>
                <a:spcPct val="100000"/>
              </a:lnSpc>
              <a:spcBef>
                <a:spcPts val="0"/>
              </a:spcBef>
              <a:spcAft>
                <a:spcPts val="0"/>
              </a:spcAft>
              <a:buClr>
                <a:schemeClr val="dk1"/>
              </a:buClr>
              <a:buSzPts val="1600"/>
              <a:buFont typeface="Arial"/>
              <a:buChar char="⮚"/>
            </a:pPr>
            <a:r>
              <a:rPr b="0" i="0" lang="en-GB" sz="1600" u="none" cap="none" strike="noStrike">
                <a:solidFill>
                  <a:schemeClr val="dk1"/>
                </a:solidFill>
                <a:latin typeface="Arial"/>
                <a:ea typeface="Arial"/>
                <a:cs typeface="Arial"/>
                <a:sym typeface="Arial"/>
              </a:rPr>
              <a:t>Year </a:t>
            </a:r>
            <a:r>
              <a:rPr lang="en-GB" sz="1600">
                <a:solidFill>
                  <a:schemeClr val="dk1"/>
                </a:solidFill>
              </a:rPr>
              <a:t>4</a:t>
            </a:r>
            <a:r>
              <a:rPr b="0" i="0" lang="en-GB" sz="1600" u="none" cap="none" strike="noStrike">
                <a:solidFill>
                  <a:schemeClr val="dk1"/>
                </a:solidFill>
                <a:latin typeface="Arial"/>
                <a:ea typeface="Arial"/>
                <a:cs typeface="Arial"/>
                <a:sym typeface="Arial"/>
              </a:rPr>
              <a:t> will continue to attend assemblies just like they did in Year 5 throughout the week, including a special celebration Assembly on Fridays.</a:t>
            </a:r>
            <a:endParaRPr b="0" i="0" sz="1600" u="none" cap="none" strike="noStrike">
              <a:solidFill>
                <a:schemeClr val="dk1"/>
              </a:solidFill>
              <a:latin typeface="Arial"/>
              <a:ea typeface="Arial"/>
              <a:cs typeface="Arial"/>
              <a:sym typeface="Arial"/>
            </a:endParaRPr>
          </a:p>
          <a:p>
            <a:pPr indent="-285750" lvl="0" marL="285750" marR="0" rtl="0" algn="just">
              <a:lnSpc>
                <a:spcPct val="100000"/>
              </a:lnSpc>
              <a:spcBef>
                <a:spcPts val="259"/>
              </a:spcBef>
              <a:spcAft>
                <a:spcPts val="0"/>
              </a:spcAft>
              <a:buClr>
                <a:schemeClr val="dk1"/>
              </a:buClr>
              <a:buSzPts val="1600"/>
              <a:buFont typeface="Arial"/>
              <a:buChar char="⮚"/>
            </a:pPr>
            <a:r>
              <a:rPr b="0" i="0" lang="en-GB" sz="1600" u="none" cap="none" strike="noStrike">
                <a:solidFill>
                  <a:schemeClr val="dk1"/>
                </a:solidFill>
                <a:latin typeface="Arial"/>
                <a:ea typeface="Arial"/>
                <a:cs typeface="Arial"/>
                <a:sym typeface="Arial"/>
              </a:rPr>
              <a:t>Our weekly super learners receive certificates in our Facebook live (</a:t>
            </a:r>
            <a:r>
              <a:rPr b="0" i="1" lang="en-GB" sz="1600" u="none" cap="none" strike="noStrike">
                <a:solidFill>
                  <a:schemeClr val="dk1"/>
                </a:solidFill>
                <a:latin typeface="Arial"/>
                <a:ea typeface="Arial"/>
                <a:cs typeface="Arial"/>
                <a:sym typeface="Arial"/>
              </a:rPr>
              <a:t>closed private group</a:t>
            </a:r>
            <a:r>
              <a:rPr b="0" i="0" lang="en-GB" sz="1600" u="none" cap="none" strike="noStrike">
                <a:solidFill>
                  <a:schemeClr val="dk1"/>
                </a:solidFill>
                <a:latin typeface="Arial"/>
                <a:ea typeface="Arial"/>
                <a:cs typeface="Arial"/>
                <a:sym typeface="Arial"/>
              </a:rPr>
              <a:t>) assembly. You will be invited in person and families can watch from home and you can send your child greetings (when you have joined the group)*</a:t>
            </a:r>
            <a:endParaRPr b="0" i="0" sz="1600" u="none" cap="none" strike="noStrike">
              <a:solidFill>
                <a:schemeClr val="dk1"/>
              </a:solidFill>
              <a:latin typeface="Arial"/>
              <a:ea typeface="Arial"/>
              <a:cs typeface="Arial"/>
              <a:sym typeface="Arial"/>
            </a:endParaRPr>
          </a:p>
          <a:p>
            <a:pPr indent="-285750" lvl="0" marL="285750" marR="0" rtl="0" algn="just">
              <a:lnSpc>
                <a:spcPct val="100000"/>
              </a:lnSpc>
              <a:spcBef>
                <a:spcPts val="259"/>
              </a:spcBef>
              <a:spcAft>
                <a:spcPts val="0"/>
              </a:spcAft>
              <a:buClr>
                <a:schemeClr val="dk1"/>
              </a:buClr>
              <a:buSzPts val="1600"/>
              <a:buFont typeface="Arial"/>
              <a:buChar char="⮚"/>
            </a:pPr>
            <a:r>
              <a:rPr b="0" i="0" lang="en-GB" sz="1600" u="none" cap="none" strike="noStrike">
                <a:solidFill>
                  <a:schemeClr val="dk1"/>
                </a:solidFill>
                <a:latin typeface="Arial"/>
                <a:ea typeface="Arial"/>
                <a:cs typeface="Arial"/>
                <a:sym typeface="Arial"/>
              </a:rPr>
              <a:t>We also celebrate pupils’ home achievements In class we will also celebrate super learners, home learning and reading incentives. </a:t>
            </a:r>
            <a:endParaRPr b="0" i="0" sz="1600" u="none" cap="none" strike="noStrike">
              <a:solidFill>
                <a:schemeClr val="dk1"/>
              </a:solidFill>
              <a:latin typeface="Arial"/>
              <a:ea typeface="Arial"/>
              <a:cs typeface="Arial"/>
              <a:sym typeface="Arial"/>
            </a:endParaRPr>
          </a:p>
          <a:p>
            <a:pPr indent="-285750" lvl="0" marL="285750" marR="0" rtl="0" algn="just">
              <a:lnSpc>
                <a:spcPct val="100000"/>
              </a:lnSpc>
              <a:spcBef>
                <a:spcPts val="259"/>
              </a:spcBef>
              <a:spcAft>
                <a:spcPts val="0"/>
              </a:spcAft>
              <a:buClr>
                <a:schemeClr val="dk1"/>
              </a:buClr>
              <a:buSzPts val="1600"/>
              <a:buFont typeface="Arial"/>
              <a:buChar char="⮚"/>
            </a:pPr>
            <a:r>
              <a:rPr b="0" i="0" lang="en-GB" sz="1600" u="none" cap="none" strike="noStrike">
                <a:solidFill>
                  <a:schemeClr val="dk1"/>
                </a:solidFill>
                <a:latin typeface="Arial"/>
                <a:ea typeface="Arial"/>
                <a:cs typeface="Arial"/>
                <a:sym typeface="Arial"/>
              </a:rPr>
              <a:t>We also have a in class reading incentive where the children will receive a reward for engaging in their home reading 3 or more times a week.</a:t>
            </a:r>
            <a:endParaRPr b="0" i="0" sz="1600" u="none" cap="none" strike="noStrike">
              <a:solidFill>
                <a:schemeClr val="dk1"/>
              </a:solidFill>
              <a:latin typeface="Arial"/>
              <a:ea typeface="Arial"/>
              <a:cs typeface="Arial"/>
              <a:sym typeface="Arial"/>
            </a:endParaRPr>
          </a:p>
          <a:p>
            <a:pPr indent="0" lvl="0" marL="0" marR="0" rtl="0" algn="just">
              <a:lnSpc>
                <a:spcPct val="100000"/>
              </a:lnSpc>
              <a:spcBef>
                <a:spcPts val="259"/>
              </a:spcBef>
              <a:spcAft>
                <a:spcPts val="0"/>
              </a:spcAft>
              <a:buClr>
                <a:srgbClr val="000000"/>
              </a:buClr>
              <a:buSzPts val="1600"/>
              <a:buFont typeface="Arial"/>
              <a:buNone/>
            </a:pPr>
            <a:r>
              <a:t/>
            </a:r>
            <a:endParaRPr b="0" i="0" sz="1600" u="none" cap="none" strike="noStrike">
              <a:solidFill>
                <a:srgbClr val="336600"/>
              </a:solidFill>
              <a:latin typeface="Arial"/>
              <a:ea typeface="Arial"/>
              <a:cs typeface="Arial"/>
              <a:sym typeface="Arial"/>
            </a:endParaRPr>
          </a:p>
          <a:p>
            <a:pPr indent="0" lvl="0" marL="0" marR="0" rtl="0" algn="just">
              <a:lnSpc>
                <a:spcPct val="100000"/>
              </a:lnSpc>
              <a:spcBef>
                <a:spcPts val="259"/>
              </a:spcBef>
              <a:spcAft>
                <a:spcPts val="0"/>
              </a:spcAft>
              <a:buClr>
                <a:srgbClr val="000000"/>
              </a:buClr>
              <a:buSzPts val="1600"/>
              <a:buFont typeface="Arial"/>
              <a:buNone/>
            </a:pPr>
            <a:r>
              <a:rPr b="0" i="1" lang="en-GB" sz="1600" u="none" cap="none" strike="noStrike">
                <a:solidFill>
                  <a:srgbClr val="336600"/>
                </a:solidFill>
                <a:latin typeface="Arial"/>
                <a:ea typeface="Arial"/>
                <a:cs typeface="Arial"/>
                <a:sym typeface="Arial"/>
              </a:rPr>
              <a:t>*We respect parents right for their child not to be on screen – we are very careful about this and follow your instructions on the consent forms. See Mrs Nunwick for further info or questions.  </a:t>
            </a:r>
            <a:endParaRPr b="0" i="1" sz="1600" u="none" cap="none" strike="noStrike">
              <a:solidFill>
                <a:srgbClr val="336600"/>
              </a:solidFill>
              <a:latin typeface="Arial"/>
              <a:ea typeface="Arial"/>
              <a:cs typeface="Arial"/>
              <a:sym typeface="Arial"/>
            </a:endParaRPr>
          </a:p>
        </p:txBody>
      </p:sp>
      <p:pic>
        <p:nvPicPr>
          <p:cNvPr id="148" name="Google Shape;148;p16"/>
          <p:cNvPicPr preferRelativeResize="0"/>
          <p:nvPr/>
        </p:nvPicPr>
        <p:blipFill rotWithShape="1">
          <a:blip r:embed="rId6">
            <a:alphaModFix/>
          </a:blip>
          <a:srcRect b="0" l="0" r="0" t="0"/>
          <a:stretch/>
        </p:blipFill>
        <p:spPr>
          <a:xfrm rot="-5400000">
            <a:off x="8720486" y="3112312"/>
            <a:ext cx="3514601" cy="28788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7"/>
          <p:cNvSpPr txBox="1"/>
          <p:nvPr>
            <p:ph type="title"/>
          </p:nvPr>
        </p:nvSpPr>
        <p:spPr>
          <a:xfrm>
            <a:off x="284018" y="-83119"/>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ahoma"/>
              <a:buNone/>
            </a:pPr>
            <a:r>
              <a:rPr lang="en-GB">
                <a:latin typeface="Tahoma"/>
                <a:ea typeface="Tahoma"/>
                <a:cs typeface="Tahoma"/>
                <a:sym typeface="Tahoma"/>
              </a:rPr>
              <a:t>Year 4 Long Term Overview</a:t>
            </a:r>
            <a:endParaRPr>
              <a:latin typeface="Tahoma"/>
              <a:ea typeface="Tahoma"/>
              <a:cs typeface="Tahoma"/>
              <a:sym typeface="Tahoma"/>
            </a:endParaRPr>
          </a:p>
        </p:txBody>
      </p:sp>
      <p:pic>
        <p:nvPicPr>
          <p:cNvPr id="154" name="Google Shape;154;p17"/>
          <p:cNvPicPr preferRelativeResize="0"/>
          <p:nvPr/>
        </p:nvPicPr>
        <p:blipFill rotWithShape="1">
          <a:blip r:embed="rId3">
            <a:alphaModFix/>
          </a:blip>
          <a:srcRect b="0" l="0" r="0" t="0"/>
          <a:stretch/>
        </p:blipFill>
        <p:spPr>
          <a:xfrm>
            <a:off x="144900" y="853800"/>
            <a:ext cx="7142350" cy="188150"/>
          </a:xfrm>
          <a:prstGeom prst="rect">
            <a:avLst/>
          </a:prstGeom>
          <a:noFill/>
          <a:ln>
            <a:noFill/>
          </a:ln>
        </p:spPr>
      </p:pic>
      <p:pic>
        <p:nvPicPr>
          <p:cNvPr id="155" name="Google Shape;155;p17"/>
          <p:cNvPicPr preferRelativeResize="0"/>
          <p:nvPr/>
        </p:nvPicPr>
        <p:blipFill rotWithShape="1">
          <a:blip r:embed="rId4">
            <a:alphaModFix/>
          </a:blip>
          <a:srcRect b="0" l="0" r="0" t="0"/>
          <a:stretch/>
        </p:blipFill>
        <p:spPr>
          <a:xfrm>
            <a:off x="11074397" y="122748"/>
            <a:ext cx="870095" cy="870094"/>
          </a:xfrm>
          <a:prstGeom prst="rect">
            <a:avLst/>
          </a:prstGeom>
          <a:noFill/>
          <a:ln>
            <a:noFill/>
          </a:ln>
        </p:spPr>
      </p:pic>
      <p:pic>
        <p:nvPicPr>
          <p:cNvPr id="156" name="Google Shape;156;p17"/>
          <p:cNvPicPr preferRelativeResize="0"/>
          <p:nvPr/>
        </p:nvPicPr>
        <p:blipFill>
          <a:blip r:embed="rId5">
            <a:alphaModFix/>
          </a:blip>
          <a:stretch>
            <a:fillRect/>
          </a:stretch>
        </p:blipFill>
        <p:spPr>
          <a:xfrm>
            <a:off x="1331850" y="1171000"/>
            <a:ext cx="9221775" cy="53933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18"/>
          <p:cNvSpPr txBox="1"/>
          <p:nvPr>
            <p:ph idx="1" type="body"/>
          </p:nvPr>
        </p:nvSpPr>
        <p:spPr>
          <a:xfrm>
            <a:off x="838200" y="1134700"/>
            <a:ext cx="10515600" cy="5042100"/>
          </a:xfrm>
          <a:prstGeom prst="rect">
            <a:avLst/>
          </a:prstGeom>
        </p:spPr>
        <p:txBody>
          <a:bodyPr anchorCtr="0" anchor="t" bIns="45700" lIns="91425" spcFirstLastPara="1" rIns="91425" wrap="square" tIns="45700">
            <a:noAutofit/>
          </a:bodyPr>
          <a:lstStyle/>
          <a:p>
            <a:pPr indent="0" lvl="0" marL="0" rtl="0" algn="just">
              <a:lnSpc>
                <a:spcPct val="138000"/>
              </a:lnSpc>
              <a:spcBef>
                <a:spcPts val="0"/>
              </a:spcBef>
              <a:spcAft>
                <a:spcPts val="0"/>
              </a:spcAft>
              <a:buClr>
                <a:schemeClr val="dk1"/>
              </a:buClr>
              <a:buSzPts val="1100"/>
              <a:buFont typeface="Arial"/>
              <a:buNone/>
            </a:pPr>
            <a:r>
              <a:rPr i="1" lang="en-GB" sz="1400">
                <a:solidFill>
                  <a:srgbClr val="073763"/>
                </a:solidFill>
                <a:latin typeface="Arial"/>
                <a:ea typeface="Arial"/>
                <a:cs typeface="Arial"/>
                <a:sym typeface="Arial"/>
              </a:rPr>
              <a:t>At Moss Park Primary School we have been working hard developing our curriculum since our amalgamation. We want to share our curriculum enrichment offer and also keep you informed about the age related expectations in English and Maths. We have enclosed a copy of your child’s ‘boarding pass’ and ‘passport’. </a:t>
            </a:r>
            <a:endParaRPr i="1" sz="1400">
              <a:solidFill>
                <a:srgbClr val="073763"/>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i="1" sz="1400">
              <a:solidFill>
                <a:srgbClr val="073763"/>
              </a:solidFill>
              <a:latin typeface="Arial"/>
              <a:ea typeface="Arial"/>
              <a:cs typeface="Arial"/>
              <a:sym typeface="Arial"/>
            </a:endParaRPr>
          </a:p>
          <a:p>
            <a:pPr indent="0" lvl="0" marL="0" rtl="0" algn="just">
              <a:lnSpc>
                <a:spcPct val="138000"/>
              </a:lnSpc>
              <a:spcBef>
                <a:spcPts val="0"/>
              </a:spcBef>
              <a:spcAft>
                <a:spcPts val="0"/>
              </a:spcAft>
              <a:buClr>
                <a:schemeClr val="dk1"/>
              </a:buClr>
              <a:buSzPts val="1100"/>
              <a:buFont typeface="Arial"/>
              <a:buNone/>
            </a:pPr>
            <a:r>
              <a:rPr b="1" i="1" lang="en-GB" sz="1400">
                <a:solidFill>
                  <a:srgbClr val="073763"/>
                </a:solidFill>
                <a:latin typeface="Arial"/>
                <a:ea typeface="Arial"/>
                <a:cs typeface="Arial"/>
                <a:sym typeface="Arial"/>
              </a:rPr>
              <a:t>Boarding Pass</a:t>
            </a:r>
            <a:r>
              <a:rPr i="1" lang="en-GB" sz="1400">
                <a:solidFill>
                  <a:srgbClr val="073763"/>
                </a:solidFill>
                <a:latin typeface="Arial"/>
                <a:ea typeface="Arial"/>
                <a:cs typeface="Arial"/>
                <a:sym typeface="Arial"/>
              </a:rPr>
              <a:t> - this details all the trips, experiences and class books your child will study this year</a:t>
            </a:r>
            <a:endParaRPr i="1" sz="1400">
              <a:solidFill>
                <a:srgbClr val="073763"/>
              </a:solidFill>
              <a:latin typeface="Arial"/>
              <a:ea typeface="Arial"/>
              <a:cs typeface="Arial"/>
              <a:sym typeface="Arial"/>
            </a:endParaRPr>
          </a:p>
          <a:p>
            <a:pPr indent="0" lvl="0" marL="0" rtl="0" algn="just">
              <a:lnSpc>
                <a:spcPct val="138000"/>
              </a:lnSpc>
              <a:spcBef>
                <a:spcPts val="0"/>
              </a:spcBef>
              <a:spcAft>
                <a:spcPts val="0"/>
              </a:spcAft>
              <a:buClr>
                <a:schemeClr val="dk1"/>
              </a:buClr>
              <a:buSzPts val="1100"/>
              <a:buFont typeface="Arial"/>
              <a:buNone/>
            </a:pPr>
            <a:r>
              <a:rPr b="1" i="1" lang="en-GB" sz="1400">
                <a:solidFill>
                  <a:srgbClr val="073763"/>
                </a:solidFill>
                <a:latin typeface="Arial"/>
                <a:ea typeface="Arial"/>
                <a:cs typeface="Arial"/>
                <a:sym typeface="Arial"/>
              </a:rPr>
              <a:t>Passport </a:t>
            </a:r>
            <a:r>
              <a:rPr i="1" lang="en-GB" sz="1400">
                <a:solidFill>
                  <a:srgbClr val="073763"/>
                </a:solidFill>
                <a:latin typeface="Arial"/>
                <a:ea typeface="Arial"/>
                <a:cs typeface="Arial"/>
                <a:sym typeface="Arial"/>
              </a:rPr>
              <a:t>- this has the key national curriculum statements for reading, writing and maths for your child’s year group</a:t>
            </a:r>
            <a:endParaRPr i="1" sz="1400">
              <a:solidFill>
                <a:srgbClr val="073763"/>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i="1" sz="1400">
              <a:solidFill>
                <a:srgbClr val="073763"/>
              </a:solidFill>
              <a:latin typeface="Arial"/>
              <a:ea typeface="Arial"/>
              <a:cs typeface="Arial"/>
              <a:sym typeface="Arial"/>
            </a:endParaRPr>
          </a:p>
          <a:p>
            <a:pPr indent="0" lvl="0" marL="0" rtl="0" algn="just">
              <a:lnSpc>
                <a:spcPct val="138000"/>
              </a:lnSpc>
              <a:spcBef>
                <a:spcPts val="0"/>
              </a:spcBef>
              <a:spcAft>
                <a:spcPts val="0"/>
              </a:spcAft>
              <a:buClr>
                <a:schemeClr val="dk1"/>
              </a:buClr>
              <a:buSzPts val="1100"/>
              <a:buFont typeface="Arial"/>
              <a:buNone/>
            </a:pPr>
            <a:r>
              <a:rPr i="1" lang="en-GB" sz="1400">
                <a:solidFill>
                  <a:srgbClr val="073763"/>
                </a:solidFill>
                <a:latin typeface="Arial"/>
                <a:ea typeface="Arial"/>
                <a:cs typeface="Arial"/>
                <a:sym typeface="Arial"/>
              </a:rPr>
              <a:t>This is how we describe the curriculum journey at MoPPS</a:t>
            </a:r>
            <a:endParaRPr i="1" sz="1400">
              <a:solidFill>
                <a:srgbClr val="073763"/>
              </a:solidFill>
              <a:latin typeface="Arial"/>
              <a:ea typeface="Arial"/>
              <a:cs typeface="Arial"/>
              <a:sym typeface="Arial"/>
            </a:endParaRPr>
          </a:p>
          <a:p>
            <a:pPr indent="-317500" lvl="0" marL="596900" rtl="0" algn="l">
              <a:lnSpc>
                <a:spcPct val="115000"/>
              </a:lnSpc>
              <a:spcBef>
                <a:spcPts val="1200"/>
              </a:spcBef>
              <a:spcAft>
                <a:spcPts val="0"/>
              </a:spcAft>
              <a:buClr>
                <a:srgbClr val="073763"/>
              </a:buClr>
              <a:buSzPts val="1400"/>
              <a:buChar char="●"/>
            </a:pPr>
            <a:r>
              <a:rPr i="1" lang="en-GB" sz="1400">
                <a:solidFill>
                  <a:srgbClr val="073763"/>
                </a:solidFill>
                <a:latin typeface="Arial"/>
                <a:ea typeface="Arial"/>
                <a:cs typeface="Arial"/>
                <a:sym typeface="Arial"/>
              </a:rPr>
              <a:t>Moss Park Primary School is like an International Airport – a melting pot of different travellers all ready to go on a learning journey that lasts 190 days!</a:t>
            </a:r>
            <a:endParaRPr i="1" sz="1400">
              <a:solidFill>
                <a:srgbClr val="073763"/>
              </a:solidFill>
              <a:latin typeface="Arial"/>
              <a:ea typeface="Arial"/>
              <a:cs typeface="Arial"/>
              <a:sym typeface="Arial"/>
            </a:endParaRPr>
          </a:p>
          <a:p>
            <a:pPr indent="-317500" lvl="0" marL="596900" rtl="0" algn="l">
              <a:lnSpc>
                <a:spcPct val="115000"/>
              </a:lnSpc>
              <a:spcBef>
                <a:spcPts val="0"/>
              </a:spcBef>
              <a:spcAft>
                <a:spcPts val="0"/>
              </a:spcAft>
              <a:buClr>
                <a:srgbClr val="073763"/>
              </a:buClr>
              <a:buSzPts val="1400"/>
              <a:buChar char="●"/>
            </a:pPr>
            <a:r>
              <a:rPr i="1" lang="en-GB" sz="1400">
                <a:solidFill>
                  <a:srgbClr val="073763"/>
                </a:solidFill>
                <a:latin typeface="Arial"/>
                <a:ea typeface="Arial"/>
                <a:cs typeface="Arial"/>
                <a:sym typeface="Arial"/>
              </a:rPr>
              <a:t>Every September we have 450 travellers in the Year Group Departure Lounges ready to fly off to exciting destinations</a:t>
            </a:r>
            <a:endParaRPr i="1" sz="1400">
              <a:solidFill>
                <a:srgbClr val="073763"/>
              </a:solidFill>
              <a:latin typeface="Arial"/>
              <a:ea typeface="Arial"/>
              <a:cs typeface="Arial"/>
              <a:sym typeface="Arial"/>
            </a:endParaRPr>
          </a:p>
          <a:p>
            <a:pPr indent="-317500" lvl="0" marL="596900" rtl="0" algn="l">
              <a:lnSpc>
                <a:spcPct val="115000"/>
              </a:lnSpc>
              <a:spcBef>
                <a:spcPts val="0"/>
              </a:spcBef>
              <a:spcAft>
                <a:spcPts val="0"/>
              </a:spcAft>
              <a:buClr>
                <a:srgbClr val="073763"/>
              </a:buClr>
              <a:buSzPts val="1400"/>
              <a:buChar char="●"/>
            </a:pPr>
            <a:r>
              <a:rPr i="1" lang="en-GB" sz="1400">
                <a:solidFill>
                  <a:srgbClr val="073763"/>
                </a:solidFill>
                <a:latin typeface="Arial"/>
                <a:ea typeface="Arial"/>
                <a:cs typeface="Arial"/>
                <a:sym typeface="Arial"/>
              </a:rPr>
              <a:t>We all have a </a:t>
            </a:r>
            <a:r>
              <a:rPr b="1" i="1" lang="en-GB" sz="1400">
                <a:solidFill>
                  <a:srgbClr val="073763"/>
                </a:solidFill>
                <a:latin typeface="Arial"/>
                <a:ea typeface="Arial"/>
                <a:cs typeface="Arial"/>
                <a:sym typeface="Arial"/>
              </a:rPr>
              <a:t>Curriculum Map</a:t>
            </a:r>
            <a:r>
              <a:rPr i="1" lang="en-GB" sz="1400">
                <a:solidFill>
                  <a:srgbClr val="073763"/>
                </a:solidFill>
                <a:latin typeface="Arial"/>
                <a:ea typeface="Arial"/>
                <a:cs typeface="Arial"/>
                <a:sym typeface="Arial"/>
              </a:rPr>
              <a:t> to help us get there - you can find these on our class page</a:t>
            </a:r>
            <a:endParaRPr i="1" sz="1400">
              <a:solidFill>
                <a:srgbClr val="073763"/>
              </a:solidFill>
              <a:latin typeface="Arial"/>
              <a:ea typeface="Arial"/>
              <a:cs typeface="Arial"/>
              <a:sym typeface="Arial"/>
            </a:endParaRPr>
          </a:p>
          <a:p>
            <a:pPr indent="-317500" lvl="0" marL="596900" rtl="0" algn="l">
              <a:lnSpc>
                <a:spcPct val="115000"/>
              </a:lnSpc>
              <a:spcBef>
                <a:spcPts val="0"/>
              </a:spcBef>
              <a:spcAft>
                <a:spcPts val="0"/>
              </a:spcAft>
              <a:buClr>
                <a:srgbClr val="073763"/>
              </a:buClr>
              <a:buSzPts val="1400"/>
              <a:buChar char="●"/>
            </a:pPr>
            <a:r>
              <a:rPr i="1" lang="en-GB" sz="1400">
                <a:solidFill>
                  <a:srgbClr val="073763"/>
                </a:solidFill>
                <a:latin typeface="Arial"/>
                <a:ea typeface="Arial"/>
                <a:cs typeface="Arial"/>
                <a:sym typeface="Arial"/>
              </a:rPr>
              <a:t>Our subject leaders have worked out the </a:t>
            </a:r>
            <a:r>
              <a:rPr b="1" i="1" lang="en-GB" sz="1400">
                <a:solidFill>
                  <a:srgbClr val="073763"/>
                </a:solidFill>
                <a:latin typeface="Arial"/>
                <a:ea typeface="Arial"/>
                <a:cs typeface="Arial"/>
                <a:sym typeface="Arial"/>
              </a:rPr>
              <a:t>Flight Paths</a:t>
            </a:r>
            <a:r>
              <a:rPr i="1" lang="en-GB" sz="1400">
                <a:solidFill>
                  <a:srgbClr val="073763"/>
                </a:solidFill>
                <a:latin typeface="Arial"/>
                <a:ea typeface="Arial"/>
                <a:cs typeface="Arial"/>
                <a:sym typeface="Arial"/>
              </a:rPr>
              <a:t> in their subject for everyone - you can find these on the curriculum pages</a:t>
            </a:r>
            <a:endParaRPr i="1" sz="1400">
              <a:solidFill>
                <a:srgbClr val="073763"/>
              </a:solidFill>
              <a:latin typeface="Arial"/>
              <a:ea typeface="Arial"/>
              <a:cs typeface="Arial"/>
              <a:sym typeface="Arial"/>
            </a:endParaRPr>
          </a:p>
          <a:p>
            <a:pPr indent="-317500" lvl="0" marL="596900" rtl="0" algn="l">
              <a:lnSpc>
                <a:spcPct val="115000"/>
              </a:lnSpc>
              <a:spcBef>
                <a:spcPts val="0"/>
              </a:spcBef>
              <a:spcAft>
                <a:spcPts val="0"/>
              </a:spcAft>
              <a:buClr>
                <a:srgbClr val="073763"/>
              </a:buClr>
              <a:buSzPts val="1400"/>
              <a:buChar char="●"/>
            </a:pPr>
            <a:r>
              <a:rPr i="1" lang="en-GB" sz="1400">
                <a:solidFill>
                  <a:srgbClr val="073763"/>
                </a:solidFill>
                <a:latin typeface="Arial"/>
                <a:ea typeface="Arial"/>
                <a:cs typeface="Arial"/>
                <a:sym typeface="Arial"/>
              </a:rPr>
              <a:t>Our teachers use </a:t>
            </a:r>
            <a:r>
              <a:rPr b="1" i="1" lang="en-GB" sz="1400">
                <a:solidFill>
                  <a:srgbClr val="073763"/>
                </a:solidFill>
                <a:latin typeface="Arial"/>
                <a:ea typeface="Arial"/>
                <a:cs typeface="Arial"/>
                <a:sym typeface="Arial"/>
              </a:rPr>
              <a:t>Route Plans</a:t>
            </a:r>
            <a:r>
              <a:rPr i="1" lang="en-GB" sz="1400">
                <a:solidFill>
                  <a:srgbClr val="073763"/>
                </a:solidFill>
                <a:latin typeface="Arial"/>
                <a:ea typeface="Arial"/>
                <a:cs typeface="Arial"/>
                <a:sym typeface="Arial"/>
              </a:rPr>
              <a:t> in every subject to make sure we go the right way</a:t>
            </a:r>
            <a:endParaRPr i="1" sz="1400">
              <a:solidFill>
                <a:srgbClr val="073763"/>
              </a:solidFill>
              <a:latin typeface="Arial"/>
              <a:ea typeface="Arial"/>
              <a:cs typeface="Arial"/>
              <a:sym typeface="Arial"/>
            </a:endParaRPr>
          </a:p>
          <a:p>
            <a:pPr indent="-317500" lvl="0" marL="596900" rtl="0" algn="l">
              <a:lnSpc>
                <a:spcPct val="115000"/>
              </a:lnSpc>
              <a:spcBef>
                <a:spcPts val="0"/>
              </a:spcBef>
              <a:spcAft>
                <a:spcPts val="0"/>
              </a:spcAft>
              <a:buClr>
                <a:srgbClr val="073763"/>
              </a:buClr>
              <a:buSzPts val="1400"/>
              <a:buChar char="●"/>
            </a:pPr>
            <a:r>
              <a:rPr i="1" lang="en-GB" sz="1400">
                <a:solidFill>
                  <a:srgbClr val="073763"/>
                </a:solidFill>
                <a:latin typeface="Arial"/>
                <a:ea typeface="Arial"/>
                <a:cs typeface="Arial"/>
                <a:sym typeface="Arial"/>
              </a:rPr>
              <a:t>We hand out a </a:t>
            </a:r>
            <a:r>
              <a:rPr b="1" i="1" lang="en-GB" sz="1400">
                <a:solidFill>
                  <a:srgbClr val="073763"/>
                </a:solidFill>
                <a:latin typeface="Arial"/>
                <a:ea typeface="Arial"/>
                <a:cs typeface="Arial"/>
                <a:sym typeface="Arial"/>
              </a:rPr>
              <a:t>Boarding Pass</a:t>
            </a:r>
            <a:r>
              <a:rPr i="1" lang="en-GB" sz="1400">
                <a:solidFill>
                  <a:srgbClr val="073763"/>
                </a:solidFill>
                <a:latin typeface="Arial"/>
                <a:ea typeface="Arial"/>
                <a:cs typeface="Arial"/>
                <a:sym typeface="Arial"/>
              </a:rPr>
              <a:t> that show the exciting places we will visit and the experiences we will have on our journey</a:t>
            </a:r>
            <a:endParaRPr i="1" sz="1400">
              <a:solidFill>
                <a:srgbClr val="073763"/>
              </a:solidFill>
              <a:latin typeface="Arial"/>
              <a:ea typeface="Arial"/>
              <a:cs typeface="Arial"/>
              <a:sym typeface="Arial"/>
            </a:endParaRPr>
          </a:p>
          <a:p>
            <a:pPr indent="-317500" lvl="0" marL="596900" rtl="0" algn="l">
              <a:lnSpc>
                <a:spcPct val="115000"/>
              </a:lnSpc>
              <a:spcBef>
                <a:spcPts val="0"/>
              </a:spcBef>
              <a:spcAft>
                <a:spcPts val="0"/>
              </a:spcAft>
              <a:buClr>
                <a:srgbClr val="073763"/>
              </a:buClr>
              <a:buSzPts val="1400"/>
              <a:buChar char="●"/>
            </a:pPr>
            <a:r>
              <a:rPr i="1" lang="en-GB" sz="1400">
                <a:solidFill>
                  <a:srgbClr val="073763"/>
                </a:solidFill>
                <a:latin typeface="Arial"/>
                <a:ea typeface="Arial"/>
                <a:cs typeface="Arial"/>
                <a:sym typeface="Arial"/>
              </a:rPr>
              <a:t>Our </a:t>
            </a:r>
            <a:r>
              <a:rPr b="1" i="1" lang="en-GB" sz="1400">
                <a:solidFill>
                  <a:srgbClr val="073763"/>
                </a:solidFill>
                <a:latin typeface="Arial"/>
                <a:ea typeface="Arial"/>
                <a:cs typeface="Arial"/>
                <a:sym typeface="Arial"/>
              </a:rPr>
              <a:t>Passports</a:t>
            </a:r>
            <a:r>
              <a:rPr i="1" lang="en-GB" sz="1400">
                <a:solidFill>
                  <a:srgbClr val="073763"/>
                </a:solidFill>
                <a:latin typeface="Arial"/>
                <a:ea typeface="Arial"/>
                <a:cs typeface="Arial"/>
                <a:sym typeface="Arial"/>
              </a:rPr>
              <a:t> help keep us on track with our reading, writing and maths</a:t>
            </a:r>
            <a:endParaRPr i="1" sz="1400">
              <a:solidFill>
                <a:srgbClr val="073763"/>
              </a:solidFill>
              <a:latin typeface="Arial"/>
              <a:ea typeface="Arial"/>
              <a:cs typeface="Arial"/>
              <a:sym typeface="Arial"/>
            </a:endParaRPr>
          </a:p>
          <a:p>
            <a:pPr indent="-317500" lvl="0" marL="596900" rtl="0" algn="l">
              <a:lnSpc>
                <a:spcPct val="115000"/>
              </a:lnSpc>
              <a:spcBef>
                <a:spcPts val="0"/>
              </a:spcBef>
              <a:spcAft>
                <a:spcPts val="0"/>
              </a:spcAft>
              <a:buClr>
                <a:srgbClr val="073763"/>
              </a:buClr>
              <a:buSzPts val="1400"/>
              <a:buChar char="●"/>
            </a:pPr>
            <a:r>
              <a:rPr i="1" lang="en-GB" sz="1400">
                <a:solidFill>
                  <a:srgbClr val="073763"/>
                </a:solidFill>
                <a:latin typeface="Arial"/>
                <a:ea typeface="Arial"/>
                <a:cs typeface="Arial"/>
                <a:sym typeface="Arial"/>
              </a:rPr>
              <a:t>Teachers do regular </a:t>
            </a:r>
            <a:r>
              <a:rPr b="1" i="1" lang="en-GB" sz="1400">
                <a:solidFill>
                  <a:srgbClr val="073763"/>
                </a:solidFill>
                <a:latin typeface="Arial"/>
                <a:ea typeface="Arial"/>
                <a:cs typeface="Arial"/>
                <a:sym typeface="Arial"/>
              </a:rPr>
              <a:t>On Board Checks </a:t>
            </a:r>
            <a:r>
              <a:rPr i="1" lang="en-GB" sz="1400">
                <a:solidFill>
                  <a:srgbClr val="073763"/>
                </a:solidFill>
                <a:latin typeface="Arial"/>
                <a:ea typeface="Arial"/>
                <a:cs typeface="Arial"/>
                <a:sym typeface="Arial"/>
              </a:rPr>
              <a:t>(assessments!) to make sure everyone is getting the most out of their journey - these are shared with you each term</a:t>
            </a:r>
            <a:endParaRPr i="1" sz="1400">
              <a:solidFill>
                <a:srgbClr val="073763"/>
              </a:solidFill>
              <a:latin typeface="Arial"/>
              <a:ea typeface="Arial"/>
              <a:cs typeface="Arial"/>
              <a:sym typeface="Arial"/>
            </a:endParaRPr>
          </a:p>
          <a:p>
            <a:pPr indent="-317500" lvl="0" marL="596900" rtl="0" algn="l">
              <a:lnSpc>
                <a:spcPct val="115000"/>
              </a:lnSpc>
              <a:spcBef>
                <a:spcPts val="0"/>
              </a:spcBef>
              <a:spcAft>
                <a:spcPts val="0"/>
              </a:spcAft>
              <a:buClr>
                <a:srgbClr val="073763"/>
              </a:buClr>
              <a:buSzPts val="1400"/>
              <a:buChar char="●"/>
            </a:pPr>
            <a:r>
              <a:rPr i="1" lang="en-GB" sz="1400">
                <a:solidFill>
                  <a:srgbClr val="073763"/>
                </a:solidFill>
                <a:latin typeface="Arial"/>
                <a:ea typeface="Arial"/>
                <a:cs typeface="Arial"/>
                <a:sym typeface="Arial"/>
              </a:rPr>
              <a:t>At the end of the year we touch down again in Arrivals and we write a Trip Review before going off on our new exciting world tour</a:t>
            </a:r>
            <a:endParaRPr sz="3100"/>
          </a:p>
        </p:txBody>
      </p:sp>
      <p:sp>
        <p:nvSpPr>
          <p:cNvPr id="162" name="Google Shape;162;p18"/>
          <p:cNvSpPr txBox="1"/>
          <p:nvPr>
            <p:ph type="title"/>
          </p:nvPr>
        </p:nvSpPr>
        <p:spPr>
          <a:xfrm>
            <a:off x="284018" y="-83119"/>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ahoma"/>
              <a:buNone/>
            </a:pPr>
            <a:r>
              <a:rPr lang="en-GB">
                <a:latin typeface="Tahoma"/>
                <a:ea typeface="Tahoma"/>
                <a:cs typeface="Tahoma"/>
                <a:sym typeface="Tahoma"/>
              </a:rPr>
              <a:t>Boarding pass and passport</a:t>
            </a:r>
            <a:endParaRPr>
              <a:latin typeface="Tahoma"/>
              <a:ea typeface="Tahoma"/>
              <a:cs typeface="Tahoma"/>
              <a:sym typeface="Tahoma"/>
            </a:endParaRPr>
          </a:p>
        </p:txBody>
      </p:sp>
      <p:pic>
        <p:nvPicPr>
          <p:cNvPr id="163" name="Google Shape;163;p18"/>
          <p:cNvPicPr preferRelativeResize="0"/>
          <p:nvPr/>
        </p:nvPicPr>
        <p:blipFill rotWithShape="1">
          <a:blip r:embed="rId3">
            <a:alphaModFix/>
          </a:blip>
          <a:srcRect b="0" l="0" r="0" t="0"/>
          <a:stretch/>
        </p:blipFill>
        <p:spPr>
          <a:xfrm>
            <a:off x="144900" y="853800"/>
            <a:ext cx="7142350" cy="188150"/>
          </a:xfrm>
          <a:prstGeom prst="rect">
            <a:avLst/>
          </a:prstGeom>
          <a:noFill/>
          <a:ln>
            <a:noFill/>
          </a:ln>
        </p:spPr>
      </p:pic>
      <p:pic>
        <p:nvPicPr>
          <p:cNvPr id="164" name="Google Shape;164;p18"/>
          <p:cNvPicPr preferRelativeResize="0"/>
          <p:nvPr/>
        </p:nvPicPr>
        <p:blipFill rotWithShape="1">
          <a:blip r:embed="rId4">
            <a:alphaModFix/>
          </a:blip>
          <a:srcRect b="0" l="0" r="0" t="0"/>
          <a:stretch/>
        </p:blipFill>
        <p:spPr>
          <a:xfrm>
            <a:off x="11074397" y="122748"/>
            <a:ext cx="870095" cy="87009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19"/>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170" name="Google Shape;170;p19"/>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171" name="Google Shape;171;p19"/>
          <p:cNvPicPr preferRelativeResize="0"/>
          <p:nvPr/>
        </p:nvPicPr>
        <p:blipFill>
          <a:blip r:embed="rId3">
            <a:alphaModFix/>
          </a:blip>
          <a:stretch>
            <a:fillRect/>
          </a:stretch>
        </p:blipFill>
        <p:spPr>
          <a:xfrm>
            <a:off x="2530289" y="57650"/>
            <a:ext cx="7131425" cy="6742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177" name="Google Shape;177;p20"/>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178" name="Google Shape;178;p20"/>
          <p:cNvPicPr preferRelativeResize="0"/>
          <p:nvPr/>
        </p:nvPicPr>
        <p:blipFill>
          <a:blip r:embed="rId3">
            <a:alphaModFix/>
          </a:blip>
          <a:stretch>
            <a:fillRect/>
          </a:stretch>
        </p:blipFill>
        <p:spPr>
          <a:xfrm>
            <a:off x="182263" y="241850"/>
            <a:ext cx="5953125" cy="4133850"/>
          </a:xfrm>
          <a:prstGeom prst="rect">
            <a:avLst/>
          </a:prstGeom>
          <a:noFill/>
          <a:ln>
            <a:noFill/>
          </a:ln>
        </p:spPr>
      </p:pic>
      <p:pic>
        <p:nvPicPr>
          <p:cNvPr id="179" name="Google Shape;179;p20"/>
          <p:cNvPicPr preferRelativeResize="0"/>
          <p:nvPr/>
        </p:nvPicPr>
        <p:blipFill>
          <a:blip r:embed="rId4">
            <a:alphaModFix/>
          </a:blip>
          <a:stretch>
            <a:fillRect/>
          </a:stretch>
        </p:blipFill>
        <p:spPr>
          <a:xfrm>
            <a:off x="5988575" y="2455850"/>
            <a:ext cx="6038850" cy="4191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1"/>
          <p:cNvSpPr txBox="1"/>
          <p:nvPr>
            <p:ph type="title"/>
          </p:nvPr>
        </p:nvSpPr>
        <p:spPr>
          <a:xfrm>
            <a:off x="284018" y="-83119"/>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ahoma"/>
              <a:buNone/>
            </a:pPr>
            <a:r>
              <a:rPr lang="en-GB">
                <a:latin typeface="Tahoma"/>
                <a:ea typeface="Tahoma"/>
                <a:cs typeface="Tahoma"/>
                <a:sym typeface="Tahoma"/>
              </a:rPr>
              <a:t>A Day in Year 4</a:t>
            </a:r>
            <a:endParaRPr>
              <a:latin typeface="Tahoma"/>
              <a:ea typeface="Tahoma"/>
              <a:cs typeface="Tahoma"/>
              <a:sym typeface="Tahoma"/>
            </a:endParaRPr>
          </a:p>
        </p:txBody>
      </p:sp>
      <p:pic>
        <p:nvPicPr>
          <p:cNvPr id="185" name="Google Shape;185;p21"/>
          <p:cNvPicPr preferRelativeResize="0"/>
          <p:nvPr/>
        </p:nvPicPr>
        <p:blipFill rotWithShape="1">
          <a:blip r:embed="rId3">
            <a:alphaModFix/>
          </a:blip>
          <a:srcRect b="0" l="0" r="0" t="0"/>
          <a:stretch/>
        </p:blipFill>
        <p:spPr>
          <a:xfrm>
            <a:off x="144900" y="853800"/>
            <a:ext cx="4400851" cy="188150"/>
          </a:xfrm>
          <a:prstGeom prst="rect">
            <a:avLst/>
          </a:prstGeom>
          <a:noFill/>
          <a:ln>
            <a:noFill/>
          </a:ln>
        </p:spPr>
      </p:pic>
      <p:pic>
        <p:nvPicPr>
          <p:cNvPr id="186" name="Google Shape;186;p21"/>
          <p:cNvPicPr preferRelativeResize="0"/>
          <p:nvPr/>
        </p:nvPicPr>
        <p:blipFill rotWithShape="1">
          <a:blip r:embed="rId4">
            <a:alphaModFix/>
          </a:blip>
          <a:srcRect b="0" l="0" r="0" t="0"/>
          <a:stretch/>
        </p:blipFill>
        <p:spPr>
          <a:xfrm>
            <a:off x="11074397" y="122748"/>
            <a:ext cx="870095" cy="870094"/>
          </a:xfrm>
          <a:prstGeom prst="rect">
            <a:avLst/>
          </a:prstGeom>
          <a:noFill/>
          <a:ln>
            <a:noFill/>
          </a:ln>
        </p:spPr>
      </p:pic>
      <p:sp>
        <p:nvSpPr>
          <p:cNvPr id="187" name="Google Shape;187;p21"/>
          <p:cNvSpPr txBox="1"/>
          <p:nvPr/>
        </p:nvSpPr>
        <p:spPr>
          <a:xfrm>
            <a:off x="144900" y="1605230"/>
            <a:ext cx="11550300" cy="6465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chemeClr val="dk1"/>
              </a:buClr>
              <a:buSzPts val="1100"/>
              <a:buFont typeface="Arial"/>
              <a:buNone/>
            </a:pPr>
            <a:r>
              <a:rPr b="0" i="0" lang="en-GB" sz="1900" u="none" cap="none" strike="noStrike">
                <a:solidFill>
                  <a:schemeClr val="dk1"/>
                </a:solidFill>
                <a:latin typeface="Arial"/>
                <a:ea typeface="Arial"/>
                <a:cs typeface="Arial"/>
                <a:sym typeface="Arial"/>
              </a:rPr>
              <a:t>Every day we will welcome all of the children in the corridor from 8.40am.</a:t>
            </a:r>
            <a:endParaRPr b="0" i="0" sz="19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100"/>
              <a:buFont typeface="Arial"/>
              <a:buNone/>
            </a:pPr>
            <a:r>
              <a:t/>
            </a:r>
            <a:endParaRPr b="0" i="0" sz="19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100"/>
              <a:buFont typeface="Arial"/>
              <a:buNone/>
            </a:pPr>
            <a:r>
              <a:t/>
            </a:r>
            <a:endParaRPr b="0" i="0" sz="1900" u="none" cap="none" strike="noStrike">
              <a:solidFill>
                <a:schemeClr val="dk1"/>
              </a:solidFill>
              <a:latin typeface="Arial"/>
              <a:ea typeface="Arial"/>
              <a:cs typeface="Arial"/>
              <a:sym typeface="Arial"/>
            </a:endParaRPr>
          </a:p>
        </p:txBody>
      </p:sp>
      <p:sp>
        <p:nvSpPr>
          <p:cNvPr id="188" name="Google Shape;188;p21"/>
          <p:cNvSpPr txBox="1"/>
          <p:nvPr/>
        </p:nvSpPr>
        <p:spPr>
          <a:xfrm>
            <a:off x="284025" y="2685775"/>
            <a:ext cx="3894000" cy="398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1" i="0" lang="en-GB" sz="1900" u="sng" cap="none" strike="noStrike">
                <a:solidFill>
                  <a:schemeClr val="dk1"/>
                </a:solidFill>
                <a:latin typeface="Arial"/>
                <a:ea typeface="Arial"/>
                <a:cs typeface="Arial"/>
                <a:sym typeface="Arial"/>
              </a:rPr>
              <a:t>Start of the Day Activity (</a:t>
            </a:r>
            <a:r>
              <a:rPr b="1" lang="en-GB" sz="1900" u="sng">
                <a:solidFill>
                  <a:schemeClr val="dk1"/>
                </a:solidFill>
              </a:rPr>
              <a:t>SODA task</a:t>
            </a:r>
            <a:r>
              <a:rPr b="1" i="0" lang="en-GB" sz="1900" u="sng" cap="none" strike="noStrike">
                <a:solidFill>
                  <a:schemeClr val="dk1"/>
                </a:solidFill>
                <a:latin typeface="Arial"/>
                <a:ea typeface="Arial"/>
                <a:cs typeface="Arial"/>
                <a:sym typeface="Arial"/>
              </a:rPr>
              <a:t>)</a:t>
            </a:r>
            <a:endParaRPr b="1" i="0" sz="1900" u="sng"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chemeClr val="dk1"/>
                </a:solidFill>
                <a:latin typeface="Arial"/>
                <a:ea typeface="Arial"/>
                <a:cs typeface="Arial"/>
                <a:sym typeface="Arial"/>
              </a:rPr>
              <a:t>Once the children have arrived safely, they can then get straight onto a start of the day activity. </a:t>
            </a:r>
            <a:endParaRPr b="0" i="0" sz="19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chemeClr val="dk1"/>
                </a:solidFill>
                <a:latin typeface="Arial"/>
                <a:ea typeface="Arial"/>
                <a:cs typeface="Arial"/>
                <a:sym typeface="Arial"/>
              </a:rPr>
              <a:t>In Year </a:t>
            </a:r>
            <a:r>
              <a:rPr lang="en-GB" sz="1900">
                <a:solidFill>
                  <a:schemeClr val="dk1"/>
                </a:solidFill>
              </a:rPr>
              <a:t>4</a:t>
            </a:r>
            <a:r>
              <a:rPr b="0" i="0" lang="en-GB" sz="1900" u="none" cap="none" strike="noStrike">
                <a:solidFill>
                  <a:schemeClr val="dk1"/>
                </a:solidFill>
                <a:latin typeface="Arial"/>
                <a:ea typeface="Arial"/>
                <a:cs typeface="Arial"/>
                <a:sym typeface="Arial"/>
              </a:rPr>
              <a:t>, we use this time carefully and the children will complete a range of activities: times tables, spellings, handwriting, 1:1 reading and fix it time.</a:t>
            </a:r>
            <a:endParaRPr b="0" i="0" sz="1400" u="none" cap="none" strike="noStrike">
              <a:solidFill>
                <a:srgbClr val="000000"/>
              </a:solidFill>
              <a:latin typeface="Arial"/>
              <a:ea typeface="Arial"/>
              <a:cs typeface="Arial"/>
              <a:sym typeface="Arial"/>
            </a:endParaRPr>
          </a:p>
        </p:txBody>
      </p:sp>
      <p:pic>
        <p:nvPicPr>
          <p:cNvPr id="189" name="Google Shape;189;p21"/>
          <p:cNvPicPr preferRelativeResize="0"/>
          <p:nvPr/>
        </p:nvPicPr>
        <p:blipFill>
          <a:blip r:embed="rId5">
            <a:alphaModFix/>
          </a:blip>
          <a:stretch>
            <a:fillRect/>
          </a:stretch>
        </p:blipFill>
        <p:spPr>
          <a:xfrm>
            <a:off x="4545750" y="2161555"/>
            <a:ext cx="6772792" cy="430147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