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6.xml" ContentType="application/vnd.openxmlformats-officedocument.presentationml.notesSlide+xml"/>
  <Override PartName="/ppt/comments/comment2.xml" ContentType="application/vnd.openxmlformats-officedocument.presentationml.comment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2192000" cy="6858000"/>
  <p:notesSz cx="6797675" cy="9926638"/>
  <p:embeddedFontLs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Tahoma" panose="020B0604030504040204" pitchFamily="34" charset="0"/>
      <p:regular r:id="rId20"/>
      <p:bold r:id="rId2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2" roundtripDataSignature="AMtx7mj6FiAbIE4CJTlT9jhJNQmfCwQXyg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 Nunwick" initials="" lastIdx="2" clrIdx="0"/>
  <p:cmAuthor id="1" name="Sam Lewis" initials="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691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customschemas.google.com/relationships/presentationmetadata" Target="metadata"/><Relationship Id="rId27" Type="http://schemas.openxmlformats.org/officeDocument/2006/relationships/tableStyles" Target="tableStyle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24-09-09T14:04:02.887" idx="1">
    <p:pos x="178" y="114"/>
    <p:text>@ebull@mossparkprimary.co.uk</p:text>
    <p:extLst>
      <p:ext uri="{C676402C-5697-4E1C-873F-D02D1690AC5C}">
        <p15:threadingInfo xmlns:p15="http://schemas.microsoft.com/office/powerpoint/2012/main" timeZoneBias="0"/>
      </p:ext>
      <p:ext uri="http://customooxmlschemas.google.com/">
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commentPostId="AAABVJIkj-4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24-06-20T13:57:39.102" idx="2">
    <p:pos x="74" y="-33"/>
    <p:text>Sam, please will you copy and paste the 4 value icons onto here in 4 quarters?</p:text>
    <p:extLst>
      <p:ext uri="{C676402C-5697-4E1C-873F-D02D1690AC5C}">
        <p15:threadingInfo xmlns:p15="http://schemas.microsoft.com/office/powerpoint/2012/main" timeZoneBias="0"/>
      </p:ext>
      <p:ext uri="http://customooxmlschemas.google.com/">
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commentPostId="AAABQIVT_5Y"/>
      </p:ext>
    </p:extLst>
  </p:cm>
  <p:cm authorId="1" dt="2024-06-20T13:57:39.102" idx="1">
    <p:pos x="74" y="-33"/>
    <p:text>Hope this is ok!</p:text>
    <p:extLst>
      <p:ext uri="{C676402C-5697-4E1C-873F-D02D1690AC5C}">
        <p15:threadingInfo xmlns:p15="http://schemas.microsoft.com/office/powerpoint/2012/main" timeZoneBias="0">
          <p15:parentCm authorId="0" idx="2"/>
        </p15:threadingInfo>
      </p:ext>
      <p:ext uri="http://customooxmlschemas.google.com/">
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commentPostId="AAABQGCaFuE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4538"/>
            <a:ext cx="6615113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8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98" name="Google Shape;198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2fe2f1ac37d_2_24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00" cy="446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12" name="Google Shape;212;g2fe2f1ac37d_2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800" cy="3722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2ff81e6afd8_0_5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00" cy="446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25" name="Google Shape;225;g2ff81e6afd8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800" cy="3722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8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34" name="Google Shape;23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2fe2f1ac37d_2_5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00" cy="446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10" name="Google Shape;110;g2fe2f1ac37d_2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4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23" name="Google Shape;123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2e70b27b0ac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4538"/>
            <a:ext cx="6615000" cy="3722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7" name="Google Shape;137;g2e70b27b0ac_0_14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00" cy="446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2e70b27b0ac_0_5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00" cy="446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47" name="Google Shape;147;g2e70b27b0ac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800" cy="3722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37f73db795c_0_3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00" cy="446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60" name="Google Shape;160;g37f73db795c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800" cy="3722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37f73db795c_0_103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00" cy="446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74" name="Google Shape;174;g37f73db795c_0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800" cy="3722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5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83" name="Google Shape;18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0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0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9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0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0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2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2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13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4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4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14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14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14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7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17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8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8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4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2.png"/><Relationship Id="rId9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38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4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2.pn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comments" Target="../comments/comment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4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2.png"/><Relationship Id="rId9" Type="http://schemas.openxmlformats.org/officeDocument/2006/relationships/comments" Target="../comments/commen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4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.png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mossparkprimary.co.uk/class/reception" TargetMode="Externa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g"/><Relationship Id="rId3" Type="http://schemas.openxmlformats.org/officeDocument/2006/relationships/image" Target="../media/image4.png"/><Relationship Id="rId7" Type="http://schemas.openxmlformats.org/officeDocument/2006/relationships/image" Target="../media/image3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g"/><Relationship Id="rId11" Type="http://schemas.openxmlformats.org/officeDocument/2006/relationships/image" Target="../media/image37.jpg"/><Relationship Id="rId5" Type="http://schemas.openxmlformats.org/officeDocument/2006/relationships/image" Target="../media/image31.jpg"/><Relationship Id="rId10" Type="http://schemas.openxmlformats.org/officeDocument/2006/relationships/image" Target="../media/image36.jpg"/><Relationship Id="rId4" Type="http://schemas.openxmlformats.org/officeDocument/2006/relationships/image" Target="../media/image30.jpg"/><Relationship Id="rId9" Type="http://schemas.openxmlformats.org/officeDocument/2006/relationships/image" Target="../media/image3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 txBox="1">
            <a:spLocks noGrp="1"/>
          </p:cNvSpPr>
          <p:nvPr>
            <p:ph type="subTitle" idx="1"/>
          </p:nvPr>
        </p:nvSpPr>
        <p:spPr>
          <a:xfrm>
            <a:off x="4805606" y="5103968"/>
            <a:ext cx="70023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r>
              <a:rPr lang="en-GB" sz="3600" b="1">
                <a:latin typeface="Tahoma"/>
                <a:ea typeface="Tahoma"/>
                <a:cs typeface="Tahoma"/>
                <a:sym typeface="Tahoma"/>
              </a:rPr>
              <a:t>Welcome to Reception  </a:t>
            </a:r>
            <a:endParaRPr/>
          </a:p>
          <a:p>
            <a:pPr marL="0" lvl="0" indent="0" algn="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GB" sz="1800"/>
              <a:t>18th September 2025</a:t>
            </a:r>
            <a:endParaRPr sz="1800"/>
          </a:p>
        </p:txBody>
      </p:sp>
      <p:pic>
        <p:nvPicPr>
          <p:cNvPr id="85" name="Google Shape;85;p1" descr="القراءة في المنزل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0147" y="2821256"/>
            <a:ext cx="3842326" cy="3865208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"/>
          <p:cNvSpPr/>
          <p:nvPr/>
        </p:nvSpPr>
        <p:spPr>
          <a:xfrm>
            <a:off x="6290322" y="304800"/>
            <a:ext cx="3797300" cy="1928956"/>
          </a:xfrm>
          <a:prstGeom prst="roundRect">
            <a:avLst>
              <a:gd name="adj" fmla="val 16667"/>
            </a:avLst>
          </a:prstGeom>
          <a:solidFill>
            <a:srgbClr val="E80F16"/>
          </a:solidFill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7" name="Google Shape;87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87624" y="677988"/>
            <a:ext cx="2143270" cy="2143268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"/>
          <p:cNvSpPr txBox="1"/>
          <p:nvPr/>
        </p:nvSpPr>
        <p:spPr>
          <a:xfrm>
            <a:off x="6396980" y="814011"/>
            <a:ext cx="3089275" cy="1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Tahoma"/>
              <a:buNone/>
            </a:pPr>
            <a:r>
              <a:rPr lang="en-GB" sz="2800" b="0" i="0" u="none" strike="noStrike" cap="none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Welcome to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Tahoma"/>
              <a:buNone/>
            </a:pPr>
            <a:r>
              <a:rPr lang="en-GB" sz="2800" b="0" i="0" u="none" strike="noStrike" cap="none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Moss Park Primary </a:t>
            </a:r>
            <a:endParaRPr sz="2800" b="0" i="0" u="none" strike="noStrike" cap="non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89" name="Google Shape;89;p1"/>
          <p:cNvSpPr txBox="1"/>
          <p:nvPr/>
        </p:nvSpPr>
        <p:spPr>
          <a:xfrm>
            <a:off x="5550000" y="4461363"/>
            <a:ext cx="63435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lang="en-GB" sz="2600" b="1" i="1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Achieving Excellence Together</a:t>
            </a:r>
            <a:endParaRPr sz="2500" b="0" i="0" u="none" strike="noStrike" cap="non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28"/>
          <p:cNvSpPr txBox="1">
            <a:spLocks noGrp="1"/>
          </p:cNvSpPr>
          <p:nvPr>
            <p:ph type="title"/>
          </p:nvPr>
        </p:nvSpPr>
        <p:spPr>
          <a:xfrm>
            <a:off x="219364" y="33741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Tahoma"/>
              <a:buNone/>
            </a:pPr>
            <a:r>
              <a:rPr lang="en-GB">
                <a:latin typeface="Tahoma"/>
                <a:ea typeface="Tahoma"/>
                <a:cs typeface="Tahoma"/>
                <a:sym typeface="Tahoma"/>
              </a:rPr>
              <a:t>                 and Early Reading</a:t>
            </a:r>
            <a:endParaRPr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201" name="Google Shape;201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57015" y="1302328"/>
            <a:ext cx="6807198" cy="22896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074397" y="122748"/>
            <a:ext cx="870095" cy="8700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28" descr="Bug Club - Cholsey Primary School"/>
          <p:cNvPicPr preferRelativeResize="0"/>
          <p:nvPr/>
        </p:nvPicPr>
        <p:blipFill rotWithShape="1">
          <a:blip r:embed="rId5">
            <a:alphaModFix/>
          </a:blip>
          <a:srcRect b="24625"/>
          <a:stretch/>
        </p:blipFill>
        <p:spPr>
          <a:xfrm>
            <a:off x="2095779" y="1340593"/>
            <a:ext cx="1120455" cy="845993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28"/>
          <p:cNvSpPr/>
          <p:nvPr/>
        </p:nvSpPr>
        <p:spPr>
          <a:xfrm>
            <a:off x="390625" y="2186575"/>
            <a:ext cx="6449100" cy="378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 b="0" i="0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Children are taught Phonics at Moss Park Primary using Bug Club Phonics.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GB" sz="2000" b="0" i="0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They will start phonics in the first term but will not receive a book until they have learnt the first set of sounds - model reading pack.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GB" sz="2000" b="0" i="0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Reading books will match the sounds they have learnt in school.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GB" sz="2000" b="0" i="0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They will have one reading book to take home each week and one reading for pleasure book. These are clearly labelled as non-decodable books.</a:t>
            </a:r>
            <a:endParaRPr sz="2000" b="0" i="0" u="none" strike="noStrike" cap="non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ahoma"/>
              <a:buChar char="•"/>
            </a:pPr>
            <a:r>
              <a:rPr lang="en-GB" sz="2000" b="0" i="0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Books in school </a:t>
            </a:r>
            <a:r>
              <a:rPr lang="en-GB" sz="2000" b="1" i="0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every day </a:t>
            </a:r>
            <a:r>
              <a:rPr lang="en-GB" sz="2000" b="0" i="0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with reading record.</a:t>
            </a:r>
            <a:endParaRPr sz="2000" b="0" i="0" u="none" strike="noStrike" cap="non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ahoma"/>
              <a:buChar char="•"/>
            </a:pPr>
            <a:r>
              <a:rPr lang="en-GB" sz="2000" b="0" i="0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Collected stickers and raffle tickets for regular home reading.</a:t>
            </a:r>
            <a:endParaRPr sz="2000" b="0" i="0" u="none" strike="noStrike" cap="non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205" name="Google Shape;205;p2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161341" y="1416811"/>
            <a:ext cx="2155354" cy="2810037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3921"/>
              </a:srgbClr>
            </a:outerShdw>
          </a:effectLst>
        </p:spPr>
      </p:pic>
      <p:pic>
        <p:nvPicPr>
          <p:cNvPr id="206" name="Google Shape;206;p2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875510" y="1963005"/>
            <a:ext cx="2124650" cy="2745571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3921"/>
              </a:srgbClr>
            </a:outerShdw>
          </a:effectLst>
        </p:spPr>
      </p:pic>
      <p:pic>
        <p:nvPicPr>
          <p:cNvPr id="207" name="Google Shape;207;p2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-5400000">
            <a:off x="7152789" y="4127646"/>
            <a:ext cx="1731273" cy="235719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3921"/>
              </a:srgbClr>
            </a:outerShdw>
          </a:effectLst>
        </p:spPr>
      </p:pic>
      <p:pic>
        <p:nvPicPr>
          <p:cNvPr id="208" name="Google Shape;208;p28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736895" y="4315633"/>
            <a:ext cx="1526331" cy="195405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3921"/>
              </a:srgbClr>
            </a:outerShdw>
          </a:effectLst>
        </p:spPr>
      </p:pic>
      <p:pic>
        <p:nvPicPr>
          <p:cNvPr id="209" name="Google Shape;209;p28"/>
          <p:cNvPicPr preferRelativeResize="0"/>
          <p:nvPr/>
        </p:nvPicPr>
        <p:blipFill rotWithShape="1">
          <a:blip r:embed="rId10">
            <a:alphaModFix/>
          </a:blip>
          <a:srcRect t="25148" b="22405"/>
          <a:stretch/>
        </p:blipFill>
        <p:spPr>
          <a:xfrm>
            <a:off x="98575" y="535350"/>
            <a:ext cx="3041450" cy="1127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2fe2f1ac37d_2_24"/>
          <p:cNvSpPr txBox="1">
            <a:spLocks noGrp="1"/>
          </p:cNvSpPr>
          <p:nvPr>
            <p:ph type="title"/>
          </p:nvPr>
        </p:nvSpPr>
        <p:spPr>
          <a:xfrm>
            <a:off x="219364" y="33741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Tahoma"/>
              <a:buNone/>
            </a:pPr>
            <a:r>
              <a:rPr lang="en-GB">
                <a:latin typeface="Tahoma"/>
                <a:ea typeface="Tahoma"/>
                <a:cs typeface="Tahoma"/>
                <a:sym typeface="Tahoma"/>
              </a:rPr>
              <a:t>                 and Early Reading</a:t>
            </a:r>
            <a:endParaRPr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215" name="Google Shape;215;g2fe2f1ac37d_2_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57015" y="1302328"/>
            <a:ext cx="6807198" cy="22896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g2fe2f1ac37d_2_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074397" y="122748"/>
            <a:ext cx="870095" cy="8700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g2fe2f1ac37d_2_24" descr="Bug Club - Cholsey Primary School"/>
          <p:cNvPicPr preferRelativeResize="0"/>
          <p:nvPr/>
        </p:nvPicPr>
        <p:blipFill rotWithShape="1">
          <a:blip r:embed="rId5">
            <a:alphaModFix/>
          </a:blip>
          <a:srcRect b="24625"/>
          <a:stretch/>
        </p:blipFill>
        <p:spPr>
          <a:xfrm>
            <a:off x="2095779" y="1340593"/>
            <a:ext cx="1120455" cy="845993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g2fe2f1ac37d_2_24"/>
          <p:cNvSpPr/>
          <p:nvPr/>
        </p:nvSpPr>
        <p:spPr>
          <a:xfrm>
            <a:off x="444201" y="2422807"/>
            <a:ext cx="6096000" cy="378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/>
              <a:t>Book bag</a:t>
            </a:r>
            <a:endParaRPr sz="22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/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GB" sz="2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Oral blending and segmenting</a:t>
            </a:r>
            <a:endParaRPr sz="2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2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GB" sz="2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Sound mat phase 2</a:t>
            </a:r>
            <a:endParaRPr sz="2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2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•"/>
            </a:pPr>
            <a:r>
              <a:rPr lang="en-GB" sz="2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Tricky words phase 2</a:t>
            </a:r>
            <a:endParaRPr sz="2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2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•"/>
            </a:pPr>
            <a:r>
              <a:rPr lang="en-GB" sz="2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Children will learn actions for each sound</a:t>
            </a:r>
            <a:endParaRPr sz="2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215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9" name="Google Shape;219;g2fe2f1ac37d_2_24"/>
          <p:cNvPicPr preferRelativeResize="0"/>
          <p:nvPr/>
        </p:nvPicPr>
        <p:blipFill rotWithShape="1">
          <a:blip r:embed="rId6">
            <a:alphaModFix/>
          </a:blip>
          <a:srcRect t="25148" b="22405"/>
          <a:stretch/>
        </p:blipFill>
        <p:spPr>
          <a:xfrm>
            <a:off x="98575" y="535350"/>
            <a:ext cx="3041450" cy="1127775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g2fe2f1ac37d_2_24"/>
          <p:cNvSpPr txBox="1"/>
          <p:nvPr/>
        </p:nvSpPr>
        <p:spPr>
          <a:xfrm>
            <a:off x="2111925" y="4525125"/>
            <a:ext cx="82641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1" name="Google Shape;221;g2fe2f1ac37d_2_2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172749" y="1108359"/>
            <a:ext cx="3342775" cy="4799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g2fe2f1ac37d_2_2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367357" y="1882238"/>
            <a:ext cx="2805400" cy="30935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2ff81e6afd8_0_5"/>
          <p:cNvSpPr txBox="1">
            <a:spLocks noGrp="1"/>
          </p:cNvSpPr>
          <p:nvPr>
            <p:ph type="title"/>
          </p:nvPr>
        </p:nvSpPr>
        <p:spPr>
          <a:xfrm>
            <a:off x="219364" y="33741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Tahoma"/>
              <a:buNone/>
            </a:pPr>
            <a:r>
              <a:rPr lang="en-GB">
                <a:latin typeface="Tahoma"/>
                <a:ea typeface="Tahoma"/>
                <a:cs typeface="Tahoma"/>
                <a:sym typeface="Tahoma"/>
              </a:rPr>
              <a:t> Donations from home</a:t>
            </a:r>
            <a:endParaRPr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228" name="Google Shape;228;g2ff81e6afd8_0_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57015" y="1302328"/>
            <a:ext cx="6807198" cy="22896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g2ff81e6afd8_0_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074397" y="122748"/>
            <a:ext cx="870095" cy="870094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g2ff81e6afd8_0_5"/>
          <p:cNvSpPr/>
          <p:nvPr/>
        </p:nvSpPr>
        <p:spPr>
          <a:xfrm>
            <a:off x="444200" y="1982400"/>
            <a:ext cx="9810000" cy="406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GB"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If you have any of the following at home that you are happy to donate please bring them in.</a:t>
            </a: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GB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•</a:t>
            </a:r>
            <a:r>
              <a:rPr lang="en-GB"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Junk</a:t>
            </a:r>
            <a:endParaRPr sz="2400" b="0" i="0" u="none" strike="noStrike" cap="non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4572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GB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•</a:t>
            </a:r>
            <a:r>
              <a:rPr lang="en-GB"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Old games or construction materials</a:t>
            </a:r>
            <a:endParaRPr sz="2400" b="0" i="0" u="none" strike="noStrike" cap="non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4572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GB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•</a:t>
            </a:r>
            <a:r>
              <a:rPr lang="en-GB"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Old clean sheets for den making </a:t>
            </a:r>
            <a:endParaRPr sz="2400" b="0" i="0" u="none" strike="noStrike" cap="non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4572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GB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•</a:t>
            </a:r>
            <a:r>
              <a:rPr lang="en-GB"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Spare clothes</a:t>
            </a:r>
            <a:endParaRPr sz="2400" b="0" i="0" u="none" strike="noStrike" cap="non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GB"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Thank you in advance.</a:t>
            </a:r>
            <a:endParaRPr sz="2400" b="0" i="0" u="none" strike="noStrike" cap="non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" name="Google Shape;231;g2ff81e6afd8_0_5"/>
          <p:cNvSpPr txBox="1"/>
          <p:nvPr/>
        </p:nvSpPr>
        <p:spPr>
          <a:xfrm>
            <a:off x="4875600" y="2696775"/>
            <a:ext cx="73581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8"/>
          <p:cNvSpPr txBox="1">
            <a:spLocks noGrp="1"/>
          </p:cNvSpPr>
          <p:nvPr>
            <p:ph type="title"/>
          </p:nvPr>
        </p:nvSpPr>
        <p:spPr>
          <a:xfrm>
            <a:off x="378692" y="237318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Tahoma"/>
              <a:buNone/>
            </a:pPr>
            <a:r>
              <a:rPr lang="en-GB">
                <a:latin typeface="Tahoma"/>
                <a:ea typeface="Tahoma"/>
                <a:cs typeface="Tahoma"/>
                <a:sym typeface="Tahoma"/>
              </a:rPr>
              <a:t>Questions</a:t>
            </a:r>
            <a:endParaRPr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237" name="Google Shape;237;p8" descr="How To Ask Questions Effectively. When we have a question, our first… | by  Soundarya Balasubramani | Agile Insider | Medium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82135" y="2033166"/>
            <a:ext cx="6192534" cy="25345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57016" y="1302328"/>
            <a:ext cx="4036289" cy="1357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074397" y="122748"/>
            <a:ext cx="870095" cy="8700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0659" y="2063031"/>
            <a:ext cx="3158002" cy="2792210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2"/>
          <p:cNvSpPr/>
          <p:nvPr/>
        </p:nvSpPr>
        <p:spPr>
          <a:xfrm>
            <a:off x="4490350" y="1101012"/>
            <a:ext cx="3160752" cy="2792358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" name="Google Shape;96;p2"/>
          <p:cNvSpPr txBox="1">
            <a:spLocks noGrp="1"/>
          </p:cNvSpPr>
          <p:nvPr>
            <p:ph type="title"/>
          </p:nvPr>
        </p:nvSpPr>
        <p:spPr>
          <a:xfrm>
            <a:off x="284018" y="-122469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Tahoma"/>
              <a:buNone/>
            </a:pPr>
            <a:r>
              <a:rPr lang="en-GB">
                <a:latin typeface="Tahoma"/>
                <a:ea typeface="Tahoma"/>
                <a:cs typeface="Tahoma"/>
                <a:sym typeface="Tahoma"/>
              </a:rPr>
              <a:t>Meet the staff</a:t>
            </a:r>
            <a:endParaRPr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97" name="Google Shape;97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57016" y="815313"/>
            <a:ext cx="7499925" cy="252266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074397" y="122748"/>
            <a:ext cx="870095" cy="870094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2"/>
          <p:cNvSpPr txBox="1"/>
          <p:nvPr/>
        </p:nvSpPr>
        <p:spPr>
          <a:xfrm>
            <a:off x="1204377" y="5006440"/>
            <a:ext cx="2067339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0" i="0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Miss S Brown</a:t>
            </a:r>
            <a:endParaRPr sz="1400" b="0" i="0" u="none" strike="noStrike" cap="non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0" i="0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Teaching Assistant </a:t>
            </a:r>
            <a:endParaRPr sz="1400" b="0" i="0" u="none" strike="noStrike" cap="non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00" name="Google Shape;100;p2"/>
          <p:cNvSpPr txBox="1"/>
          <p:nvPr/>
        </p:nvSpPr>
        <p:spPr>
          <a:xfrm>
            <a:off x="6862075" y="2538425"/>
            <a:ext cx="1700400" cy="116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Miss Emily Bull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Early Years Leader &amp;  Class Teacher </a:t>
            </a:r>
            <a:endParaRPr sz="1400" b="0" i="0" u="none" strike="noStrike" cap="non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Class RB (</a:t>
            </a:r>
            <a:r>
              <a:rPr lang="en-GB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Mon-Thurs</a:t>
            </a:r>
            <a:r>
              <a:rPr lang="en-GB"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)</a:t>
            </a:r>
            <a:endParaRPr sz="1400" b="0" i="0" u="none" strike="noStrike" cap="non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101" name="Google Shape;101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817489" y="992841"/>
            <a:ext cx="2292438" cy="2795833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2"/>
          <p:cNvSpPr/>
          <p:nvPr/>
        </p:nvSpPr>
        <p:spPr>
          <a:xfrm>
            <a:off x="9097950" y="1838126"/>
            <a:ext cx="2664300" cy="3348900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" name="Google Shape;103;p2"/>
          <p:cNvSpPr txBox="1"/>
          <p:nvPr/>
        </p:nvSpPr>
        <p:spPr>
          <a:xfrm>
            <a:off x="9591775" y="3788675"/>
            <a:ext cx="17004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04" name="Google Shape;104;p2"/>
          <p:cNvSpPr txBox="1"/>
          <p:nvPr/>
        </p:nvSpPr>
        <p:spPr>
          <a:xfrm>
            <a:off x="9591765" y="4150724"/>
            <a:ext cx="18381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Mr Connor Gallagher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School SENDCO &amp;  Class Teacher </a:t>
            </a:r>
            <a:endParaRPr sz="1400" b="0" i="0" u="none" strike="noStrike" cap="non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Class RB (</a:t>
            </a:r>
            <a:r>
              <a:rPr lang="en-GB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Friday</a:t>
            </a:r>
            <a:r>
              <a:rPr lang="en-GB"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)</a:t>
            </a:r>
            <a:endParaRPr sz="1400" b="0" i="0" u="none" strike="noStrike" cap="non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105" name="Google Shape;105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591775" y="1927903"/>
            <a:ext cx="1482624" cy="22228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349437" y="2005361"/>
            <a:ext cx="1777221" cy="2664499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2"/>
          <p:cNvSpPr txBox="1"/>
          <p:nvPr/>
        </p:nvSpPr>
        <p:spPr>
          <a:xfrm>
            <a:off x="4821975" y="5532450"/>
            <a:ext cx="3897600" cy="62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Mr Lowe- PE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2fe2f1ac37d_2_5"/>
          <p:cNvSpPr/>
          <p:nvPr/>
        </p:nvSpPr>
        <p:spPr>
          <a:xfrm>
            <a:off x="416079" y="1477163"/>
            <a:ext cx="3506400" cy="3963900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" name="Google Shape;113;g2fe2f1ac37d_2_5"/>
          <p:cNvSpPr/>
          <p:nvPr/>
        </p:nvSpPr>
        <p:spPr>
          <a:xfrm>
            <a:off x="7867654" y="1447050"/>
            <a:ext cx="3506400" cy="3963900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" name="Google Shape;114;g2fe2f1ac37d_2_5"/>
          <p:cNvSpPr txBox="1">
            <a:spLocks noGrp="1"/>
          </p:cNvSpPr>
          <p:nvPr>
            <p:ph type="title"/>
          </p:nvPr>
        </p:nvSpPr>
        <p:spPr>
          <a:xfrm>
            <a:off x="284018" y="-122469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Tahoma"/>
              <a:buNone/>
            </a:pPr>
            <a:r>
              <a:rPr lang="en-GB">
                <a:latin typeface="Tahoma"/>
                <a:ea typeface="Tahoma"/>
                <a:cs typeface="Tahoma"/>
                <a:sym typeface="Tahoma"/>
              </a:rPr>
              <a:t>Lunchtime</a:t>
            </a:r>
            <a:endParaRPr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115" name="Google Shape;115;g2fe2f1ac37d_2_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57016" y="815313"/>
            <a:ext cx="7499924" cy="2522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g2fe2f1ac37d_2_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074397" y="122748"/>
            <a:ext cx="870095" cy="870094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g2fe2f1ac37d_2_5"/>
          <p:cNvSpPr txBox="1"/>
          <p:nvPr/>
        </p:nvSpPr>
        <p:spPr>
          <a:xfrm>
            <a:off x="3922475" y="2680075"/>
            <a:ext cx="1700400" cy="16003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1" i="0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Mrs Singh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0" i="0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Lunchtime Supervisor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0" i="0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and Additional Reception Teaching Assistant</a:t>
            </a:r>
            <a:endParaRPr sz="1400" b="0" i="0" u="none" strike="noStrike" cap="non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18" name="Google Shape;118;g2fe2f1ac37d_2_5"/>
          <p:cNvSpPr txBox="1"/>
          <p:nvPr/>
        </p:nvSpPr>
        <p:spPr>
          <a:xfrm>
            <a:off x="6167254" y="2514115"/>
            <a:ext cx="1700400" cy="2031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1" i="0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Mrs Derbyshire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0" i="0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Lunchtime Supervisor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0" i="0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and Additional Reception Teaching Assistant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119" name="Google Shape;119;g2fe2f1ac37d_2_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10097" y="1846039"/>
            <a:ext cx="2536744" cy="3367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g2fe2f1ac37d_2_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360229" y="1750082"/>
            <a:ext cx="2639916" cy="35033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4"/>
          <p:cNvSpPr txBox="1">
            <a:spLocks noGrp="1"/>
          </p:cNvSpPr>
          <p:nvPr>
            <p:ph type="title"/>
          </p:nvPr>
        </p:nvSpPr>
        <p:spPr>
          <a:xfrm>
            <a:off x="219364" y="33741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Tahoma"/>
              <a:buNone/>
            </a:pPr>
            <a:r>
              <a:rPr lang="en-GB">
                <a:latin typeface="Tahoma"/>
                <a:ea typeface="Tahoma"/>
                <a:cs typeface="Tahoma"/>
                <a:sym typeface="Tahoma"/>
              </a:rPr>
              <a:t>Our School Uniform</a:t>
            </a:r>
            <a:endParaRPr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126" name="Google Shape;126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57015" y="1302328"/>
            <a:ext cx="6807198" cy="2289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074397" y="122748"/>
            <a:ext cx="870095" cy="8700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2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142305" y="3685086"/>
            <a:ext cx="5986445" cy="42324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2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738675" y="1586775"/>
            <a:ext cx="1920550" cy="2880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2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906361">
            <a:off x="4504274" y="1877100"/>
            <a:ext cx="2452550" cy="2452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2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-758683">
            <a:off x="1631450" y="4138885"/>
            <a:ext cx="1710027" cy="24970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2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517850" y="4208825"/>
            <a:ext cx="2459100" cy="2459100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24"/>
          <p:cNvSpPr txBox="1"/>
          <p:nvPr/>
        </p:nvSpPr>
        <p:spPr>
          <a:xfrm>
            <a:off x="6573575" y="122750"/>
            <a:ext cx="4970700" cy="475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925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●"/>
            </a:pPr>
            <a:r>
              <a:rPr lang="en-GB" sz="19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Top:</a:t>
            </a:r>
            <a:r>
              <a:rPr lang="en-GB"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Red jumper or cardigan</a:t>
            </a:r>
            <a:endParaRPr sz="19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●"/>
            </a:pPr>
            <a:r>
              <a:rPr lang="en-GB" sz="19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Bottoms:</a:t>
            </a:r>
            <a:r>
              <a:rPr lang="en-GB"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Grey or black trousers or skirt</a:t>
            </a:r>
            <a:endParaRPr sz="19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●"/>
            </a:pPr>
            <a:r>
              <a:rPr lang="en-GB" sz="19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Dress:</a:t>
            </a:r>
            <a:r>
              <a:rPr lang="en-GB"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Red dress</a:t>
            </a:r>
            <a:endParaRPr sz="19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●"/>
            </a:pPr>
            <a:r>
              <a:rPr lang="en-GB" sz="19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PE Kit:</a:t>
            </a:r>
            <a:r>
              <a:rPr lang="en-GB"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Appropriate sportswear, with the option for long jogging bottoms in winter. Earrings taken out or covered at home. Bracelets need to come off or be covered by swea</a:t>
            </a:r>
            <a:r>
              <a:rPr lang="en-GB" sz="1900">
                <a:solidFill>
                  <a:schemeClr val="dk1"/>
                </a:solidFill>
              </a:rPr>
              <a:t>t bands. Round collar on t-shirt.</a:t>
            </a:r>
            <a:endParaRPr sz="19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n-GB"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Please ensure all </a:t>
            </a:r>
            <a:r>
              <a:rPr lang="en-GB" sz="19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clothing, lunch and water bottles </a:t>
            </a:r>
            <a:r>
              <a:rPr lang="en-GB"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are clearly labeled with your child's name, as items can often go missing.</a:t>
            </a:r>
            <a:endParaRPr sz="19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4" name="Google Shape;134;p24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-1010511">
            <a:off x="473300" y="2096266"/>
            <a:ext cx="1766250" cy="20142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2e70b27b0ac_0_14"/>
          <p:cNvSpPr txBox="1">
            <a:spLocks noGrp="1"/>
          </p:cNvSpPr>
          <p:nvPr>
            <p:ph type="title"/>
          </p:nvPr>
        </p:nvSpPr>
        <p:spPr>
          <a:xfrm>
            <a:off x="284018" y="182331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Tahoma"/>
              <a:buNone/>
            </a:pPr>
            <a:r>
              <a:rPr lang="en-GB">
                <a:latin typeface="Tahoma"/>
                <a:ea typeface="Tahoma"/>
                <a:cs typeface="Tahoma"/>
                <a:sym typeface="Tahoma"/>
              </a:rPr>
              <a:t>Early </a:t>
            </a:r>
            <a:r>
              <a:rPr lang="en-GB">
                <a:latin typeface="Tahoma"/>
                <a:ea typeface="Tahoma"/>
                <a:cs typeface="Tahoma"/>
                <a:sym typeface="Tahoma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0"/>
                  </a:ext>
                </a:extLst>
              </a:rPr>
              <a:t>Learning</a:t>
            </a:r>
            <a:r>
              <a:rPr lang="en-GB">
                <a:latin typeface="Tahoma"/>
                <a:ea typeface="Tahoma"/>
                <a:cs typeface="Tahoma"/>
                <a:sym typeface="Tahoma"/>
              </a:rPr>
              <a:t> Goals (ELG’s) and observations of learning </a:t>
            </a:r>
            <a:endParaRPr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140" name="Google Shape;140;g2e70b27b0ac_0_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4616" y="1424913"/>
            <a:ext cx="7499924" cy="2522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g2e70b27b0ac_0_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074397" y="122748"/>
            <a:ext cx="870095" cy="870094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g2e70b27b0ac_0_14"/>
          <p:cNvSpPr txBox="1"/>
          <p:nvPr/>
        </p:nvSpPr>
        <p:spPr>
          <a:xfrm>
            <a:off x="284025" y="1859525"/>
            <a:ext cx="6486900" cy="444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n-GB" sz="1900">
                <a:solidFill>
                  <a:schemeClr val="dk1"/>
                </a:solidFill>
              </a:rPr>
              <a:t>You should have received a log in this week for Evidence me. </a:t>
            </a:r>
            <a:endParaRPr sz="1900">
              <a:solidFill>
                <a:schemeClr val="dk1"/>
              </a:solidFill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n-GB"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We will use Evidence me </a:t>
            </a:r>
            <a:r>
              <a:rPr lang="en-GB" sz="1900">
                <a:solidFill>
                  <a:schemeClr val="dk1"/>
                </a:solidFill>
              </a:rPr>
              <a:t>for you to share </a:t>
            </a:r>
            <a:r>
              <a:rPr lang="en-GB"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WOW moments of your child home learning</a:t>
            </a:r>
            <a:r>
              <a:rPr lang="en-GB" sz="1900">
                <a:solidFill>
                  <a:schemeClr val="dk1"/>
                </a:solidFill>
              </a:rPr>
              <a:t>.</a:t>
            </a:r>
            <a:endParaRPr sz="19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3" name="Google Shape;143;g2e70b27b0ac_0_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056074" y="5596225"/>
            <a:ext cx="1046450" cy="1046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g2e70b27b0ac_0_1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966600" y="1677175"/>
            <a:ext cx="5225400" cy="3919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2e70b27b0ac_0_5"/>
          <p:cNvSpPr txBox="1">
            <a:spLocks noGrp="1"/>
          </p:cNvSpPr>
          <p:nvPr>
            <p:ph type="title"/>
          </p:nvPr>
        </p:nvSpPr>
        <p:spPr>
          <a:xfrm>
            <a:off x="117763" y="-53823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Tahoma"/>
              <a:buNone/>
            </a:pPr>
            <a:r>
              <a:rPr lang="en-GB">
                <a:latin typeface="Tahoma"/>
                <a:ea typeface="Tahoma"/>
                <a:cs typeface="Tahoma"/>
                <a:sym typeface="Tahoma"/>
              </a:rPr>
              <a:t>Celebrating </a:t>
            </a:r>
            <a:r>
              <a:rPr lang="en-GB">
                <a:latin typeface="Tahoma"/>
                <a:ea typeface="Tahoma"/>
                <a:cs typeface="Tahoma"/>
                <a:sym typeface="Tahoma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"/>
                  </a:ext>
                </a:extLst>
              </a:rPr>
              <a:t>our</a:t>
            </a:r>
            <a:r>
              <a:rPr lang="en-GB">
                <a:latin typeface="Tahoma"/>
                <a:ea typeface="Tahoma"/>
                <a:cs typeface="Tahoma"/>
                <a:sym typeface="Tahoma"/>
              </a:rPr>
              <a:t> values </a:t>
            </a:r>
            <a:endParaRPr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50" name="Google Shape;150;g2e70b27b0ac_0_5"/>
          <p:cNvSpPr txBox="1">
            <a:spLocks noGrp="1"/>
          </p:cNvSpPr>
          <p:nvPr>
            <p:ph type="body" idx="1"/>
          </p:nvPr>
        </p:nvSpPr>
        <p:spPr>
          <a:xfrm>
            <a:off x="838200" y="1804650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pic>
        <p:nvPicPr>
          <p:cNvPr id="151" name="Google Shape;151;g2e70b27b0ac_0_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57025" y="815975"/>
            <a:ext cx="7268951" cy="24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g2e70b27b0ac_0_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074397" y="122748"/>
            <a:ext cx="870095" cy="870094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g2e70b27b0ac_0_5"/>
          <p:cNvSpPr/>
          <p:nvPr/>
        </p:nvSpPr>
        <p:spPr>
          <a:xfrm>
            <a:off x="1216350" y="3481121"/>
            <a:ext cx="9759300" cy="311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154" name="Google Shape;154;g2e70b27b0ac_0_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90200" y="815975"/>
            <a:ext cx="3327300" cy="3327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g2e70b27b0ac_0_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306075" y="815975"/>
            <a:ext cx="3327300" cy="3327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g2e70b27b0ac_0_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690200" y="3635075"/>
            <a:ext cx="3327300" cy="3327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g2e70b27b0ac_0_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306075" y="3635075"/>
            <a:ext cx="3327300" cy="3327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37f73db795c_0_3"/>
          <p:cNvSpPr txBox="1">
            <a:spLocks noGrp="1"/>
          </p:cNvSpPr>
          <p:nvPr>
            <p:ph type="title"/>
          </p:nvPr>
        </p:nvSpPr>
        <p:spPr>
          <a:xfrm>
            <a:off x="117763" y="2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Tahoma"/>
              <a:buNone/>
            </a:pPr>
            <a:r>
              <a:rPr lang="en-GB">
                <a:latin typeface="Tahoma"/>
                <a:ea typeface="Tahoma"/>
                <a:cs typeface="Tahoma"/>
                <a:sym typeface="Tahoma"/>
              </a:rPr>
              <a:t>Recognition and Rewards</a:t>
            </a:r>
            <a:endParaRPr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63" name="Google Shape;163;g37f73db795c_0_3"/>
          <p:cNvSpPr txBox="1">
            <a:spLocks noGrp="1"/>
          </p:cNvSpPr>
          <p:nvPr>
            <p:ph type="body" idx="1"/>
          </p:nvPr>
        </p:nvSpPr>
        <p:spPr>
          <a:xfrm>
            <a:off x="117774" y="1470518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GB" b="1">
                <a:latin typeface="Tahoma"/>
                <a:ea typeface="Tahoma"/>
                <a:cs typeface="Tahoma"/>
                <a:sym typeface="Tahoma"/>
              </a:rPr>
              <a:t>Ready Respectful and Safe </a:t>
            </a:r>
            <a:endParaRPr b="1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>
              <a:latin typeface="Tahoma"/>
              <a:ea typeface="Tahoma"/>
              <a:cs typeface="Tahoma"/>
              <a:sym typeface="Tahoma"/>
            </a:endParaRPr>
          </a:p>
          <a:p>
            <a:pPr marL="4572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GB">
                <a:latin typeface="Tahoma"/>
                <a:ea typeface="Tahoma"/>
                <a:cs typeface="Tahoma"/>
                <a:sym typeface="Tahoma"/>
              </a:rPr>
              <a:t>Stickers</a:t>
            </a:r>
            <a:endParaRPr>
              <a:latin typeface="Tahoma"/>
              <a:ea typeface="Tahoma"/>
              <a:cs typeface="Tahoma"/>
              <a:sym typeface="Tahoma"/>
            </a:endParaRPr>
          </a:p>
          <a:p>
            <a:pPr marL="4572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GB">
                <a:latin typeface="Tahoma"/>
                <a:ea typeface="Tahoma"/>
                <a:cs typeface="Tahoma"/>
                <a:sym typeface="Tahoma"/>
              </a:rPr>
              <a:t>Team points (all pupils are now in a team)</a:t>
            </a:r>
            <a:endParaRPr>
              <a:latin typeface="Tahoma"/>
              <a:ea typeface="Tahoma"/>
              <a:cs typeface="Tahoma"/>
              <a:sym typeface="Tahoma"/>
            </a:endParaRPr>
          </a:p>
          <a:p>
            <a:pPr marL="4572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GB">
                <a:latin typeface="Tahoma"/>
                <a:ea typeface="Tahoma"/>
                <a:cs typeface="Tahoma"/>
                <a:sym typeface="Tahoma"/>
              </a:rPr>
              <a:t>Weekly super learners celebrated in assembly (TBC)</a:t>
            </a:r>
            <a:endParaRPr>
              <a:latin typeface="Tahoma"/>
              <a:ea typeface="Tahoma"/>
              <a:cs typeface="Tahoma"/>
              <a:sym typeface="Tahoma"/>
            </a:endParaRPr>
          </a:p>
          <a:p>
            <a:pPr marL="4572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GB">
                <a:latin typeface="Tahoma"/>
                <a:ea typeface="Tahoma"/>
                <a:cs typeface="Tahoma"/>
                <a:sym typeface="Tahoma"/>
              </a:rPr>
              <a:t>Raffle tickets for home reading x3 (6 reads a week = 2 raffle tickets)</a:t>
            </a:r>
            <a:endParaRPr>
              <a:latin typeface="Tahoma"/>
              <a:ea typeface="Tahoma"/>
              <a:cs typeface="Tahoma"/>
              <a:sym typeface="Tahoma"/>
            </a:endParaRPr>
          </a:p>
          <a:p>
            <a:pPr marL="4572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GB">
                <a:latin typeface="Tahoma"/>
                <a:ea typeface="Tahoma"/>
                <a:cs typeface="Tahoma"/>
                <a:sym typeface="Tahoma"/>
              </a:rPr>
              <a:t>Lunch time raffle tickets</a:t>
            </a:r>
            <a:endParaRPr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ahoma"/>
              <a:ea typeface="Tahoma"/>
              <a:cs typeface="Tahoma"/>
              <a:sym typeface="Tahoma"/>
            </a:endParaRPr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pic>
        <p:nvPicPr>
          <p:cNvPr id="164" name="Google Shape;164;g37f73db795c_0_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57025" y="815975"/>
            <a:ext cx="7268951" cy="24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g37f73db795c_0_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074397" y="122748"/>
            <a:ext cx="870095" cy="8700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g37f73db795c_0_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951425" y="4163575"/>
            <a:ext cx="3288150" cy="2306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g37f73db795c_0_3"/>
          <p:cNvPicPr preferRelativeResize="0"/>
          <p:nvPr/>
        </p:nvPicPr>
        <p:blipFill rotWithShape="1">
          <a:blip r:embed="rId6">
            <a:alphaModFix/>
          </a:blip>
          <a:srcRect l="15533"/>
          <a:stretch/>
        </p:blipFill>
        <p:spPr>
          <a:xfrm>
            <a:off x="7449075" y="177431"/>
            <a:ext cx="3288151" cy="2750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g37f73db795c_0_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7763" y="4653907"/>
            <a:ext cx="1882303" cy="20347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g37f73db795c_0_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000066" y="4806320"/>
            <a:ext cx="1889924" cy="18823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g37f73db795c_0_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904776" y="4836803"/>
            <a:ext cx="1470787" cy="18518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g37f73db795c_0_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5579353" y="4932060"/>
            <a:ext cx="1418606" cy="17571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37f73db795c_0_103"/>
          <p:cNvSpPr txBox="1">
            <a:spLocks noGrp="1"/>
          </p:cNvSpPr>
          <p:nvPr>
            <p:ph type="title"/>
          </p:nvPr>
        </p:nvSpPr>
        <p:spPr>
          <a:xfrm>
            <a:off x="34639" y="100326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Tahoma"/>
              <a:buNone/>
            </a:pPr>
            <a:r>
              <a:rPr lang="en-GB">
                <a:latin typeface="Tahoma"/>
                <a:ea typeface="Tahoma"/>
                <a:cs typeface="Tahoma"/>
                <a:sym typeface="Tahoma"/>
              </a:rPr>
              <a:t>Our curriculum overview and website  </a:t>
            </a:r>
            <a:endParaRPr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177" name="Google Shape;177;g37f73db795c_0_10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57026" y="1027350"/>
            <a:ext cx="10067175" cy="306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g37f73db795c_0_10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8213" y="1572925"/>
            <a:ext cx="11875574" cy="3204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g37f73db795c_0_10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408300" y="4924475"/>
            <a:ext cx="3248159" cy="1775625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g37f73db795c_0_103"/>
          <p:cNvSpPr txBox="1"/>
          <p:nvPr/>
        </p:nvSpPr>
        <p:spPr>
          <a:xfrm>
            <a:off x="4999600" y="5492975"/>
            <a:ext cx="30000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u="sng">
                <a:solidFill>
                  <a:schemeClr val="hlink"/>
                </a:solidFill>
                <a:hlinkClick r:id="rId6"/>
              </a:rPr>
              <a:t>https://www.mossparkprimary.co.uk/class/reception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5"/>
          <p:cNvSpPr txBox="1">
            <a:spLocks noGrp="1"/>
          </p:cNvSpPr>
          <p:nvPr>
            <p:ph type="title"/>
          </p:nvPr>
        </p:nvSpPr>
        <p:spPr>
          <a:xfrm>
            <a:off x="34639" y="10032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Tahoma"/>
              <a:buNone/>
            </a:pPr>
            <a:r>
              <a:rPr lang="en-GB">
                <a:latin typeface="Tahoma"/>
                <a:ea typeface="Tahoma"/>
                <a:cs typeface="Tahoma"/>
                <a:sym typeface="Tahoma"/>
              </a:rPr>
              <a:t>Our first week in Reception  </a:t>
            </a:r>
            <a:endParaRPr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186" name="Google Shape;186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57026" y="1027350"/>
            <a:ext cx="10067175" cy="306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32025" y="6401950"/>
            <a:ext cx="2146724" cy="179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43575" y="242626"/>
            <a:ext cx="3522749" cy="2642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3675" y="1502751"/>
            <a:ext cx="3249377" cy="2437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334553" y="1472013"/>
            <a:ext cx="2705551" cy="2029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040100" y="3698475"/>
            <a:ext cx="2825252" cy="2118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52400" y="4092177"/>
            <a:ext cx="3484564" cy="2613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789364" y="4220375"/>
            <a:ext cx="2705567" cy="2029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334550" y="3547312"/>
            <a:ext cx="2705549" cy="36073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2990000" y="1494411"/>
            <a:ext cx="3249377" cy="2437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436</Words>
  <Application>Microsoft Office PowerPoint</Application>
  <PresentationFormat>Widescreen</PresentationFormat>
  <Paragraphs>74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Calibri</vt:lpstr>
      <vt:lpstr>Arial</vt:lpstr>
      <vt:lpstr>Tahoma</vt:lpstr>
      <vt:lpstr>Office Theme</vt:lpstr>
      <vt:lpstr>PowerPoint Presentation</vt:lpstr>
      <vt:lpstr>Meet the staff</vt:lpstr>
      <vt:lpstr>Lunchtime</vt:lpstr>
      <vt:lpstr>Our School Uniform</vt:lpstr>
      <vt:lpstr>Early Learning Goals (ELG’s) and observations of learning </vt:lpstr>
      <vt:lpstr>Celebrating our values </vt:lpstr>
      <vt:lpstr>Recognition and Rewards</vt:lpstr>
      <vt:lpstr>Our curriculum overview and website  </vt:lpstr>
      <vt:lpstr>Our first week in Reception  </vt:lpstr>
      <vt:lpstr>                 and Early Reading</vt:lpstr>
      <vt:lpstr>                 and Early Reading</vt:lpstr>
      <vt:lpstr> Donations from home</vt:lpstr>
      <vt:lpstr>Questions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 Carver</dc:creator>
  <cp:lastModifiedBy>E Bull</cp:lastModifiedBy>
  <cp:revision>1</cp:revision>
  <dcterms:created xsi:type="dcterms:W3CDTF">2024-03-07T11:05:54Z</dcterms:created>
  <dcterms:modified xsi:type="dcterms:W3CDTF">2025-09-21T18:54:58Z</dcterms:modified>
</cp:coreProperties>
</file>