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797675" cy="9926638"/>
  <p:embeddedFontLst>
    <p:embeddedFont>
      <p:font typeface="Calibri" panose="020F0502020204030204" pitchFamily="34" charset="0"/>
      <p:regular r:id="rId16"/>
      <p:bold r:id="rId17"/>
      <p:italic r:id="rId18"/>
      <p:boldItalic r:id="rId19"/>
    </p:embeddedFont>
    <p:embeddedFont>
      <p:font typeface="Tahoma" panose="020B0604030504040204" pitchFamily="34" charset="0"/>
      <p:regular r:id="rId20"/>
      <p:bold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2" roundtripDataSignature="AMtx7mj0vskNBmz4lxidqvRNYy9SP0s/b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 Nunwick" initials="" lastIdx="2" clrIdx="0"/>
  <p:cmAuthor id="1" name="Sam Lewis"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69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customschemas.google.com/relationships/presentationmetadata" Target="metadata"/><Relationship Id="rId27"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4-09-09T14:04:02.887" idx="1">
    <p:pos x="178" y="114"/>
    <p:text>@ebull@mossparkprimary.co.uk</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VJIkj-4"/>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4-06-20T13:57:39.102" idx="2">
    <p:pos x="74" y="-33"/>
    <p:text>Sam, please will you copy and paste the 4 value icons onto here in 4 quarters?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QIVT_5Y"/>
      </p:ext>
    </p:extLst>
  </p:cm>
  <p:cm authorId="1" dt="2024-06-20T13:57:39.102" idx="1">
    <p:pos x="74" y="-33"/>
    <p:text>Hope this is ok!</p:text>
    <p:extLst>
      <p:ext uri="{C676402C-5697-4E1C-873F-D02D1690AC5C}">
        <p15:threadingInfo xmlns:p15="http://schemas.microsoft.com/office/powerpoint/2012/main" timeZoneBias="0">
          <p15:parentCm authorId="0" idx="2"/>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QGCaFuE"/>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6" name="Google Shape;196;p2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fe2f1ac37d_2_24: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0" name="Google Shape;210;g2fe2f1ac37d_2_24:notes"/>
          <p:cNvSpPr>
            <a:spLocks noGrp="1" noRot="1" noChangeAspect="1"/>
          </p:cNvSpPr>
          <p:nvPr>
            <p:ph type="sldImg" idx="2"/>
          </p:nvPr>
        </p:nvSpPr>
        <p:spPr>
          <a:xfrm>
            <a:off x="90488" y="744538"/>
            <a:ext cx="6616800" cy="3722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ff81e6afd8_0_5: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3" name="Google Shape;223;g2ff81e6afd8_0_5:notes"/>
          <p:cNvSpPr>
            <a:spLocks noGrp="1" noRot="1" noChangeAspect="1"/>
          </p:cNvSpPr>
          <p:nvPr>
            <p:ph type="sldImg" idx="2"/>
          </p:nvPr>
        </p:nvSpPr>
        <p:spPr>
          <a:xfrm>
            <a:off x="90488" y="744538"/>
            <a:ext cx="6616800" cy="3722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2" name="Google Shape;232;p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2" name="Google Shape;92;p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fe2f1ac37d_2_5: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7" name="Google Shape;107;g2fe2f1ac37d_2_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0" name="Google Shape;120;p2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e70b27b0ac_0_14:notes"/>
          <p:cNvSpPr>
            <a:spLocks noGrp="1" noRot="1" noChangeAspect="1"/>
          </p:cNvSpPr>
          <p:nvPr>
            <p:ph type="sldImg" idx="2"/>
          </p:nvPr>
        </p:nvSpPr>
        <p:spPr>
          <a:xfrm>
            <a:off x="92075" y="744538"/>
            <a:ext cx="6615000" cy="3722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g2e70b27b0ac_0_14: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e70b27b0ac_0_5: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4" name="Google Shape;144;g2e70b27b0ac_0_5:notes"/>
          <p:cNvSpPr>
            <a:spLocks noGrp="1" noRot="1" noChangeAspect="1"/>
          </p:cNvSpPr>
          <p:nvPr>
            <p:ph type="sldImg" idx="2"/>
          </p:nvPr>
        </p:nvSpPr>
        <p:spPr>
          <a:xfrm>
            <a:off x="90488" y="744538"/>
            <a:ext cx="6616800" cy="3722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7f73db795c_0_3: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7" name="Google Shape;157;g37f73db795c_0_3:notes"/>
          <p:cNvSpPr>
            <a:spLocks noGrp="1" noRot="1" noChangeAspect="1"/>
          </p:cNvSpPr>
          <p:nvPr>
            <p:ph type="sldImg" idx="2"/>
          </p:nvPr>
        </p:nvSpPr>
        <p:spPr>
          <a:xfrm>
            <a:off x="90488" y="744538"/>
            <a:ext cx="6616800" cy="3722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7f73db795c_0_103: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1" name="Google Shape;171;g37f73db795c_0_103:notes"/>
          <p:cNvSpPr>
            <a:spLocks noGrp="1" noRot="1" noChangeAspect="1"/>
          </p:cNvSpPr>
          <p:nvPr>
            <p:ph type="sldImg" idx="2"/>
          </p:nvPr>
        </p:nvSpPr>
        <p:spPr>
          <a:xfrm>
            <a:off x="90488" y="744538"/>
            <a:ext cx="6616800" cy="3722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5: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0" name="Google Shape;180;p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1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1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8"/>
          <p:cNvSpPr>
            <a:spLocks noGrp="1"/>
          </p:cNvSpPr>
          <p:nvPr>
            <p:ph type="pic" idx="2"/>
          </p:nvPr>
        </p:nvSpPr>
        <p:spPr>
          <a:xfrm>
            <a:off x="5183188" y="987425"/>
            <a:ext cx="6172200" cy="4873625"/>
          </a:xfrm>
          <a:prstGeom prst="rect">
            <a:avLst/>
          </a:prstGeom>
          <a:noFill/>
          <a:ln>
            <a:noFill/>
          </a:ln>
        </p:spPr>
      </p:sp>
      <p:sp>
        <p:nvSpPr>
          <p:cNvPr id="64" name="Google Shape;64;p1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2.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38.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comments" Target="../comments/comment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comments" Target="../comments/comment2.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mossparkprimary.co.uk/class/reception"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4.png"/><Relationship Id="rId7" Type="http://schemas.openxmlformats.org/officeDocument/2006/relationships/image" Target="../media/image32.jpg"/><Relationship Id="rId12" Type="http://schemas.openxmlformats.org/officeDocument/2006/relationships/image" Target="../media/image37.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jpg"/><Relationship Id="rId11" Type="http://schemas.openxmlformats.org/officeDocument/2006/relationships/image" Target="../media/image36.jpg"/><Relationship Id="rId5" Type="http://schemas.openxmlformats.org/officeDocument/2006/relationships/image" Target="../media/image30.jpg"/><Relationship Id="rId10" Type="http://schemas.openxmlformats.org/officeDocument/2006/relationships/image" Target="../media/image35.jpg"/><Relationship Id="rId4" Type="http://schemas.openxmlformats.org/officeDocument/2006/relationships/image" Target="../media/image29.png"/><Relationship Id="rId9" Type="http://schemas.openxmlformats.org/officeDocument/2006/relationships/image" Target="../media/image3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subTitle" idx="1"/>
          </p:nvPr>
        </p:nvSpPr>
        <p:spPr>
          <a:xfrm>
            <a:off x="4891156" y="5103968"/>
            <a:ext cx="7002347" cy="1655762"/>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dk1"/>
              </a:buClr>
              <a:buSzPts val="3600"/>
              <a:buNone/>
            </a:pPr>
            <a:r>
              <a:rPr lang="en-GB" sz="3600" b="1">
                <a:latin typeface="Tahoma"/>
                <a:ea typeface="Tahoma"/>
                <a:cs typeface="Tahoma"/>
                <a:sym typeface="Tahoma"/>
              </a:rPr>
              <a:t>Welcome to Reception  </a:t>
            </a:r>
            <a:endParaRPr/>
          </a:p>
          <a:p>
            <a:pPr marL="0" lvl="0" indent="0" algn="r" rtl="0">
              <a:lnSpc>
                <a:spcPct val="90000"/>
              </a:lnSpc>
              <a:spcBef>
                <a:spcPts val="1000"/>
              </a:spcBef>
              <a:spcAft>
                <a:spcPts val="0"/>
              </a:spcAft>
              <a:buClr>
                <a:schemeClr val="dk1"/>
              </a:buClr>
              <a:buSzPts val="1800"/>
              <a:buNone/>
            </a:pPr>
            <a:r>
              <a:rPr lang="en-GB" sz="1800"/>
              <a:t>18th September 2025</a:t>
            </a:r>
            <a:endParaRPr sz="1800"/>
          </a:p>
        </p:txBody>
      </p:sp>
      <p:pic>
        <p:nvPicPr>
          <p:cNvPr id="85" name="Google Shape;85;p1" descr="القراءة في المنزل"/>
          <p:cNvPicPr preferRelativeResize="0"/>
          <p:nvPr/>
        </p:nvPicPr>
        <p:blipFill rotWithShape="1">
          <a:blip r:embed="rId3">
            <a:alphaModFix/>
          </a:blip>
          <a:srcRect/>
          <a:stretch/>
        </p:blipFill>
        <p:spPr>
          <a:xfrm>
            <a:off x="240147" y="2821256"/>
            <a:ext cx="3842326" cy="3865208"/>
          </a:xfrm>
          <a:prstGeom prst="rect">
            <a:avLst/>
          </a:prstGeom>
          <a:noFill/>
          <a:ln>
            <a:noFill/>
          </a:ln>
        </p:spPr>
      </p:pic>
      <p:sp>
        <p:nvSpPr>
          <p:cNvPr id="86" name="Google Shape;86;p1"/>
          <p:cNvSpPr/>
          <p:nvPr/>
        </p:nvSpPr>
        <p:spPr>
          <a:xfrm>
            <a:off x="6290322" y="304800"/>
            <a:ext cx="3797300" cy="1928956"/>
          </a:xfrm>
          <a:prstGeom prst="roundRect">
            <a:avLst>
              <a:gd name="adj" fmla="val 16667"/>
            </a:avLst>
          </a:prstGeom>
          <a:solidFill>
            <a:srgbClr val="E80F16"/>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7" name="Google Shape;87;p1"/>
          <p:cNvPicPr preferRelativeResize="0"/>
          <p:nvPr/>
        </p:nvPicPr>
        <p:blipFill rotWithShape="1">
          <a:blip r:embed="rId4">
            <a:alphaModFix/>
          </a:blip>
          <a:srcRect/>
          <a:stretch/>
        </p:blipFill>
        <p:spPr>
          <a:xfrm>
            <a:off x="10087624" y="677988"/>
            <a:ext cx="2143270" cy="2143268"/>
          </a:xfrm>
          <a:prstGeom prst="rect">
            <a:avLst/>
          </a:prstGeom>
          <a:noFill/>
          <a:ln>
            <a:noFill/>
          </a:ln>
        </p:spPr>
      </p:pic>
      <p:sp>
        <p:nvSpPr>
          <p:cNvPr id="88" name="Google Shape;88;p1"/>
          <p:cNvSpPr txBox="1"/>
          <p:nvPr/>
        </p:nvSpPr>
        <p:spPr>
          <a:xfrm>
            <a:off x="6396980" y="814011"/>
            <a:ext cx="3089275" cy="1028700"/>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FFFFFF"/>
              </a:buClr>
              <a:buSzPts val="2800"/>
              <a:buFont typeface="Tahoma"/>
              <a:buNone/>
            </a:pPr>
            <a:r>
              <a:rPr lang="en-GB" sz="2800" b="0" i="0" u="none" strike="noStrike" cap="none">
                <a:solidFill>
                  <a:srgbClr val="FFFFFF"/>
                </a:solidFill>
                <a:latin typeface="Tahoma"/>
                <a:ea typeface="Tahoma"/>
                <a:cs typeface="Tahoma"/>
                <a:sym typeface="Tahoma"/>
              </a:rPr>
              <a:t>Welcome to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2800"/>
              <a:buFont typeface="Tahoma"/>
              <a:buNone/>
            </a:pPr>
            <a:r>
              <a:rPr lang="en-GB" sz="2800" b="0" i="0" u="none" strike="noStrike" cap="none">
                <a:solidFill>
                  <a:srgbClr val="FFFFFF"/>
                </a:solidFill>
                <a:latin typeface="Tahoma"/>
                <a:ea typeface="Tahoma"/>
                <a:cs typeface="Tahoma"/>
                <a:sym typeface="Tahoma"/>
              </a:rPr>
              <a:t>Moss Park Primary </a:t>
            </a:r>
            <a:endParaRPr sz="2800" b="0" i="0" u="none" strike="noStrike" cap="none">
              <a:solidFill>
                <a:schemeClr val="dk1"/>
              </a:solidFill>
              <a:latin typeface="Tahoma"/>
              <a:ea typeface="Tahoma"/>
              <a:cs typeface="Tahoma"/>
              <a:sym typeface="Tahoma"/>
            </a:endParaRPr>
          </a:p>
        </p:txBody>
      </p:sp>
      <p:sp>
        <p:nvSpPr>
          <p:cNvPr id="89" name="Google Shape;89;p1"/>
          <p:cNvSpPr txBox="1"/>
          <p:nvPr/>
        </p:nvSpPr>
        <p:spPr>
          <a:xfrm>
            <a:off x="5550000" y="4461363"/>
            <a:ext cx="6343500" cy="585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GB" sz="2600" b="1" i="1" u="none" strike="noStrike" cap="none">
                <a:solidFill>
                  <a:schemeClr val="dk1"/>
                </a:solidFill>
                <a:latin typeface="Tahoma"/>
                <a:ea typeface="Tahoma"/>
                <a:cs typeface="Tahoma"/>
                <a:sym typeface="Tahoma"/>
              </a:rPr>
              <a:t>Achieving Excellence Together</a:t>
            </a:r>
            <a:endParaRPr sz="2500" b="0" i="0" u="none" strike="noStrike" cap="none">
              <a:solidFill>
                <a:srgbClr val="000000"/>
              </a:solidFill>
              <a:latin typeface="Tahoma"/>
              <a:ea typeface="Tahoma"/>
              <a:cs typeface="Tahoma"/>
              <a:sym typeface="Tahom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8"/>
          <p:cNvSpPr txBox="1">
            <a:spLocks noGrp="1"/>
          </p:cNvSpPr>
          <p:nvPr>
            <p:ph type="title"/>
          </p:nvPr>
        </p:nvSpPr>
        <p:spPr>
          <a:xfrm>
            <a:off x="219364" y="33741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ahoma"/>
              <a:buNone/>
            </a:pPr>
            <a:r>
              <a:rPr lang="en-GB">
                <a:latin typeface="Tahoma"/>
                <a:ea typeface="Tahoma"/>
                <a:cs typeface="Tahoma"/>
                <a:sym typeface="Tahoma"/>
              </a:rPr>
              <a:t>                 and Early Reading</a:t>
            </a:r>
            <a:endParaRPr>
              <a:latin typeface="Tahoma"/>
              <a:ea typeface="Tahoma"/>
              <a:cs typeface="Tahoma"/>
              <a:sym typeface="Tahoma"/>
            </a:endParaRPr>
          </a:p>
        </p:txBody>
      </p:sp>
      <p:pic>
        <p:nvPicPr>
          <p:cNvPr id="199" name="Google Shape;199;p28"/>
          <p:cNvPicPr preferRelativeResize="0"/>
          <p:nvPr/>
        </p:nvPicPr>
        <p:blipFill rotWithShape="1">
          <a:blip r:embed="rId3">
            <a:alphaModFix/>
          </a:blip>
          <a:srcRect/>
          <a:stretch/>
        </p:blipFill>
        <p:spPr>
          <a:xfrm>
            <a:off x="-157015" y="1302328"/>
            <a:ext cx="6807198" cy="228966"/>
          </a:xfrm>
          <a:prstGeom prst="rect">
            <a:avLst/>
          </a:prstGeom>
          <a:noFill/>
          <a:ln>
            <a:noFill/>
          </a:ln>
        </p:spPr>
      </p:pic>
      <p:pic>
        <p:nvPicPr>
          <p:cNvPr id="200" name="Google Shape;200;p28"/>
          <p:cNvPicPr preferRelativeResize="0"/>
          <p:nvPr/>
        </p:nvPicPr>
        <p:blipFill rotWithShape="1">
          <a:blip r:embed="rId4">
            <a:alphaModFix/>
          </a:blip>
          <a:srcRect/>
          <a:stretch/>
        </p:blipFill>
        <p:spPr>
          <a:xfrm>
            <a:off x="11074397" y="122748"/>
            <a:ext cx="870095" cy="870094"/>
          </a:xfrm>
          <a:prstGeom prst="rect">
            <a:avLst/>
          </a:prstGeom>
          <a:noFill/>
          <a:ln>
            <a:noFill/>
          </a:ln>
        </p:spPr>
      </p:pic>
      <p:pic>
        <p:nvPicPr>
          <p:cNvPr id="201" name="Google Shape;201;p28" descr="Bug Club - Cholsey Primary School"/>
          <p:cNvPicPr preferRelativeResize="0"/>
          <p:nvPr/>
        </p:nvPicPr>
        <p:blipFill rotWithShape="1">
          <a:blip r:embed="rId5">
            <a:alphaModFix/>
          </a:blip>
          <a:srcRect b="24625"/>
          <a:stretch/>
        </p:blipFill>
        <p:spPr>
          <a:xfrm>
            <a:off x="2095779" y="1340593"/>
            <a:ext cx="1120455" cy="845993"/>
          </a:xfrm>
          <a:prstGeom prst="rect">
            <a:avLst/>
          </a:prstGeom>
          <a:noFill/>
          <a:ln>
            <a:noFill/>
          </a:ln>
        </p:spPr>
      </p:pic>
      <p:sp>
        <p:nvSpPr>
          <p:cNvPr id="202" name="Google Shape;202;p28"/>
          <p:cNvSpPr/>
          <p:nvPr/>
        </p:nvSpPr>
        <p:spPr>
          <a:xfrm>
            <a:off x="390625" y="2186575"/>
            <a:ext cx="6449100" cy="39702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1800" b="0" i="0" u="none" strike="noStrike" cap="none" dirty="0">
                <a:solidFill>
                  <a:srgbClr val="000000"/>
                </a:solidFill>
                <a:latin typeface="Tahoma"/>
                <a:ea typeface="Tahoma"/>
                <a:cs typeface="Tahoma"/>
                <a:sym typeface="Tahoma"/>
              </a:rPr>
              <a:t>Children are taught Phonics at Moss Park Primary using Bug Club Phonics.</a:t>
            </a: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1800" b="0" i="0" u="none" strike="noStrike" cap="none" dirty="0">
              <a:solidFill>
                <a:srgbClr val="000000"/>
              </a:solidFill>
              <a:latin typeface="Tahoma"/>
              <a:ea typeface="Tahoma"/>
              <a:cs typeface="Tahoma"/>
              <a:sym typeface="Tahoma"/>
            </a:endParaRPr>
          </a:p>
          <a:p>
            <a:pPr marL="342900" marR="0" lvl="0" indent="-330200" algn="l" rtl="0">
              <a:lnSpc>
                <a:spcPct val="100000"/>
              </a:lnSpc>
              <a:spcBef>
                <a:spcPts val="0"/>
              </a:spcBef>
              <a:spcAft>
                <a:spcPts val="0"/>
              </a:spcAft>
              <a:buClr>
                <a:srgbClr val="000000"/>
              </a:buClr>
              <a:buSzPts val="1800"/>
              <a:buFont typeface="Arial"/>
              <a:buChar char="•"/>
            </a:pPr>
            <a:r>
              <a:rPr lang="en-GB" sz="1800" b="0" i="0" u="none" strike="noStrike" cap="none" dirty="0">
                <a:solidFill>
                  <a:srgbClr val="000000"/>
                </a:solidFill>
                <a:latin typeface="Tahoma"/>
                <a:ea typeface="Tahoma"/>
                <a:cs typeface="Tahoma"/>
                <a:sym typeface="Tahoma"/>
              </a:rPr>
              <a:t>They will start phonics in the first term but will not receive a book until they have learnt the first set of sounds - model reading pack.</a:t>
            </a:r>
            <a:endParaRPr sz="1200" b="0" i="0" u="none" strike="noStrike" cap="none" dirty="0">
              <a:solidFill>
                <a:srgbClr val="000000"/>
              </a:solidFill>
              <a:latin typeface="Arial"/>
              <a:ea typeface="Arial"/>
              <a:cs typeface="Arial"/>
              <a:sym typeface="Arial"/>
            </a:endParaRPr>
          </a:p>
          <a:p>
            <a:pPr marL="342900" marR="0" lvl="0" indent="-330200" algn="l" rtl="0">
              <a:lnSpc>
                <a:spcPct val="100000"/>
              </a:lnSpc>
              <a:spcBef>
                <a:spcPts val="0"/>
              </a:spcBef>
              <a:spcAft>
                <a:spcPts val="0"/>
              </a:spcAft>
              <a:buClr>
                <a:srgbClr val="000000"/>
              </a:buClr>
              <a:buSzPts val="1800"/>
              <a:buFont typeface="Arial"/>
              <a:buChar char="•"/>
            </a:pPr>
            <a:r>
              <a:rPr lang="en-GB" sz="1800" b="0" i="0" u="none" strike="noStrike" cap="none" dirty="0">
                <a:solidFill>
                  <a:srgbClr val="000000"/>
                </a:solidFill>
                <a:latin typeface="Tahoma"/>
                <a:ea typeface="Tahoma"/>
                <a:cs typeface="Tahoma"/>
                <a:sym typeface="Tahoma"/>
              </a:rPr>
              <a:t>Reading books will match the sounds they have learnt in school.</a:t>
            </a:r>
            <a:endParaRPr sz="1200" b="0" i="0" u="none" strike="noStrike" cap="none" dirty="0">
              <a:solidFill>
                <a:srgbClr val="000000"/>
              </a:solidFill>
              <a:latin typeface="Arial"/>
              <a:ea typeface="Arial"/>
              <a:cs typeface="Arial"/>
              <a:sym typeface="Arial"/>
            </a:endParaRPr>
          </a:p>
          <a:p>
            <a:pPr marL="342900" marR="0" lvl="0" indent="-330200" algn="l" rtl="0">
              <a:lnSpc>
                <a:spcPct val="100000"/>
              </a:lnSpc>
              <a:spcBef>
                <a:spcPts val="0"/>
              </a:spcBef>
              <a:spcAft>
                <a:spcPts val="0"/>
              </a:spcAft>
              <a:buClr>
                <a:srgbClr val="000000"/>
              </a:buClr>
              <a:buSzPts val="1800"/>
              <a:buFont typeface="Arial"/>
              <a:buChar char="•"/>
            </a:pPr>
            <a:r>
              <a:rPr lang="en-GB" sz="1800" b="0" i="0" u="none" strike="noStrike" cap="none" dirty="0">
                <a:solidFill>
                  <a:srgbClr val="000000"/>
                </a:solidFill>
                <a:latin typeface="Tahoma"/>
                <a:ea typeface="Tahoma"/>
                <a:cs typeface="Tahoma"/>
                <a:sym typeface="Tahoma"/>
              </a:rPr>
              <a:t>They will have one reading book to take home each week and one reading for pleasure book. These are clearly labelled as non-decodable books.</a:t>
            </a:r>
            <a:endParaRPr sz="1800" b="0" i="0" u="none" strike="noStrike" cap="none" dirty="0">
              <a:solidFill>
                <a:srgbClr val="000000"/>
              </a:solidFill>
              <a:latin typeface="Tahoma"/>
              <a:ea typeface="Tahoma"/>
              <a:cs typeface="Tahoma"/>
              <a:sym typeface="Tahoma"/>
            </a:endParaRPr>
          </a:p>
          <a:p>
            <a:pPr marL="342900" marR="0" lvl="0" indent="-330200" algn="l" rtl="0">
              <a:lnSpc>
                <a:spcPct val="100000"/>
              </a:lnSpc>
              <a:spcBef>
                <a:spcPts val="0"/>
              </a:spcBef>
              <a:spcAft>
                <a:spcPts val="0"/>
              </a:spcAft>
              <a:buClr>
                <a:srgbClr val="000000"/>
              </a:buClr>
              <a:buSzPts val="1800"/>
              <a:buFont typeface="Tahoma"/>
              <a:buChar char="•"/>
            </a:pPr>
            <a:r>
              <a:rPr lang="en-GB" sz="1800" b="0" i="0" u="none" strike="noStrike" cap="none" dirty="0">
                <a:solidFill>
                  <a:srgbClr val="000000"/>
                </a:solidFill>
                <a:latin typeface="Tahoma"/>
                <a:ea typeface="Tahoma"/>
                <a:cs typeface="Tahoma"/>
                <a:sym typeface="Tahoma"/>
              </a:rPr>
              <a:t>Books in school </a:t>
            </a:r>
            <a:r>
              <a:rPr lang="en-GB" sz="1800" b="1" i="0" u="none" strike="noStrike" cap="none" dirty="0">
                <a:solidFill>
                  <a:srgbClr val="000000"/>
                </a:solidFill>
                <a:latin typeface="Tahoma"/>
                <a:ea typeface="Tahoma"/>
                <a:cs typeface="Tahoma"/>
                <a:sym typeface="Tahoma"/>
              </a:rPr>
              <a:t>every day </a:t>
            </a:r>
            <a:r>
              <a:rPr lang="en-GB" sz="1800" b="0" i="0" u="none" strike="noStrike" cap="none" dirty="0">
                <a:solidFill>
                  <a:srgbClr val="000000"/>
                </a:solidFill>
                <a:latin typeface="Tahoma"/>
                <a:ea typeface="Tahoma"/>
                <a:cs typeface="Tahoma"/>
                <a:sym typeface="Tahoma"/>
              </a:rPr>
              <a:t>with reading record.</a:t>
            </a:r>
            <a:endParaRPr sz="1800" b="0" i="0" u="none" strike="noStrike" cap="none" dirty="0">
              <a:solidFill>
                <a:srgbClr val="000000"/>
              </a:solidFill>
              <a:latin typeface="Tahoma"/>
              <a:ea typeface="Tahoma"/>
              <a:cs typeface="Tahoma"/>
              <a:sym typeface="Tahoma"/>
            </a:endParaRPr>
          </a:p>
          <a:p>
            <a:pPr marL="342900" marR="0" lvl="0" indent="-330200" algn="l" rtl="0">
              <a:lnSpc>
                <a:spcPct val="100000"/>
              </a:lnSpc>
              <a:spcBef>
                <a:spcPts val="0"/>
              </a:spcBef>
              <a:spcAft>
                <a:spcPts val="0"/>
              </a:spcAft>
              <a:buClr>
                <a:srgbClr val="000000"/>
              </a:buClr>
              <a:buSzPts val="1800"/>
              <a:buFont typeface="Tahoma"/>
              <a:buChar char="•"/>
            </a:pPr>
            <a:r>
              <a:rPr lang="en-GB" sz="1800" b="0" i="0" u="none" strike="noStrike" cap="none" dirty="0">
                <a:solidFill>
                  <a:srgbClr val="000000"/>
                </a:solidFill>
                <a:latin typeface="Tahoma"/>
                <a:ea typeface="Tahoma"/>
                <a:cs typeface="Tahoma"/>
                <a:sym typeface="Tahoma"/>
              </a:rPr>
              <a:t>Collected stickers and raffle tickets for regular home reading</a:t>
            </a:r>
            <a:r>
              <a:rPr lang="en-GB" sz="1800" b="0" i="0" u="none" strike="noStrike" cap="none" dirty="0" smtClean="0">
                <a:solidFill>
                  <a:srgbClr val="000000"/>
                </a:solidFill>
                <a:latin typeface="Tahoma"/>
                <a:ea typeface="Tahoma"/>
                <a:cs typeface="Tahoma"/>
                <a:sym typeface="Tahoma"/>
              </a:rPr>
              <a:t>.</a:t>
            </a:r>
            <a:endParaRPr sz="1800" b="0" i="0" u="none" strike="noStrike" cap="none" dirty="0">
              <a:solidFill>
                <a:srgbClr val="000000"/>
              </a:solidFill>
              <a:latin typeface="Tahoma"/>
              <a:ea typeface="Tahoma"/>
              <a:cs typeface="Tahoma"/>
              <a:sym typeface="Tahoma"/>
            </a:endParaRPr>
          </a:p>
        </p:txBody>
      </p:sp>
      <p:pic>
        <p:nvPicPr>
          <p:cNvPr id="203" name="Google Shape;203;p28"/>
          <p:cNvPicPr preferRelativeResize="0"/>
          <p:nvPr/>
        </p:nvPicPr>
        <p:blipFill rotWithShape="1">
          <a:blip r:embed="rId6">
            <a:alphaModFix/>
          </a:blip>
          <a:srcRect/>
          <a:stretch/>
        </p:blipFill>
        <p:spPr>
          <a:xfrm>
            <a:off x="7161341" y="1416811"/>
            <a:ext cx="2155354" cy="2810037"/>
          </a:xfrm>
          <a:prstGeom prst="rect">
            <a:avLst/>
          </a:prstGeom>
          <a:noFill/>
          <a:ln>
            <a:noFill/>
          </a:ln>
          <a:effectLst>
            <a:outerShdw blurRad="292100" dist="139700" dir="2700000" algn="tl" rotWithShape="0">
              <a:srgbClr val="333333">
                <a:alpha val="63529"/>
              </a:srgbClr>
            </a:outerShdw>
          </a:effectLst>
        </p:spPr>
      </p:pic>
      <p:pic>
        <p:nvPicPr>
          <p:cNvPr id="204" name="Google Shape;204;p28"/>
          <p:cNvPicPr preferRelativeResize="0"/>
          <p:nvPr/>
        </p:nvPicPr>
        <p:blipFill rotWithShape="1">
          <a:blip r:embed="rId7">
            <a:alphaModFix/>
          </a:blip>
          <a:srcRect/>
          <a:stretch/>
        </p:blipFill>
        <p:spPr>
          <a:xfrm>
            <a:off x="8875510" y="1963005"/>
            <a:ext cx="2124650" cy="2745571"/>
          </a:xfrm>
          <a:prstGeom prst="rect">
            <a:avLst/>
          </a:prstGeom>
          <a:noFill/>
          <a:ln>
            <a:noFill/>
          </a:ln>
          <a:effectLst>
            <a:outerShdw blurRad="292100" dist="139700" dir="2700000" algn="tl" rotWithShape="0">
              <a:srgbClr val="333333">
                <a:alpha val="63529"/>
              </a:srgbClr>
            </a:outerShdw>
          </a:effectLst>
        </p:spPr>
      </p:pic>
      <p:pic>
        <p:nvPicPr>
          <p:cNvPr id="205" name="Google Shape;205;p28"/>
          <p:cNvPicPr preferRelativeResize="0"/>
          <p:nvPr/>
        </p:nvPicPr>
        <p:blipFill rotWithShape="1">
          <a:blip r:embed="rId8">
            <a:alphaModFix/>
          </a:blip>
          <a:srcRect/>
          <a:stretch/>
        </p:blipFill>
        <p:spPr>
          <a:xfrm rot="-5400000">
            <a:off x="7152789" y="4127646"/>
            <a:ext cx="1731273" cy="2357195"/>
          </a:xfrm>
          <a:prstGeom prst="rect">
            <a:avLst/>
          </a:prstGeom>
          <a:noFill/>
          <a:ln>
            <a:noFill/>
          </a:ln>
          <a:effectLst>
            <a:outerShdw blurRad="292100" dist="139700" dir="2700000" algn="tl" rotWithShape="0">
              <a:srgbClr val="333333">
                <a:alpha val="63529"/>
              </a:srgbClr>
            </a:outerShdw>
          </a:effectLst>
        </p:spPr>
      </p:pic>
      <p:pic>
        <p:nvPicPr>
          <p:cNvPr id="206" name="Google Shape;206;p28"/>
          <p:cNvPicPr preferRelativeResize="0"/>
          <p:nvPr/>
        </p:nvPicPr>
        <p:blipFill rotWithShape="1">
          <a:blip r:embed="rId9">
            <a:alphaModFix/>
          </a:blip>
          <a:srcRect/>
          <a:stretch/>
        </p:blipFill>
        <p:spPr>
          <a:xfrm>
            <a:off x="9736895" y="4315633"/>
            <a:ext cx="1526331" cy="1954055"/>
          </a:xfrm>
          <a:prstGeom prst="rect">
            <a:avLst/>
          </a:prstGeom>
          <a:noFill/>
          <a:ln>
            <a:noFill/>
          </a:ln>
          <a:effectLst>
            <a:outerShdw blurRad="292100" dist="139700" dir="2700000" algn="tl" rotWithShape="0">
              <a:srgbClr val="333333">
                <a:alpha val="63529"/>
              </a:srgbClr>
            </a:outerShdw>
          </a:effectLst>
        </p:spPr>
      </p:pic>
      <p:pic>
        <p:nvPicPr>
          <p:cNvPr id="207" name="Google Shape;207;p28"/>
          <p:cNvPicPr preferRelativeResize="0"/>
          <p:nvPr/>
        </p:nvPicPr>
        <p:blipFill rotWithShape="1">
          <a:blip r:embed="rId10">
            <a:alphaModFix/>
          </a:blip>
          <a:srcRect t="25148" b="22405"/>
          <a:stretch/>
        </p:blipFill>
        <p:spPr>
          <a:xfrm>
            <a:off x="98575" y="535350"/>
            <a:ext cx="3041450" cy="1127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2fe2f1ac37d_2_24"/>
          <p:cNvSpPr txBox="1">
            <a:spLocks noGrp="1"/>
          </p:cNvSpPr>
          <p:nvPr>
            <p:ph type="title"/>
          </p:nvPr>
        </p:nvSpPr>
        <p:spPr>
          <a:xfrm>
            <a:off x="219364" y="33741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ahoma"/>
              <a:buNone/>
            </a:pPr>
            <a:r>
              <a:rPr lang="en-GB">
                <a:latin typeface="Tahoma"/>
                <a:ea typeface="Tahoma"/>
                <a:cs typeface="Tahoma"/>
                <a:sym typeface="Tahoma"/>
              </a:rPr>
              <a:t>                 and Early Reading</a:t>
            </a:r>
            <a:endParaRPr>
              <a:latin typeface="Tahoma"/>
              <a:ea typeface="Tahoma"/>
              <a:cs typeface="Tahoma"/>
              <a:sym typeface="Tahoma"/>
            </a:endParaRPr>
          </a:p>
        </p:txBody>
      </p:sp>
      <p:pic>
        <p:nvPicPr>
          <p:cNvPr id="213" name="Google Shape;213;g2fe2f1ac37d_2_24"/>
          <p:cNvPicPr preferRelativeResize="0"/>
          <p:nvPr/>
        </p:nvPicPr>
        <p:blipFill rotWithShape="1">
          <a:blip r:embed="rId3">
            <a:alphaModFix/>
          </a:blip>
          <a:srcRect/>
          <a:stretch/>
        </p:blipFill>
        <p:spPr>
          <a:xfrm>
            <a:off x="-157015" y="1302328"/>
            <a:ext cx="6807198" cy="228966"/>
          </a:xfrm>
          <a:prstGeom prst="rect">
            <a:avLst/>
          </a:prstGeom>
          <a:noFill/>
          <a:ln>
            <a:noFill/>
          </a:ln>
        </p:spPr>
      </p:pic>
      <p:pic>
        <p:nvPicPr>
          <p:cNvPr id="214" name="Google Shape;214;g2fe2f1ac37d_2_24"/>
          <p:cNvPicPr preferRelativeResize="0"/>
          <p:nvPr/>
        </p:nvPicPr>
        <p:blipFill rotWithShape="1">
          <a:blip r:embed="rId4">
            <a:alphaModFix/>
          </a:blip>
          <a:srcRect/>
          <a:stretch/>
        </p:blipFill>
        <p:spPr>
          <a:xfrm>
            <a:off x="11074397" y="122748"/>
            <a:ext cx="870095" cy="870094"/>
          </a:xfrm>
          <a:prstGeom prst="rect">
            <a:avLst/>
          </a:prstGeom>
          <a:noFill/>
          <a:ln>
            <a:noFill/>
          </a:ln>
        </p:spPr>
      </p:pic>
      <p:pic>
        <p:nvPicPr>
          <p:cNvPr id="215" name="Google Shape;215;g2fe2f1ac37d_2_24" descr="Bug Club - Cholsey Primary School"/>
          <p:cNvPicPr preferRelativeResize="0"/>
          <p:nvPr/>
        </p:nvPicPr>
        <p:blipFill rotWithShape="1">
          <a:blip r:embed="rId5">
            <a:alphaModFix/>
          </a:blip>
          <a:srcRect b="24625"/>
          <a:stretch/>
        </p:blipFill>
        <p:spPr>
          <a:xfrm>
            <a:off x="2095779" y="1340593"/>
            <a:ext cx="1120455" cy="845993"/>
          </a:xfrm>
          <a:prstGeom prst="rect">
            <a:avLst/>
          </a:prstGeom>
          <a:noFill/>
          <a:ln>
            <a:noFill/>
          </a:ln>
        </p:spPr>
      </p:pic>
      <p:sp>
        <p:nvSpPr>
          <p:cNvPr id="216" name="Google Shape;216;g2fe2f1ac37d_2_24"/>
          <p:cNvSpPr/>
          <p:nvPr/>
        </p:nvSpPr>
        <p:spPr>
          <a:xfrm>
            <a:off x="444201" y="2422807"/>
            <a:ext cx="6096000" cy="3785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0" i="0" u="none" strike="noStrike" cap="none">
                <a:solidFill>
                  <a:srgbClr val="000000"/>
                </a:solidFill>
                <a:latin typeface="Arial"/>
                <a:ea typeface="Arial"/>
                <a:cs typeface="Arial"/>
                <a:sym typeface="Arial"/>
              </a:rPr>
              <a:t>Book bag</a:t>
            </a: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800"/>
              <a:buFont typeface="Arial"/>
              <a:buChar char="•"/>
            </a:pPr>
            <a:r>
              <a:rPr lang="en-GB" sz="2200" b="0" i="0" u="none" strike="noStrike" cap="none">
                <a:solidFill>
                  <a:srgbClr val="000000"/>
                </a:solidFill>
                <a:latin typeface="Arial"/>
                <a:ea typeface="Arial"/>
                <a:cs typeface="Arial"/>
                <a:sym typeface="Arial"/>
              </a:rPr>
              <a:t>Oral blending and segmenting</a:t>
            </a:r>
            <a:endParaRPr sz="22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800"/>
              <a:buFont typeface="Arial"/>
              <a:buChar char="•"/>
            </a:pPr>
            <a:r>
              <a:rPr lang="en-GB" sz="2200" b="0" i="0" u="none" strike="noStrike" cap="none">
                <a:solidFill>
                  <a:srgbClr val="000000"/>
                </a:solidFill>
                <a:latin typeface="Arial"/>
                <a:ea typeface="Arial"/>
                <a:cs typeface="Arial"/>
                <a:sym typeface="Arial"/>
              </a:rPr>
              <a:t>Sound mat phase 2</a:t>
            </a:r>
            <a:endParaRPr sz="22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rgbClr val="000000"/>
                </a:solidFill>
                <a:latin typeface="Arial"/>
                <a:ea typeface="Arial"/>
                <a:cs typeface="Arial"/>
                <a:sym typeface="Arial"/>
              </a:rPr>
              <a:t>Tricky words phase 2</a:t>
            </a:r>
            <a:endParaRPr sz="22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rgbClr val="000000"/>
                </a:solidFill>
                <a:latin typeface="Arial"/>
                <a:ea typeface="Arial"/>
                <a:cs typeface="Arial"/>
                <a:sym typeface="Arial"/>
              </a:rPr>
              <a:t>Children will learn actions for each sound</a:t>
            </a:r>
            <a:endParaRPr sz="2200" b="0" i="0" u="none" strike="noStrike" cap="none">
              <a:solidFill>
                <a:srgbClr val="000000"/>
              </a:solidFill>
              <a:latin typeface="Arial"/>
              <a:ea typeface="Arial"/>
              <a:cs typeface="Arial"/>
              <a:sym typeface="Arial"/>
            </a:endParaRPr>
          </a:p>
          <a:p>
            <a:pPr marL="342900" marR="0" lvl="0" indent="-2159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7" name="Google Shape;217;g2fe2f1ac37d_2_24"/>
          <p:cNvPicPr preferRelativeResize="0"/>
          <p:nvPr/>
        </p:nvPicPr>
        <p:blipFill rotWithShape="1">
          <a:blip r:embed="rId6">
            <a:alphaModFix/>
          </a:blip>
          <a:srcRect t="25148" b="22405"/>
          <a:stretch/>
        </p:blipFill>
        <p:spPr>
          <a:xfrm>
            <a:off x="98575" y="535350"/>
            <a:ext cx="3041450" cy="1127775"/>
          </a:xfrm>
          <a:prstGeom prst="rect">
            <a:avLst/>
          </a:prstGeom>
          <a:noFill/>
          <a:ln>
            <a:noFill/>
          </a:ln>
        </p:spPr>
      </p:pic>
      <p:sp>
        <p:nvSpPr>
          <p:cNvPr id="218" name="Google Shape;218;g2fe2f1ac37d_2_24"/>
          <p:cNvSpPr txBox="1"/>
          <p:nvPr/>
        </p:nvSpPr>
        <p:spPr>
          <a:xfrm>
            <a:off x="2111925" y="4525125"/>
            <a:ext cx="82641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pic>
        <p:nvPicPr>
          <p:cNvPr id="219" name="Google Shape;219;g2fe2f1ac37d_2_24"/>
          <p:cNvPicPr preferRelativeResize="0"/>
          <p:nvPr/>
        </p:nvPicPr>
        <p:blipFill rotWithShape="1">
          <a:blip r:embed="rId7">
            <a:alphaModFix/>
          </a:blip>
          <a:srcRect/>
          <a:stretch/>
        </p:blipFill>
        <p:spPr>
          <a:xfrm>
            <a:off x="8172749" y="1108359"/>
            <a:ext cx="3342775" cy="4799150"/>
          </a:xfrm>
          <a:prstGeom prst="rect">
            <a:avLst/>
          </a:prstGeom>
          <a:noFill/>
          <a:ln>
            <a:noFill/>
          </a:ln>
        </p:spPr>
      </p:pic>
      <p:pic>
        <p:nvPicPr>
          <p:cNvPr id="220" name="Google Shape;220;g2fe2f1ac37d_2_24"/>
          <p:cNvPicPr preferRelativeResize="0"/>
          <p:nvPr/>
        </p:nvPicPr>
        <p:blipFill rotWithShape="1">
          <a:blip r:embed="rId8">
            <a:alphaModFix/>
          </a:blip>
          <a:srcRect/>
          <a:stretch/>
        </p:blipFill>
        <p:spPr>
          <a:xfrm>
            <a:off x="5367357" y="1882238"/>
            <a:ext cx="2805400" cy="309352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2ff81e6afd8_0_5"/>
          <p:cNvSpPr txBox="1">
            <a:spLocks noGrp="1"/>
          </p:cNvSpPr>
          <p:nvPr>
            <p:ph type="title"/>
          </p:nvPr>
        </p:nvSpPr>
        <p:spPr>
          <a:xfrm>
            <a:off x="219364" y="33741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ahoma"/>
              <a:buNone/>
            </a:pPr>
            <a:r>
              <a:rPr lang="en-GB">
                <a:latin typeface="Tahoma"/>
                <a:ea typeface="Tahoma"/>
                <a:cs typeface="Tahoma"/>
                <a:sym typeface="Tahoma"/>
              </a:rPr>
              <a:t> Donations from home</a:t>
            </a:r>
            <a:endParaRPr>
              <a:latin typeface="Tahoma"/>
              <a:ea typeface="Tahoma"/>
              <a:cs typeface="Tahoma"/>
              <a:sym typeface="Tahoma"/>
            </a:endParaRPr>
          </a:p>
        </p:txBody>
      </p:sp>
      <p:pic>
        <p:nvPicPr>
          <p:cNvPr id="226" name="Google Shape;226;g2ff81e6afd8_0_5"/>
          <p:cNvPicPr preferRelativeResize="0"/>
          <p:nvPr/>
        </p:nvPicPr>
        <p:blipFill rotWithShape="1">
          <a:blip r:embed="rId3">
            <a:alphaModFix/>
          </a:blip>
          <a:srcRect/>
          <a:stretch/>
        </p:blipFill>
        <p:spPr>
          <a:xfrm>
            <a:off x="-157015" y="1302328"/>
            <a:ext cx="6807198" cy="228966"/>
          </a:xfrm>
          <a:prstGeom prst="rect">
            <a:avLst/>
          </a:prstGeom>
          <a:noFill/>
          <a:ln>
            <a:noFill/>
          </a:ln>
        </p:spPr>
      </p:pic>
      <p:pic>
        <p:nvPicPr>
          <p:cNvPr id="227" name="Google Shape;227;g2ff81e6afd8_0_5"/>
          <p:cNvPicPr preferRelativeResize="0"/>
          <p:nvPr/>
        </p:nvPicPr>
        <p:blipFill rotWithShape="1">
          <a:blip r:embed="rId4">
            <a:alphaModFix/>
          </a:blip>
          <a:srcRect/>
          <a:stretch/>
        </p:blipFill>
        <p:spPr>
          <a:xfrm>
            <a:off x="11074397" y="122748"/>
            <a:ext cx="870095" cy="870094"/>
          </a:xfrm>
          <a:prstGeom prst="rect">
            <a:avLst/>
          </a:prstGeom>
          <a:noFill/>
          <a:ln>
            <a:noFill/>
          </a:ln>
        </p:spPr>
      </p:pic>
      <p:sp>
        <p:nvSpPr>
          <p:cNvPr id="228" name="Google Shape;228;g2ff81e6afd8_0_5"/>
          <p:cNvSpPr/>
          <p:nvPr/>
        </p:nvSpPr>
        <p:spPr>
          <a:xfrm>
            <a:off x="444200" y="1982400"/>
            <a:ext cx="9810000" cy="40653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en-GB" sz="2400" b="0" i="0" u="none" strike="noStrike" cap="none">
                <a:solidFill>
                  <a:schemeClr val="dk1"/>
                </a:solidFill>
                <a:latin typeface="Tahoma"/>
                <a:ea typeface="Tahoma"/>
                <a:cs typeface="Tahoma"/>
                <a:sym typeface="Tahoma"/>
              </a:rPr>
              <a:t>If you have any of the following at home that you are happy to donate please bring them in.</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457200" marR="0" lvl="0" indent="0" algn="l" rtl="0">
              <a:lnSpc>
                <a:spcPct val="115000"/>
              </a:lnSpc>
              <a:spcBef>
                <a:spcPts val="0"/>
              </a:spcBef>
              <a:spcAft>
                <a:spcPts val="0"/>
              </a:spcAft>
              <a:buClr>
                <a:srgbClr val="000000"/>
              </a:buClr>
              <a:buSzPts val="2400"/>
              <a:buFont typeface="Arial"/>
              <a:buNone/>
            </a:pPr>
            <a:r>
              <a:rPr lang="en-GB" sz="2400" b="0" i="0" u="none" strike="noStrike" cap="none">
                <a:solidFill>
                  <a:schemeClr val="dk1"/>
                </a:solidFill>
                <a:latin typeface="Arial"/>
                <a:ea typeface="Arial"/>
                <a:cs typeface="Arial"/>
                <a:sym typeface="Arial"/>
              </a:rPr>
              <a:t>•</a:t>
            </a:r>
            <a:r>
              <a:rPr lang="en-GB" sz="2400" b="0" i="0" u="none" strike="noStrike" cap="none">
                <a:solidFill>
                  <a:schemeClr val="dk1"/>
                </a:solidFill>
                <a:latin typeface="Tahoma"/>
                <a:ea typeface="Tahoma"/>
                <a:cs typeface="Tahoma"/>
                <a:sym typeface="Tahoma"/>
              </a:rPr>
              <a:t>Junk</a:t>
            </a:r>
            <a:endParaRPr sz="2400" b="0" i="0" u="none" strike="noStrike" cap="none">
              <a:solidFill>
                <a:schemeClr val="dk1"/>
              </a:solidFill>
              <a:latin typeface="Tahoma"/>
              <a:ea typeface="Tahoma"/>
              <a:cs typeface="Tahoma"/>
              <a:sym typeface="Tahoma"/>
            </a:endParaRPr>
          </a:p>
          <a:p>
            <a:pPr marL="457200" marR="0" lvl="0" indent="0" algn="l" rtl="0">
              <a:lnSpc>
                <a:spcPct val="115000"/>
              </a:lnSpc>
              <a:spcBef>
                <a:spcPts val="0"/>
              </a:spcBef>
              <a:spcAft>
                <a:spcPts val="0"/>
              </a:spcAft>
              <a:buClr>
                <a:srgbClr val="000000"/>
              </a:buClr>
              <a:buSzPts val="2400"/>
              <a:buFont typeface="Arial"/>
              <a:buNone/>
            </a:pPr>
            <a:r>
              <a:rPr lang="en-GB" sz="2400" b="0" i="0" u="none" strike="noStrike" cap="none">
                <a:solidFill>
                  <a:schemeClr val="dk1"/>
                </a:solidFill>
                <a:latin typeface="Arial"/>
                <a:ea typeface="Arial"/>
                <a:cs typeface="Arial"/>
                <a:sym typeface="Arial"/>
              </a:rPr>
              <a:t>•</a:t>
            </a:r>
            <a:r>
              <a:rPr lang="en-GB" sz="2400" b="0" i="0" u="none" strike="noStrike" cap="none">
                <a:solidFill>
                  <a:schemeClr val="dk1"/>
                </a:solidFill>
                <a:latin typeface="Tahoma"/>
                <a:ea typeface="Tahoma"/>
                <a:cs typeface="Tahoma"/>
                <a:sym typeface="Tahoma"/>
              </a:rPr>
              <a:t>Old games or construction materials</a:t>
            </a:r>
            <a:endParaRPr sz="2400" b="0" i="0" u="none" strike="noStrike" cap="none">
              <a:solidFill>
                <a:schemeClr val="dk1"/>
              </a:solidFill>
              <a:latin typeface="Tahoma"/>
              <a:ea typeface="Tahoma"/>
              <a:cs typeface="Tahoma"/>
              <a:sym typeface="Tahoma"/>
            </a:endParaRPr>
          </a:p>
          <a:p>
            <a:pPr marL="457200" marR="0" lvl="0" indent="0" algn="l" rtl="0">
              <a:lnSpc>
                <a:spcPct val="115000"/>
              </a:lnSpc>
              <a:spcBef>
                <a:spcPts val="0"/>
              </a:spcBef>
              <a:spcAft>
                <a:spcPts val="0"/>
              </a:spcAft>
              <a:buClr>
                <a:srgbClr val="000000"/>
              </a:buClr>
              <a:buSzPts val="2400"/>
              <a:buFont typeface="Arial"/>
              <a:buNone/>
            </a:pPr>
            <a:r>
              <a:rPr lang="en-GB" sz="2400" b="0" i="0" u="none" strike="noStrike" cap="none">
                <a:solidFill>
                  <a:schemeClr val="dk1"/>
                </a:solidFill>
                <a:latin typeface="Arial"/>
                <a:ea typeface="Arial"/>
                <a:cs typeface="Arial"/>
                <a:sym typeface="Arial"/>
              </a:rPr>
              <a:t>•</a:t>
            </a:r>
            <a:r>
              <a:rPr lang="en-GB" sz="2400" b="0" i="0" u="none" strike="noStrike" cap="none">
                <a:solidFill>
                  <a:schemeClr val="dk1"/>
                </a:solidFill>
                <a:latin typeface="Tahoma"/>
                <a:ea typeface="Tahoma"/>
                <a:cs typeface="Tahoma"/>
                <a:sym typeface="Tahoma"/>
              </a:rPr>
              <a:t>Old clean sheets for den making </a:t>
            </a:r>
            <a:endParaRPr sz="2400" b="0" i="0" u="none" strike="noStrike" cap="none">
              <a:solidFill>
                <a:schemeClr val="dk1"/>
              </a:solidFill>
              <a:latin typeface="Tahoma"/>
              <a:ea typeface="Tahoma"/>
              <a:cs typeface="Tahoma"/>
              <a:sym typeface="Tahoma"/>
            </a:endParaRPr>
          </a:p>
          <a:p>
            <a:pPr marL="457200" marR="0" lvl="0" indent="0" algn="l" rtl="0">
              <a:lnSpc>
                <a:spcPct val="115000"/>
              </a:lnSpc>
              <a:spcBef>
                <a:spcPts val="0"/>
              </a:spcBef>
              <a:spcAft>
                <a:spcPts val="0"/>
              </a:spcAft>
              <a:buClr>
                <a:srgbClr val="000000"/>
              </a:buClr>
              <a:buSzPts val="2400"/>
              <a:buFont typeface="Arial"/>
              <a:buNone/>
            </a:pPr>
            <a:r>
              <a:rPr lang="en-GB" sz="2400" b="0" i="0" u="none" strike="noStrike" cap="none">
                <a:solidFill>
                  <a:schemeClr val="dk1"/>
                </a:solidFill>
                <a:latin typeface="Arial"/>
                <a:ea typeface="Arial"/>
                <a:cs typeface="Arial"/>
                <a:sym typeface="Arial"/>
              </a:rPr>
              <a:t>•</a:t>
            </a:r>
            <a:r>
              <a:rPr lang="en-GB" sz="2400" b="0" i="0" u="none" strike="noStrike" cap="none">
                <a:solidFill>
                  <a:schemeClr val="dk1"/>
                </a:solidFill>
                <a:latin typeface="Tahoma"/>
                <a:ea typeface="Tahoma"/>
                <a:cs typeface="Tahoma"/>
                <a:sym typeface="Tahoma"/>
              </a:rPr>
              <a:t>Spare clothes</a:t>
            </a:r>
            <a:endParaRPr sz="2400" b="0" i="0" u="none" strike="noStrike" cap="none">
              <a:solidFill>
                <a:schemeClr val="dk1"/>
              </a:solidFill>
              <a:latin typeface="Tahoma"/>
              <a:ea typeface="Tahoma"/>
              <a:cs typeface="Tahoma"/>
              <a:sym typeface="Tahoma"/>
            </a:endParaRPr>
          </a:p>
          <a:p>
            <a:pPr marL="0" marR="0" lvl="0" indent="0" algn="l" rtl="0">
              <a:lnSpc>
                <a:spcPct val="115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400"/>
              <a:buFont typeface="Arial"/>
              <a:buNone/>
            </a:pPr>
            <a:r>
              <a:rPr lang="en-GB" sz="2400" b="0" i="0" u="none" strike="noStrike" cap="none">
                <a:solidFill>
                  <a:schemeClr val="dk1"/>
                </a:solidFill>
                <a:latin typeface="Tahoma"/>
                <a:ea typeface="Tahoma"/>
                <a:cs typeface="Tahoma"/>
                <a:sym typeface="Tahoma"/>
              </a:rPr>
              <a:t>Thank you in advance.</a:t>
            </a:r>
            <a:endParaRPr sz="2400" b="0" i="0" u="none" strike="noStrike" cap="none">
              <a:solidFill>
                <a:schemeClr val="dk1"/>
              </a:solidFill>
              <a:latin typeface="Tahoma"/>
              <a:ea typeface="Tahoma"/>
              <a:cs typeface="Tahoma"/>
              <a:sym typeface="Tahoma"/>
            </a:endParaRPr>
          </a:p>
          <a:p>
            <a:pPr marL="45720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sp>
        <p:nvSpPr>
          <p:cNvPr id="229" name="Google Shape;229;g2ff81e6afd8_0_5"/>
          <p:cNvSpPr txBox="1"/>
          <p:nvPr/>
        </p:nvSpPr>
        <p:spPr>
          <a:xfrm>
            <a:off x="4875600" y="2696775"/>
            <a:ext cx="73581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8"/>
          <p:cNvSpPr txBox="1">
            <a:spLocks noGrp="1"/>
          </p:cNvSpPr>
          <p:nvPr>
            <p:ph type="title"/>
          </p:nvPr>
        </p:nvSpPr>
        <p:spPr>
          <a:xfrm>
            <a:off x="378692" y="23731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ahoma"/>
              <a:buNone/>
            </a:pPr>
            <a:r>
              <a:rPr lang="en-GB">
                <a:latin typeface="Tahoma"/>
                <a:ea typeface="Tahoma"/>
                <a:cs typeface="Tahoma"/>
                <a:sym typeface="Tahoma"/>
              </a:rPr>
              <a:t>Questions</a:t>
            </a:r>
            <a:endParaRPr>
              <a:latin typeface="Tahoma"/>
              <a:ea typeface="Tahoma"/>
              <a:cs typeface="Tahoma"/>
              <a:sym typeface="Tahoma"/>
            </a:endParaRPr>
          </a:p>
        </p:txBody>
      </p:sp>
      <p:pic>
        <p:nvPicPr>
          <p:cNvPr id="235" name="Google Shape;235;p8" descr="How To Ask Questions Effectively. When we have a question, our first… | by  Soundarya Balasubramani | Agile Insider | Medium"/>
          <p:cNvPicPr preferRelativeResize="0"/>
          <p:nvPr/>
        </p:nvPicPr>
        <p:blipFill rotWithShape="1">
          <a:blip r:embed="rId3">
            <a:alphaModFix/>
          </a:blip>
          <a:srcRect/>
          <a:stretch/>
        </p:blipFill>
        <p:spPr>
          <a:xfrm>
            <a:off x="3082135" y="2033166"/>
            <a:ext cx="6192534" cy="2534516"/>
          </a:xfrm>
          <a:prstGeom prst="rect">
            <a:avLst/>
          </a:prstGeom>
          <a:noFill/>
          <a:ln>
            <a:noFill/>
          </a:ln>
        </p:spPr>
      </p:pic>
      <p:pic>
        <p:nvPicPr>
          <p:cNvPr id="236" name="Google Shape;236;p8"/>
          <p:cNvPicPr preferRelativeResize="0"/>
          <p:nvPr/>
        </p:nvPicPr>
        <p:blipFill rotWithShape="1">
          <a:blip r:embed="rId4">
            <a:alphaModFix/>
          </a:blip>
          <a:srcRect/>
          <a:stretch/>
        </p:blipFill>
        <p:spPr>
          <a:xfrm>
            <a:off x="-157016" y="1302328"/>
            <a:ext cx="4036289" cy="135764"/>
          </a:xfrm>
          <a:prstGeom prst="rect">
            <a:avLst/>
          </a:prstGeom>
          <a:noFill/>
          <a:ln>
            <a:noFill/>
          </a:ln>
        </p:spPr>
      </p:pic>
      <p:pic>
        <p:nvPicPr>
          <p:cNvPr id="237" name="Google Shape;237;p8"/>
          <p:cNvPicPr preferRelativeResize="0"/>
          <p:nvPr/>
        </p:nvPicPr>
        <p:blipFill rotWithShape="1">
          <a:blip r:embed="rId5">
            <a:alphaModFix/>
          </a:blip>
          <a:srcRect/>
          <a:stretch/>
        </p:blipFill>
        <p:spPr>
          <a:xfrm>
            <a:off x="11074397" y="122748"/>
            <a:ext cx="870095" cy="87009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2"/>
          <p:cNvPicPr preferRelativeResize="0"/>
          <p:nvPr/>
        </p:nvPicPr>
        <p:blipFill rotWithShape="1">
          <a:blip r:embed="rId3">
            <a:alphaModFix/>
          </a:blip>
          <a:srcRect/>
          <a:stretch/>
        </p:blipFill>
        <p:spPr>
          <a:xfrm>
            <a:off x="749584" y="1101081"/>
            <a:ext cx="3158003" cy="2792210"/>
          </a:xfrm>
          <a:prstGeom prst="rect">
            <a:avLst/>
          </a:prstGeom>
          <a:noFill/>
          <a:ln>
            <a:noFill/>
          </a:ln>
        </p:spPr>
      </p:pic>
      <p:sp>
        <p:nvSpPr>
          <p:cNvPr id="95" name="Google Shape;95;p2"/>
          <p:cNvSpPr/>
          <p:nvPr/>
        </p:nvSpPr>
        <p:spPr>
          <a:xfrm>
            <a:off x="4490350" y="1101012"/>
            <a:ext cx="3160752" cy="2792358"/>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6" name="Google Shape;96;p2"/>
          <p:cNvSpPr txBox="1">
            <a:spLocks noGrp="1"/>
          </p:cNvSpPr>
          <p:nvPr>
            <p:ph type="title"/>
          </p:nvPr>
        </p:nvSpPr>
        <p:spPr>
          <a:xfrm>
            <a:off x="284018" y="-122469"/>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ahoma"/>
              <a:buNone/>
            </a:pPr>
            <a:r>
              <a:rPr lang="en-GB">
                <a:latin typeface="Tahoma"/>
                <a:ea typeface="Tahoma"/>
                <a:cs typeface="Tahoma"/>
                <a:sym typeface="Tahoma"/>
              </a:rPr>
              <a:t>Meet the staff</a:t>
            </a:r>
            <a:endParaRPr>
              <a:latin typeface="Tahoma"/>
              <a:ea typeface="Tahoma"/>
              <a:cs typeface="Tahoma"/>
              <a:sym typeface="Tahoma"/>
            </a:endParaRPr>
          </a:p>
        </p:txBody>
      </p:sp>
      <p:pic>
        <p:nvPicPr>
          <p:cNvPr id="97" name="Google Shape;97;p2"/>
          <p:cNvPicPr preferRelativeResize="0"/>
          <p:nvPr/>
        </p:nvPicPr>
        <p:blipFill rotWithShape="1">
          <a:blip r:embed="rId4">
            <a:alphaModFix/>
          </a:blip>
          <a:srcRect/>
          <a:stretch/>
        </p:blipFill>
        <p:spPr>
          <a:xfrm>
            <a:off x="-157016" y="815313"/>
            <a:ext cx="7499925" cy="252266"/>
          </a:xfrm>
          <a:prstGeom prst="rect">
            <a:avLst/>
          </a:prstGeom>
          <a:noFill/>
          <a:ln>
            <a:noFill/>
          </a:ln>
        </p:spPr>
      </p:pic>
      <p:pic>
        <p:nvPicPr>
          <p:cNvPr id="98" name="Google Shape;98;p2"/>
          <p:cNvPicPr preferRelativeResize="0"/>
          <p:nvPr/>
        </p:nvPicPr>
        <p:blipFill rotWithShape="1">
          <a:blip r:embed="rId5">
            <a:alphaModFix/>
          </a:blip>
          <a:srcRect/>
          <a:stretch/>
        </p:blipFill>
        <p:spPr>
          <a:xfrm>
            <a:off x="11074397" y="122748"/>
            <a:ext cx="870095" cy="870094"/>
          </a:xfrm>
          <a:prstGeom prst="rect">
            <a:avLst/>
          </a:prstGeom>
          <a:noFill/>
          <a:ln>
            <a:noFill/>
          </a:ln>
        </p:spPr>
      </p:pic>
      <p:sp>
        <p:nvSpPr>
          <p:cNvPr id="99" name="Google Shape;99;p2"/>
          <p:cNvSpPr txBox="1"/>
          <p:nvPr/>
        </p:nvSpPr>
        <p:spPr>
          <a:xfrm>
            <a:off x="2813502" y="2434440"/>
            <a:ext cx="20673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Tahoma"/>
                <a:ea typeface="Tahoma"/>
                <a:cs typeface="Tahoma"/>
                <a:sym typeface="Tahoma"/>
              </a:rPr>
              <a:t>M</a:t>
            </a:r>
            <a:r>
              <a:rPr lang="en-GB">
                <a:latin typeface="Tahoma"/>
                <a:ea typeface="Tahoma"/>
                <a:cs typeface="Tahoma"/>
                <a:sym typeface="Tahoma"/>
              </a:rPr>
              <a:t>rs O’Rourke</a:t>
            </a:r>
            <a:endParaRPr sz="1400" b="0" i="0" u="none" strike="noStrike" cap="none">
              <a:solidFill>
                <a:srgbClr val="000000"/>
              </a:solidFill>
              <a:latin typeface="Tahoma"/>
              <a:ea typeface="Tahoma"/>
              <a:cs typeface="Tahoma"/>
              <a:sym typeface="Tahoma"/>
            </a:endParaRPr>
          </a:p>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Tahoma"/>
                <a:ea typeface="Tahoma"/>
                <a:cs typeface="Tahoma"/>
                <a:sym typeface="Tahoma"/>
              </a:rPr>
              <a:t>Teaching Assistant </a:t>
            </a:r>
            <a:endParaRPr sz="1400" b="0" i="0" u="none" strike="noStrike" cap="none">
              <a:solidFill>
                <a:srgbClr val="000000"/>
              </a:solidFill>
              <a:latin typeface="Tahoma"/>
              <a:ea typeface="Tahoma"/>
              <a:cs typeface="Tahoma"/>
              <a:sym typeface="Tahoma"/>
            </a:endParaRPr>
          </a:p>
        </p:txBody>
      </p:sp>
      <p:sp>
        <p:nvSpPr>
          <p:cNvPr id="100" name="Google Shape;100;p2"/>
          <p:cNvSpPr txBox="1"/>
          <p:nvPr/>
        </p:nvSpPr>
        <p:spPr>
          <a:xfrm>
            <a:off x="6600125" y="2434450"/>
            <a:ext cx="1700400" cy="7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400"/>
              <a:buFont typeface="Arial"/>
              <a:buNone/>
            </a:pPr>
            <a:r>
              <a:rPr lang="en-GB" sz="1400" b="0" i="0" u="none" strike="noStrike" cap="none">
                <a:solidFill>
                  <a:schemeClr val="dk1"/>
                </a:solidFill>
                <a:latin typeface="Tahoma"/>
                <a:ea typeface="Tahoma"/>
                <a:cs typeface="Tahoma"/>
                <a:sym typeface="Tahoma"/>
              </a:rPr>
              <a:t>Miss </a:t>
            </a:r>
            <a:r>
              <a:rPr lang="en-GB">
                <a:solidFill>
                  <a:schemeClr val="dk1"/>
                </a:solidFill>
                <a:latin typeface="Tahoma"/>
                <a:ea typeface="Tahoma"/>
                <a:cs typeface="Tahoma"/>
                <a:sym typeface="Tahoma"/>
              </a:rPr>
              <a:t>Davies</a:t>
            </a:r>
            <a:endParaRPr>
              <a:solidFill>
                <a:schemeClr val="dk1"/>
              </a:solidFill>
              <a:latin typeface="Tahoma"/>
              <a:ea typeface="Tahoma"/>
              <a:cs typeface="Tahoma"/>
              <a:sym typeface="Tahoma"/>
            </a:endParaRPr>
          </a:p>
          <a:p>
            <a:pPr marL="0" marR="0" lvl="0" indent="0" algn="ctr" rtl="0">
              <a:lnSpc>
                <a:spcPct val="100000"/>
              </a:lnSpc>
              <a:spcBef>
                <a:spcPts val="0"/>
              </a:spcBef>
              <a:spcAft>
                <a:spcPts val="0"/>
              </a:spcAft>
              <a:buClr>
                <a:schemeClr val="dk1"/>
              </a:buClr>
              <a:buSzPts val="1400"/>
              <a:buFont typeface="Arial"/>
              <a:buNone/>
            </a:pPr>
            <a:r>
              <a:rPr lang="en-GB" sz="1400" b="0" i="0" u="none" strike="noStrike" cap="none">
                <a:solidFill>
                  <a:schemeClr val="dk1"/>
                </a:solidFill>
                <a:latin typeface="Tahoma"/>
                <a:ea typeface="Tahoma"/>
                <a:cs typeface="Tahoma"/>
                <a:sym typeface="Tahoma"/>
              </a:rPr>
              <a:t>Class Teacher </a:t>
            </a:r>
            <a:endParaRPr sz="1400" b="0" i="0" u="none" strike="noStrike" cap="none">
              <a:solidFill>
                <a:schemeClr val="dk1"/>
              </a:solidFill>
              <a:latin typeface="Tahoma"/>
              <a:ea typeface="Tahoma"/>
              <a:cs typeface="Tahoma"/>
              <a:sym typeface="Tahoma"/>
            </a:endParaRPr>
          </a:p>
          <a:p>
            <a:pPr marL="0" marR="0" lvl="0" indent="0" algn="ctr" rtl="0">
              <a:lnSpc>
                <a:spcPct val="100000"/>
              </a:lnSpc>
              <a:spcBef>
                <a:spcPts val="0"/>
              </a:spcBef>
              <a:spcAft>
                <a:spcPts val="0"/>
              </a:spcAft>
              <a:buClr>
                <a:schemeClr val="dk1"/>
              </a:buClr>
              <a:buSzPts val="1400"/>
              <a:buFont typeface="Arial"/>
              <a:buNone/>
            </a:pPr>
            <a:r>
              <a:rPr lang="en-GB" sz="1400" b="0" i="0" u="none" strike="noStrike" cap="none">
                <a:solidFill>
                  <a:schemeClr val="dk1"/>
                </a:solidFill>
                <a:latin typeface="Tahoma"/>
                <a:ea typeface="Tahoma"/>
                <a:cs typeface="Tahoma"/>
                <a:sym typeface="Tahoma"/>
              </a:rPr>
              <a:t>Class R</a:t>
            </a:r>
            <a:r>
              <a:rPr lang="en-GB">
                <a:solidFill>
                  <a:schemeClr val="dk1"/>
                </a:solidFill>
                <a:latin typeface="Tahoma"/>
                <a:ea typeface="Tahoma"/>
                <a:cs typeface="Tahoma"/>
                <a:sym typeface="Tahoma"/>
              </a:rPr>
              <a:t>D </a:t>
            </a:r>
            <a:endParaRPr sz="1400" b="0" i="0" u="none" strike="noStrike" cap="none">
              <a:solidFill>
                <a:srgbClr val="000000"/>
              </a:solidFill>
              <a:latin typeface="Tahoma"/>
              <a:ea typeface="Tahoma"/>
              <a:cs typeface="Tahoma"/>
              <a:sym typeface="Tahoma"/>
            </a:endParaRPr>
          </a:p>
        </p:txBody>
      </p:sp>
      <p:sp>
        <p:nvSpPr>
          <p:cNvPr id="101" name="Google Shape;101;p2"/>
          <p:cNvSpPr txBox="1"/>
          <p:nvPr/>
        </p:nvSpPr>
        <p:spPr>
          <a:xfrm>
            <a:off x="9591775" y="3788675"/>
            <a:ext cx="17004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Tahoma"/>
              <a:ea typeface="Tahoma"/>
              <a:cs typeface="Tahoma"/>
              <a:sym typeface="Tahoma"/>
            </a:endParaRPr>
          </a:p>
        </p:txBody>
      </p:sp>
      <p:pic>
        <p:nvPicPr>
          <p:cNvPr id="102" name="Google Shape;102;p2"/>
          <p:cNvPicPr preferRelativeResize="0"/>
          <p:nvPr/>
        </p:nvPicPr>
        <p:blipFill>
          <a:blip r:embed="rId6">
            <a:alphaModFix/>
          </a:blip>
          <a:stretch>
            <a:fillRect/>
          </a:stretch>
        </p:blipFill>
        <p:spPr>
          <a:xfrm>
            <a:off x="1235501" y="1101063"/>
            <a:ext cx="1806337" cy="2792225"/>
          </a:xfrm>
          <a:prstGeom prst="rect">
            <a:avLst/>
          </a:prstGeom>
          <a:noFill/>
          <a:ln>
            <a:noFill/>
          </a:ln>
        </p:spPr>
      </p:pic>
      <p:pic>
        <p:nvPicPr>
          <p:cNvPr id="103" name="Google Shape;103;p2"/>
          <p:cNvPicPr preferRelativeResize="0"/>
          <p:nvPr/>
        </p:nvPicPr>
        <p:blipFill>
          <a:blip r:embed="rId7">
            <a:alphaModFix/>
          </a:blip>
          <a:stretch>
            <a:fillRect/>
          </a:stretch>
        </p:blipFill>
        <p:spPr>
          <a:xfrm>
            <a:off x="4738225" y="1048800"/>
            <a:ext cx="1934327" cy="2792225"/>
          </a:xfrm>
          <a:prstGeom prst="rect">
            <a:avLst/>
          </a:prstGeom>
          <a:noFill/>
          <a:ln>
            <a:noFill/>
          </a:ln>
        </p:spPr>
      </p:pic>
      <p:sp>
        <p:nvSpPr>
          <p:cNvPr id="104" name="Google Shape;104;p2"/>
          <p:cNvSpPr txBox="1"/>
          <p:nvPr/>
        </p:nvSpPr>
        <p:spPr>
          <a:xfrm>
            <a:off x="9707725" y="2034250"/>
            <a:ext cx="1700400" cy="923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400"/>
              <a:buFont typeface="Arial"/>
              <a:buNone/>
            </a:pPr>
            <a:r>
              <a:rPr lang="en-GB" sz="2000" b="0" i="0" u="none" strike="noStrike" cap="none">
                <a:solidFill>
                  <a:schemeClr val="dk1"/>
                </a:solidFill>
                <a:latin typeface="Tahoma"/>
                <a:ea typeface="Tahoma"/>
                <a:cs typeface="Tahoma"/>
                <a:sym typeface="Tahoma"/>
              </a:rPr>
              <a:t>M</a:t>
            </a:r>
            <a:r>
              <a:rPr lang="en-GB" sz="2000">
                <a:solidFill>
                  <a:schemeClr val="dk1"/>
                </a:solidFill>
                <a:latin typeface="Tahoma"/>
                <a:ea typeface="Tahoma"/>
                <a:cs typeface="Tahoma"/>
                <a:sym typeface="Tahoma"/>
              </a:rPr>
              <a:t>r Lowe</a:t>
            </a:r>
            <a:endParaRPr sz="2000">
              <a:solidFill>
                <a:schemeClr val="dk1"/>
              </a:solidFill>
              <a:latin typeface="Tahoma"/>
              <a:ea typeface="Tahoma"/>
              <a:cs typeface="Tahoma"/>
              <a:sym typeface="Tahoma"/>
            </a:endParaRPr>
          </a:p>
          <a:p>
            <a:pPr marL="0" marR="0" lvl="0" indent="0" algn="ctr" rtl="0">
              <a:lnSpc>
                <a:spcPct val="100000"/>
              </a:lnSpc>
              <a:spcBef>
                <a:spcPts val="0"/>
              </a:spcBef>
              <a:spcAft>
                <a:spcPts val="0"/>
              </a:spcAft>
              <a:buClr>
                <a:schemeClr val="dk1"/>
              </a:buClr>
              <a:buSzPts val="1400"/>
              <a:buFont typeface="Arial"/>
              <a:buNone/>
            </a:pPr>
            <a:r>
              <a:rPr lang="en-GB" sz="2000">
                <a:solidFill>
                  <a:schemeClr val="dk1"/>
                </a:solidFill>
                <a:latin typeface="Tahoma"/>
                <a:ea typeface="Tahoma"/>
                <a:cs typeface="Tahoma"/>
                <a:sym typeface="Tahoma"/>
              </a:rPr>
              <a:t>PE</a:t>
            </a:r>
            <a:r>
              <a:rPr lang="en-GB" sz="2000" b="0" i="0" u="none" strike="noStrike" cap="none">
                <a:solidFill>
                  <a:schemeClr val="dk1"/>
                </a:solidFill>
                <a:latin typeface="Tahoma"/>
                <a:ea typeface="Tahoma"/>
                <a:cs typeface="Tahoma"/>
                <a:sym typeface="Tahoma"/>
              </a:rPr>
              <a:t> Teacher</a:t>
            </a:r>
            <a:r>
              <a:rPr lang="en-GB" sz="1400" b="0" i="0" u="none" strike="noStrike" cap="none">
                <a:solidFill>
                  <a:schemeClr val="dk1"/>
                </a:solidFill>
                <a:latin typeface="Tahoma"/>
                <a:ea typeface="Tahoma"/>
                <a:cs typeface="Tahoma"/>
                <a:sym typeface="Tahoma"/>
              </a:rPr>
              <a:t> </a:t>
            </a:r>
            <a:endParaRPr sz="1400" b="0" i="0" u="none" strike="noStrike" cap="none">
              <a:solidFill>
                <a:schemeClr val="dk1"/>
              </a:solidFill>
              <a:latin typeface="Tahoma"/>
              <a:ea typeface="Tahoma"/>
              <a:cs typeface="Tahoma"/>
              <a:sym typeface="Tahoma"/>
            </a:endParaRPr>
          </a:p>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Tahoma"/>
              <a:ea typeface="Tahoma"/>
              <a:cs typeface="Tahoma"/>
              <a:sym typeface="Tahom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g2fe2f1ac37d_2_5"/>
          <p:cNvSpPr/>
          <p:nvPr/>
        </p:nvSpPr>
        <p:spPr>
          <a:xfrm>
            <a:off x="416079" y="1477163"/>
            <a:ext cx="3506400" cy="3963900"/>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0" name="Google Shape;110;g2fe2f1ac37d_2_5"/>
          <p:cNvSpPr/>
          <p:nvPr/>
        </p:nvSpPr>
        <p:spPr>
          <a:xfrm>
            <a:off x="7867654" y="1447050"/>
            <a:ext cx="3506400" cy="3963900"/>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1" name="Google Shape;111;g2fe2f1ac37d_2_5"/>
          <p:cNvSpPr txBox="1">
            <a:spLocks noGrp="1"/>
          </p:cNvSpPr>
          <p:nvPr>
            <p:ph type="title"/>
          </p:nvPr>
        </p:nvSpPr>
        <p:spPr>
          <a:xfrm>
            <a:off x="284018" y="-122469"/>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ahoma"/>
              <a:buNone/>
            </a:pPr>
            <a:r>
              <a:rPr lang="en-GB">
                <a:latin typeface="Tahoma"/>
                <a:ea typeface="Tahoma"/>
                <a:cs typeface="Tahoma"/>
                <a:sym typeface="Tahoma"/>
              </a:rPr>
              <a:t>Lunchtime</a:t>
            </a:r>
            <a:endParaRPr>
              <a:latin typeface="Tahoma"/>
              <a:ea typeface="Tahoma"/>
              <a:cs typeface="Tahoma"/>
              <a:sym typeface="Tahoma"/>
            </a:endParaRPr>
          </a:p>
        </p:txBody>
      </p:sp>
      <p:pic>
        <p:nvPicPr>
          <p:cNvPr id="112" name="Google Shape;112;g2fe2f1ac37d_2_5"/>
          <p:cNvPicPr preferRelativeResize="0"/>
          <p:nvPr/>
        </p:nvPicPr>
        <p:blipFill rotWithShape="1">
          <a:blip r:embed="rId3">
            <a:alphaModFix/>
          </a:blip>
          <a:srcRect/>
          <a:stretch/>
        </p:blipFill>
        <p:spPr>
          <a:xfrm>
            <a:off x="-157016" y="815313"/>
            <a:ext cx="7499924" cy="252266"/>
          </a:xfrm>
          <a:prstGeom prst="rect">
            <a:avLst/>
          </a:prstGeom>
          <a:noFill/>
          <a:ln>
            <a:noFill/>
          </a:ln>
        </p:spPr>
      </p:pic>
      <p:pic>
        <p:nvPicPr>
          <p:cNvPr id="113" name="Google Shape;113;g2fe2f1ac37d_2_5"/>
          <p:cNvPicPr preferRelativeResize="0"/>
          <p:nvPr/>
        </p:nvPicPr>
        <p:blipFill rotWithShape="1">
          <a:blip r:embed="rId4">
            <a:alphaModFix/>
          </a:blip>
          <a:srcRect/>
          <a:stretch/>
        </p:blipFill>
        <p:spPr>
          <a:xfrm>
            <a:off x="11074397" y="122748"/>
            <a:ext cx="870095" cy="870094"/>
          </a:xfrm>
          <a:prstGeom prst="rect">
            <a:avLst/>
          </a:prstGeom>
          <a:noFill/>
          <a:ln>
            <a:noFill/>
          </a:ln>
        </p:spPr>
      </p:pic>
      <p:sp>
        <p:nvSpPr>
          <p:cNvPr id="114" name="Google Shape;114;g2fe2f1ac37d_2_5"/>
          <p:cNvSpPr txBox="1"/>
          <p:nvPr/>
        </p:nvSpPr>
        <p:spPr>
          <a:xfrm>
            <a:off x="3922475" y="2680075"/>
            <a:ext cx="1700400" cy="16003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Tahoma"/>
                <a:ea typeface="Tahoma"/>
                <a:cs typeface="Tahoma"/>
                <a:sym typeface="Tahoma"/>
              </a:rPr>
              <a:t>Mrs Singh</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Tahoma"/>
                <a:ea typeface="Tahoma"/>
                <a:cs typeface="Tahoma"/>
                <a:sym typeface="Tahoma"/>
              </a:rPr>
              <a:t>Lunchtime Supervisor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Tahoma"/>
                <a:ea typeface="Tahoma"/>
                <a:cs typeface="Tahoma"/>
                <a:sym typeface="Tahoma"/>
              </a:rPr>
              <a:t>and Additional Reception Teaching Assistant</a:t>
            </a:r>
            <a:endParaRPr sz="1400" b="0" i="0" u="none" strike="noStrike" cap="none">
              <a:solidFill>
                <a:srgbClr val="000000"/>
              </a:solidFill>
              <a:latin typeface="Tahoma"/>
              <a:ea typeface="Tahoma"/>
              <a:cs typeface="Tahoma"/>
              <a:sym typeface="Tahom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ahoma"/>
              <a:ea typeface="Tahoma"/>
              <a:cs typeface="Tahoma"/>
              <a:sym typeface="Tahoma"/>
            </a:endParaRPr>
          </a:p>
        </p:txBody>
      </p:sp>
      <p:sp>
        <p:nvSpPr>
          <p:cNvPr id="115" name="Google Shape;115;g2fe2f1ac37d_2_5"/>
          <p:cNvSpPr txBox="1"/>
          <p:nvPr/>
        </p:nvSpPr>
        <p:spPr>
          <a:xfrm>
            <a:off x="6167254" y="2514115"/>
            <a:ext cx="1700400" cy="203128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Tahoma"/>
                <a:ea typeface="Tahoma"/>
                <a:cs typeface="Tahoma"/>
                <a:sym typeface="Tahoma"/>
              </a:rPr>
              <a:t>Mrs Derbyshire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Tahoma"/>
                <a:ea typeface="Tahoma"/>
                <a:cs typeface="Tahoma"/>
                <a:sym typeface="Tahoma"/>
              </a:rPr>
              <a:t>Lunchtime Supervisor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Tahoma"/>
                <a:ea typeface="Tahoma"/>
                <a:cs typeface="Tahoma"/>
                <a:sym typeface="Tahoma"/>
              </a:rPr>
              <a:t>and Additional Reception Teaching Assistant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ahoma"/>
              <a:ea typeface="Tahoma"/>
              <a:cs typeface="Tahoma"/>
              <a:sym typeface="Tahoma"/>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ahoma"/>
              <a:ea typeface="Tahoma"/>
              <a:cs typeface="Tahoma"/>
              <a:sym typeface="Tahom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ahoma"/>
              <a:ea typeface="Tahoma"/>
              <a:cs typeface="Tahoma"/>
              <a:sym typeface="Tahoma"/>
            </a:endParaRPr>
          </a:p>
        </p:txBody>
      </p:sp>
      <p:pic>
        <p:nvPicPr>
          <p:cNvPr id="116" name="Google Shape;116;g2fe2f1ac37d_2_5"/>
          <p:cNvPicPr preferRelativeResize="0"/>
          <p:nvPr/>
        </p:nvPicPr>
        <p:blipFill rotWithShape="1">
          <a:blip r:embed="rId5">
            <a:alphaModFix/>
          </a:blip>
          <a:srcRect/>
          <a:stretch/>
        </p:blipFill>
        <p:spPr>
          <a:xfrm>
            <a:off x="910097" y="1846039"/>
            <a:ext cx="2536744" cy="3367438"/>
          </a:xfrm>
          <a:prstGeom prst="rect">
            <a:avLst/>
          </a:prstGeom>
          <a:noFill/>
          <a:ln>
            <a:noFill/>
          </a:ln>
        </p:spPr>
      </p:pic>
      <p:pic>
        <p:nvPicPr>
          <p:cNvPr id="117" name="Google Shape;117;g2fe2f1ac37d_2_5"/>
          <p:cNvPicPr preferRelativeResize="0"/>
          <p:nvPr/>
        </p:nvPicPr>
        <p:blipFill rotWithShape="1">
          <a:blip r:embed="rId6">
            <a:alphaModFix/>
          </a:blip>
          <a:srcRect/>
          <a:stretch/>
        </p:blipFill>
        <p:spPr>
          <a:xfrm>
            <a:off x="8360229" y="1750082"/>
            <a:ext cx="2639916" cy="350338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4"/>
          <p:cNvSpPr txBox="1">
            <a:spLocks noGrp="1"/>
          </p:cNvSpPr>
          <p:nvPr>
            <p:ph type="title"/>
          </p:nvPr>
        </p:nvSpPr>
        <p:spPr>
          <a:xfrm>
            <a:off x="219364" y="33741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ahoma"/>
              <a:buNone/>
            </a:pPr>
            <a:r>
              <a:rPr lang="en-GB">
                <a:latin typeface="Tahoma"/>
                <a:ea typeface="Tahoma"/>
                <a:cs typeface="Tahoma"/>
                <a:sym typeface="Tahoma"/>
              </a:rPr>
              <a:t>Our School Uniform</a:t>
            </a:r>
            <a:endParaRPr>
              <a:latin typeface="Tahoma"/>
              <a:ea typeface="Tahoma"/>
              <a:cs typeface="Tahoma"/>
              <a:sym typeface="Tahoma"/>
            </a:endParaRPr>
          </a:p>
        </p:txBody>
      </p:sp>
      <p:pic>
        <p:nvPicPr>
          <p:cNvPr id="123" name="Google Shape;123;p24"/>
          <p:cNvPicPr preferRelativeResize="0"/>
          <p:nvPr/>
        </p:nvPicPr>
        <p:blipFill rotWithShape="1">
          <a:blip r:embed="rId3">
            <a:alphaModFix/>
          </a:blip>
          <a:srcRect/>
          <a:stretch/>
        </p:blipFill>
        <p:spPr>
          <a:xfrm>
            <a:off x="-157015" y="1302328"/>
            <a:ext cx="6807198" cy="228966"/>
          </a:xfrm>
          <a:prstGeom prst="rect">
            <a:avLst/>
          </a:prstGeom>
          <a:noFill/>
          <a:ln>
            <a:noFill/>
          </a:ln>
        </p:spPr>
      </p:pic>
      <p:pic>
        <p:nvPicPr>
          <p:cNvPr id="124" name="Google Shape;124;p24"/>
          <p:cNvPicPr preferRelativeResize="0"/>
          <p:nvPr/>
        </p:nvPicPr>
        <p:blipFill rotWithShape="1">
          <a:blip r:embed="rId4">
            <a:alphaModFix/>
          </a:blip>
          <a:srcRect/>
          <a:stretch/>
        </p:blipFill>
        <p:spPr>
          <a:xfrm>
            <a:off x="11074397" y="122748"/>
            <a:ext cx="870095" cy="870094"/>
          </a:xfrm>
          <a:prstGeom prst="rect">
            <a:avLst/>
          </a:prstGeom>
          <a:noFill/>
          <a:ln>
            <a:noFill/>
          </a:ln>
        </p:spPr>
      </p:pic>
      <p:pic>
        <p:nvPicPr>
          <p:cNvPr id="125" name="Google Shape;125;p24"/>
          <p:cNvPicPr preferRelativeResize="0"/>
          <p:nvPr/>
        </p:nvPicPr>
        <p:blipFill rotWithShape="1">
          <a:blip r:embed="rId5">
            <a:alphaModFix/>
          </a:blip>
          <a:srcRect/>
          <a:stretch/>
        </p:blipFill>
        <p:spPr>
          <a:xfrm>
            <a:off x="6142305" y="3685086"/>
            <a:ext cx="5986445" cy="4232417"/>
          </a:xfrm>
          <a:prstGeom prst="rect">
            <a:avLst/>
          </a:prstGeom>
          <a:noFill/>
          <a:ln>
            <a:noFill/>
          </a:ln>
        </p:spPr>
      </p:pic>
      <p:pic>
        <p:nvPicPr>
          <p:cNvPr id="126" name="Google Shape;126;p24"/>
          <p:cNvPicPr preferRelativeResize="0"/>
          <p:nvPr/>
        </p:nvPicPr>
        <p:blipFill rotWithShape="1">
          <a:blip r:embed="rId6">
            <a:alphaModFix/>
          </a:blip>
          <a:srcRect/>
          <a:stretch/>
        </p:blipFill>
        <p:spPr>
          <a:xfrm>
            <a:off x="2738675" y="1586775"/>
            <a:ext cx="1920550" cy="2880799"/>
          </a:xfrm>
          <a:prstGeom prst="rect">
            <a:avLst/>
          </a:prstGeom>
          <a:noFill/>
          <a:ln>
            <a:noFill/>
          </a:ln>
        </p:spPr>
      </p:pic>
      <p:pic>
        <p:nvPicPr>
          <p:cNvPr id="127" name="Google Shape;127;p24"/>
          <p:cNvPicPr preferRelativeResize="0"/>
          <p:nvPr/>
        </p:nvPicPr>
        <p:blipFill rotWithShape="1">
          <a:blip r:embed="rId7">
            <a:alphaModFix/>
          </a:blip>
          <a:srcRect/>
          <a:stretch/>
        </p:blipFill>
        <p:spPr>
          <a:xfrm rot="906361">
            <a:off x="4504274" y="1877100"/>
            <a:ext cx="2452550" cy="2452550"/>
          </a:xfrm>
          <a:prstGeom prst="rect">
            <a:avLst/>
          </a:prstGeom>
          <a:noFill/>
          <a:ln>
            <a:noFill/>
          </a:ln>
        </p:spPr>
      </p:pic>
      <p:pic>
        <p:nvPicPr>
          <p:cNvPr id="128" name="Google Shape;128;p24"/>
          <p:cNvPicPr preferRelativeResize="0"/>
          <p:nvPr/>
        </p:nvPicPr>
        <p:blipFill rotWithShape="1">
          <a:blip r:embed="rId8">
            <a:alphaModFix/>
          </a:blip>
          <a:srcRect/>
          <a:stretch/>
        </p:blipFill>
        <p:spPr>
          <a:xfrm rot="-758683">
            <a:off x="1631450" y="4138885"/>
            <a:ext cx="1710027" cy="2497057"/>
          </a:xfrm>
          <a:prstGeom prst="rect">
            <a:avLst/>
          </a:prstGeom>
          <a:noFill/>
          <a:ln>
            <a:noFill/>
          </a:ln>
        </p:spPr>
      </p:pic>
      <p:pic>
        <p:nvPicPr>
          <p:cNvPr id="129" name="Google Shape;129;p24"/>
          <p:cNvPicPr preferRelativeResize="0"/>
          <p:nvPr/>
        </p:nvPicPr>
        <p:blipFill rotWithShape="1">
          <a:blip r:embed="rId9">
            <a:alphaModFix/>
          </a:blip>
          <a:srcRect/>
          <a:stretch/>
        </p:blipFill>
        <p:spPr>
          <a:xfrm>
            <a:off x="3517850" y="4208825"/>
            <a:ext cx="2459100" cy="2459100"/>
          </a:xfrm>
          <a:prstGeom prst="rect">
            <a:avLst/>
          </a:prstGeom>
          <a:noFill/>
          <a:ln>
            <a:noFill/>
          </a:ln>
        </p:spPr>
      </p:pic>
      <p:sp>
        <p:nvSpPr>
          <p:cNvPr id="130" name="Google Shape;130;p24"/>
          <p:cNvSpPr txBox="1"/>
          <p:nvPr/>
        </p:nvSpPr>
        <p:spPr>
          <a:xfrm>
            <a:off x="6573575" y="122750"/>
            <a:ext cx="4970700" cy="475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500"/>
              <a:buFont typeface="Arial"/>
              <a:buNone/>
            </a:pPr>
            <a:endParaRPr sz="1500" b="1" i="0" u="none" strike="noStrike" cap="none">
              <a:solidFill>
                <a:schemeClr val="dk1"/>
              </a:solidFill>
              <a:latin typeface="Arial"/>
              <a:ea typeface="Arial"/>
              <a:cs typeface="Arial"/>
              <a:sym typeface="Arial"/>
            </a:endParaRPr>
          </a:p>
          <a:p>
            <a:pPr marL="457200" marR="0" lvl="0" indent="-349250" algn="l" rtl="0">
              <a:lnSpc>
                <a:spcPct val="115000"/>
              </a:lnSpc>
              <a:spcBef>
                <a:spcPts val="1200"/>
              </a:spcBef>
              <a:spcAft>
                <a:spcPts val="0"/>
              </a:spcAft>
              <a:buClr>
                <a:schemeClr val="dk1"/>
              </a:buClr>
              <a:buSzPts val="1900"/>
              <a:buFont typeface="Arial"/>
              <a:buChar char="●"/>
            </a:pPr>
            <a:r>
              <a:rPr lang="en-GB" sz="1900" b="1" i="0" u="none" strike="noStrike" cap="none">
                <a:solidFill>
                  <a:schemeClr val="dk1"/>
                </a:solidFill>
                <a:latin typeface="Arial"/>
                <a:ea typeface="Arial"/>
                <a:cs typeface="Arial"/>
                <a:sym typeface="Arial"/>
              </a:rPr>
              <a:t>Top:</a:t>
            </a:r>
            <a:r>
              <a:rPr lang="en-GB" sz="1900" b="0" i="0" u="none" strike="noStrike" cap="none">
                <a:solidFill>
                  <a:schemeClr val="dk1"/>
                </a:solidFill>
                <a:latin typeface="Arial"/>
                <a:ea typeface="Arial"/>
                <a:cs typeface="Arial"/>
                <a:sym typeface="Arial"/>
              </a:rPr>
              <a:t> Red jumper or cardigan</a:t>
            </a:r>
            <a:endParaRPr sz="1900" b="0" i="0" u="none" strike="noStrike" cap="none">
              <a:solidFill>
                <a:schemeClr val="dk1"/>
              </a:solidFill>
              <a:latin typeface="Arial"/>
              <a:ea typeface="Arial"/>
              <a:cs typeface="Arial"/>
              <a:sym typeface="Arial"/>
            </a:endParaRPr>
          </a:p>
          <a:p>
            <a:pPr marL="457200" marR="0" lvl="0" indent="-349250" algn="l" rtl="0">
              <a:lnSpc>
                <a:spcPct val="115000"/>
              </a:lnSpc>
              <a:spcBef>
                <a:spcPts val="0"/>
              </a:spcBef>
              <a:spcAft>
                <a:spcPts val="0"/>
              </a:spcAft>
              <a:buClr>
                <a:schemeClr val="dk1"/>
              </a:buClr>
              <a:buSzPts val="1900"/>
              <a:buFont typeface="Arial"/>
              <a:buChar char="●"/>
            </a:pPr>
            <a:r>
              <a:rPr lang="en-GB" sz="1900" b="1" i="0" u="none" strike="noStrike" cap="none">
                <a:solidFill>
                  <a:schemeClr val="dk1"/>
                </a:solidFill>
                <a:latin typeface="Arial"/>
                <a:ea typeface="Arial"/>
                <a:cs typeface="Arial"/>
                <a:sym typeface="Arial"/>
              </a:rPr>
              <a:t>Bottoms:</a:t>
            </a:r>
            <a:r>
              <a:rPr lang="en-GB" sz="1900" b="0" i="0" u="none" strike="noStrike" cap="none">
                <a:solidFill>
                  <a:schemeClr val="dk1"/>
                </a:solidFill>
                <a:latin typeface="Arial"/>
                <a:ea typeface="Arial"/>
                <a:cs typeface="Arial"/>
                <a:sym typeface="Arial"/>
              </a:rPr>
              <a:t> Grey or black trousers or skirt</a:t>
            </a:r>
            <a:endParaRPr sz="1900" b="0" i="0" u="none" strike="noStrike" cap="none">
              <a:solidFill>
                <a:schemeClr val="dk1"/>
              </a:solidFill>
              <a:latin typeface="Arial"/>
              <a:ea typeface="Arial"/>
              <a:cs typeface="Arial"/>
              <a:sym typeface="Arial"/>
            </a:endParaRPr>
          </a:p>
          <a:p>
            <a:pPr marL="457200" marR="0" lvl="0" indent="-349250" algn="l" rtl="0">
              <a:lnSpc>
                <a:spcPct val="115000"/>
              </a:lnSpc>
              <a:spcBef>
                <a:spcPts val="0"/>
              </a:spcBef>
              <a:spcAft>
                <a:spcPts val="0"/>
              </a:spcAft>
              <a:buClr>
                <a:schemeClr val="dk1"/>
              </a:buClr>
              <a:buSzPts val="1900"/>
              <a:buFont typeface="Arial"/>
              <a:buChar char="●"/>
            </a:pPr>
            <a:r>
              <a:rPr lang="en-GB" sz="1900" b="1" i="0" u="none" strike="noStrike" cap="none">
                <a:solidFill>
                  <a:schemeClr val="dk1"/>
                </a:solidFill>
                <a:latin typeface="Arial"/>
                <a:ea typeface="Arial"/>
                <a:cs typeface="Arial"/>
                <a:sym typeface="Arial"/>
              </a:rPr>
              <a:t>Dress:</a:t>
            </a:r>
            <a:r>
              <a:rPr lang="en-GB" sz="1900" b="0" i="0" u="none" strike="noStrike" cap="none">
                <a:solidFill>
                  <a:schemeClr val="dk1"/>
                </a:solidFill>
                <a:latin typeface="Arial"/>
                <a:ea typeface="Arial"/>
                <a:cs typeface="Arial"/>
                <a:sym typeface="Arial"/>
              </a:rPr>
              <a:t> Red dress</a:t>
            </a:r>
            <a:endParaRPr sz="1900" b="0" i="0" u="none" strike="noStrike" cap="none">
              <a:solidFill>
                <a:schemeClr val="dk1"/>
              </a:solidFill>
              <a:latin typeface="Arial"/>
              <a:ea typeface="Arial"/>
              <a:cs typeface="Arial"/>
              <a:sym typeface="Arial"/>
            </a:endParaRPr>
          </a:p>
          <a:p>
            <a:pPr marL="457200" marR="0" lvl="0" indent="-349250" algn="l" rtl="0">
              <a:lnSpc>
                <a:spcPct val="115000"/>
              </a:lnSpc>
              <a:spcBef>
                <a:spcPts val="0"/>
              </a:spcBef>
              <a:spcAft>
                <a:spcPts val="0"/>
              </a:spcAft>
              <a:buClr>
                <a:schemeClr val="dk1"/>
              </a:buClr>
              <a:buSzPts val="1900"/>
              <a:buFont typeface="Arial"/>
              <a:buChar char="●"/>
            </a:pPr>
            <a:r>
              <a:rPr lang="en-GB" sz="1900" b="1" i="0" u="none" strike="noStrike" cap="none">
                <a:solidFill>
                  <a:schemeClr val="dk1"/>
                </a:solidFill>
                <a:latin typeface="Arial"/>
                <a:ea typeface="Arial"/>
                <a:cs typeface="Arial"/>
                <a:sym typeface="Arial"/>
              </a:rPr>
              <a:t>PE Kit:</a:t>
            </a:r>
            <a:r>
              <a:rPr lang="en-GB" sz="1900" b="0" i="0" u="none" strike="noStrike" cap="none">
                <a:solidFill>
                  <a:schemeClr val="dk1"/>
                </a:solidFill>
                <a:latin typeface="Arial"/>
                <a:ea typeface="Arial"/>
                <a:cs typeface="Arial"/>
                <a:sym typeface="Arial"/>
              </a:rPr>
              <a:t> Appropriate sportswear, with the option for long jogging bottoms in winter. Earrings taken out or covered at home. Bracelets need to come off or be covered by sweat bands. Round collar on t-shirt.</a:t>
            </a:r>
            <a:endParaRPr sz="1900" b="0" i="0" u="none" strike="noStrike" cap="none">
              <a:solidFill>
                <a:schemeClr val="dk1"/>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900"/>
              <a:buFont typeface="Arial"/>
              <a:buNone/>
            </a:pPr>
            <a:r>
              <a:rPr lang="en-GB" sz="1900" b="0" i="0" u="none" strike="noStrike" cap="none">
                <a:solidFill>
                  <a:schemeClr val="dk1"/>
                </a:solidFill>
                <a:latin typeface="Arial"/>
                <a:ea typeface="Arial"/>
                <a:cs typeface="Arial"/>
                <a:sym typeface="Arial"/>
              </a:rPr>
              <a:t>Please ensure all </a:t>
            </a:r>
            <a:r>
              <a:rPr lang="en-GB" sz="1900" b="1" i="0" u="none" strike="noStrike" cap="none">
                <a:solidFill>
                  <a:schemeClr val="dk1"/>
                </a:solidFill>
                <a:latin typeface="Arial"/>
                <a:ea typeface="Arial"/>
                <a:cs typeface="Arial"/>
                <a:sym typeface="Arial"/>
              </a:rPr>
              <a:t>clothing, lunch and water bottles </a:t>
            </a:r>
            <a:r>
              <a:rPr lang="en-GB" sz="1900" b="0" i="0" u="none" strike="noStrike" cap="none">
                <a:solidFill>
                  <a:schemeClr val="dk1"/>
                </a:solidFill>
                <a:latin typeface="Arial"/>
                <a:ea typeface="Arial"/>
                <a:cs typeface="Arial"/>
                <a:sym typeface="Arial"/>
              </a:rPr>
              <a:t>are clearly labeled with your child's name, as items can often go missing.</a:t>
            </a:r>
            <a:endParaRPr sz="1900" b="0" i="0" u="none" strike="noStrike" cap="none">
              <a:solidFill>
                <a:schemeClr val="dk1"/>
              </a:solidFill>
              <a:latin typeface="Arial"/>
              <a:ea typeface="Arial"/>
              <a:cs typeface="Arial"/>
              <a:sym typeface="Arial"/>
            </a:endParaRPr>
          </a:p>
        </p:txBody>
      </p:sp>
      <p:pic>
        <p:nvPicPr>
          <p:cNvPr id="131" name="Google Shape;131;p24"/>
          <p:cNvPicPr preferRelativeResize="0"/>
          <p:nvPr/>
        </p:nvPicPr>
        <p:blipFill rotWithShape="1">
          <a:blip r:embed="rId10">
            <a:alphaModFix/>
          </a:blip>
          <a:srcRect/>
          <a:stretch/>
        </p:blipFill>
        <p:spPr>
          <a:xfrm rot="-1010511">
            <a:off x="473300" y="2096266"/>
            <a:ext cx="1766250" cy="201422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2e70b27b0ac_0_14"/>
          <p:cNvSpPr txBox="1">
            <a:spLocks noGrp="1"/>
          </p:cNvSpPr>
          <p:nvPr>
            <p:ph type="title"/>
          </p:nvPr>
        </p:nvSpPr>
        <p:spPr>
          <a:xfrm>
            <a:off x="284018" y="182331"/>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ahoma"/>
              <a:buNone/>
            </a:pPr>
            <a:r>
              <a:rPr lang="en-GB">
                <a:latin typeface="Tahoma"/>
                <a:ea typeface="Tahoma"/>
                <a:cs typeface="Tahoma"/>
                <a:sym typeface="Tahoma"/>
              </a:rPr>
              <a:t>Early </a:t>
            </a:r>
            <a:r>
              <a:rPr lang="en-GB">
                <a:latin typeface="Tahoma"/>
                <a:ea typeface="Tahoma"/>
                <a:cs typeface="Tahoma"/>
                <a:sym typeface="Tahom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Learning</a:t>
            </a:r>
            <a:r>
              <a:rPr lang="en-GB">
                <a:latin typeface="Tahoma"/>
                <a:ea typeface="Tahoma"/>
                <a:cs typeface="Tahoma"/>
                <a:sym typeface="Tahoma"/>
              </a:rPr>
              <a:t> Goals (ELG’s) and observations of learning </a:t>
            </a:r>
            <a:endParaRPr>
              <a:latin typeface="Tahoma"/>
              <a:ea typeface="Tahoma"/>
              <a:cs typeface="Tahoma"/>
              <a:sym typeface="Tahoma"/>
            </a:endParaRPr>
          </a:p>
        </p:txBody>
      </p:sp>
      <p:pic>
        <p:nvPicPr>
          <p:cNvPr id="137" name="Google Shape;137;g2e70b27b0ac_0_14"/>
          <p:cNvPicPr preferRelativeResize="0"/>
          <p:nvPr/>
        </p:nvPicPr>
        <p:blipFill rotWithShape="1">
          <a:blip r:embed="rId3">
            <a:alphaModFix/>
          </a:blip>
          <a:srcRect/>
          <a:stretch/>
        </p:blipFill>
        <p:spPr>
          <a:xfrm>
            <a:off x="-4616" y="1424913"/>
            <a:ext cx="7499924" cy="252266"/>
          </a:xfrm>
          <a:prstGeom prst="rect">
            <a:avLst/>
          </a:prstGeom>
          <a:noFill/>
          <a:ln>
            <a:noFill/>
          </a:ln>
        </p:spPr>
      </p:pic>
      <p:pic>
        <p:nvPicPr>
          <p:cNvPr id="138" name="Google Shape;138;g2e70b27b0ac_0_14"/>
          <p:cNvPicPr preferRelativeResize="0"/>
          <p:nvPr/>
        </p:nvPicPr>
        <p:blipFill rotWithShape="1">
          <a:blip r:embed="rId4">
            <a:alphaModFix/>
          </a:blip>
          <a:srcRect/>
          <a:stretch/>
        </p:blipFill>
        <p:spPr>
          <a:xfrm>
            <a:off x="11074397" y="122748"/>
            <a:ext cx="870095" cy="870094"/>
          </a:xfrm>
          <a:prstGeom prst="rect">
            <a:avLst/>
          </a:prstGeom>
          <a:noFill/>
          <a:ln>
            <a:noFill/>
          </a:ln>
        </p:spPr>
      </p:pic>
      <p:sp>
        <p:nvSpPr>
          <p:cNvPr id="139" name="Google Shape;139;g2e70b27b0ac_0_14"/>
          <p:cNvSpPr txBox="1"/>
          <p:nvPr/>
        </p:nvSpPr>
        <p:spPr>
          <a:xfrm>
            <a:off x="284025" y="1859525"/>
            <a:ext cx="6486900" cy="44475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900"/>
              <a:buFont typeface="Arial"/>
              <a:buNone/>
            </a:pPr>
            <a:r>
              <a:rPr lang="en-GB" sz="1900" b="0" i="0" u="none" strike="noStrike" cap="none">
                <a:solidFill>
                  <a:schemeClr val="dk1"/>
                </a:solidFill>
                <a:latin typeface="Arial"/>
                <a:ea typeface="Arial"/>
                <a:cs typeface="Arial"/>
                <a:sym typeface="Arial"/>
              </a:rPr>
              <a:t>You should have received a log in this week for Evidence me. </a:t>
            </a:r>
            <a:endParaRPr sz="19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900"/>
              <a:buFont typeface="Arial"/>
              <a:buNone/>
            </a:pPr>
            <a:r>
              <a:rPr lang="en-GB" sz="1900" b="0" i="0" u="none" strike="noStrike" cap="none">
                <a:solidFill>
                  <a:schemeClr val="dk1"/>
                </a:solidFill>
                <a:latin typeface="Arial"/>
                <a:ea typeface="Arial"/>
                <a:cs typeface="Arial"/>
                <a:sym typeface="Arial"/>
              </a:rPr>
              <a:t>We will use Evidence me for you to share WOW moments of your child home learning.</a:t>
            </a:r>
            <a:endParaRPr sz="19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pic>
        <p:nvPicPr>
          <p:cNvPr id="140" name="Google Shape;140;g2e70b27b0ac_0_14"/>
          <p:cNvPicPr preferRelativeResize="0"/>
          <p:nvPr/>
        </p:nvPicPr>
        <p:blipFill rotWithShape="1">
          <a:blip r:embed="rId5">
            <a:alphaModFix/>
          </a:blip>
          <a:srcRect/>
          <a:stretch/>
        </p:blipFill>
        <p:spPr>
          <a:xfrm>
            <a:off x="9056074" y="5596225"/>
            <a:ext cx="1046450" cy="1046450"/>
          </a:xfrm>
          <a:prstGeom prst="rect">
            <a:avLst/>
          </a:prstGeom>
          <a:noFill/>
          <a:ln>
            <a:noFill/>
          </a:ln>
        </p:spPr>
      </p:pic>
      <p:pic>
        <p:nvPicPr>
          <p:cNvPr id="141" name="Google Shape;141;g2e70b27b0ac_0_14"/>
          <p:cNvPicPr preferRelativeResize="0"/>
          <p:nvPr/>
        </p:nvPicPr>
        <p:blipFill rotWithShape="1">
          <a:blip r:embed="rId6">
            <a:alphaModFix/>
          </a:blip>
          <a:srcRect/>
          <a:stretch/>
        </p:blipFill>
        <p:spPr>
          <a:xfrm>
            <a:off x="6966600" y="1677175"/>
            <a:ext cx="5225400" cy="39190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2e70b27b0ac_0_5"/>
          <p:cNvSpPr txBox="1">
            <a:spLocks noGrp="1"/>
          </p:cNvSpPr>
          <p:nvPr>
            <p:ph type="title"/>
          </p:nvPr>
        </p:nvSpPr>
        <p:spPr>
          <a:xfrm>
            <a:off x="117763" y="-53823"/>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ahoma"/>
              <a:buNone/>
            </a:pPr>
            <a:r>
              <a:rPr lang="en-GB">
                <a:latin typeface="Tahoma"/>
                <a:ea typeface="Tahoma"/>
                <a:cs typeface="Tahoma"/>
                <a:sym typeface="Tahoma"/>
              </a:rPr>
              <a:t>Celebrating </a:t>
            </a:r>
            <a:r>
              <a:rPr lang="en-GB">
                <a:latin typeface="Tahoma"/>
                <a:ea typeface="Tahoma"/>
                <a:cs typeface="Tahoma"/>
                <a:sym typeface="Tahom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our</a:t>
            </a:r>
            <a:r>
              <a:rPr lang="en-GB">
                <a:latin typeface="Tahoma"/>
                <a:ea typeface="Tahoma"/>
                <a:cs typeface="Tahoma"/>
                <a:sym typeface="Tahoma"/>
              </a:rPr>
              <a:t> values </a:t>
            </a:r>
            <a:endParaRPr>
              <a:latin typeface="Tahoma"/>
              <a:ea typeface="Tahoma"/>
              <a:cs typeface="Tahoma"/>
              <a:sym typeface="Tahoma"/>
            </a:endParaRPr>
          </a:p>
        </p:txBody>
      </p:sp>
      <p:sp>
        <p:nvSpPr>
          <p:cNvPr id="147" name="Google Shape;147;g2e70b27b0ac_0_5"/>
          <p:cNvSpPr txBox="1">
            <a:spLocks noGrp="1"/>
          </p:cNvSpPr>
          <p:nvPr>
            <p:ph type="body" idx="1"/>
          </p:nvPr>
        </p:nvSpPr>
        <p:spPr>
          <a:xfrm>
            <a:off x="838200" y="1804650"/>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pic>
        <p:nvPicPr>
          <p:cNvPr id="148" name="Google Shape;148;g2e70b27b0ac_0_5"/>
          <p:cNvPicPr preferRelativeResize="0"/>
          <p:nvPr/>
        </p:nvPicPr>
        <p:blipFill rotWithShape="1">
          <a:blip r:embed="rId3">
            <a:alphaModFix/>
          </a:blip>
          <a:srcRect/>
          <a:stretch/>
        </p:blipFill>
        <p:spPr>
          <a:xfrm>
            <a:off x="-157025" y="815975"/>
            <a:ext cx="7268951" cy="244500"/>
          </a:xfrm>
          <a:prstGeom prst="rect">
            <a:avLst/>
          </a:prstGeom>
          <a:noFill/>
          <a:ln>
            <a:noFill/>
          </a:ln>
        </p:spPr>
      </p:pic>
      <p:pic>
        <p:nvPicPr>
          <p:cNvPr id="149" name="Google Shape;149;g2e70b27b0ac_0_5"/>
          <p:cNvPicPr preferRelativeResize="0"/>
          <p:nvPr/>
        </p:nvPicPr>
        <p:blipFill rotWithShape="1">
          <a:blip r:embed="rId4">
            <a:alphaModFix/>
          </a:blip>
          <a:srcRect/>
          <a:stretch/>
        </p:blipFill>
        <p:spPr>
          <a:xfrm>
            <a:off x="11074397" y="122748"/>
            <a:ext cx="870095" cy="870094"/>
          </a:xfrm>
          <a:prstGeom prst="rect">
            <a:avLst/>
          </a:prstGeom>
          <a:noFill/>
          <a:ln>
            <a:noFill/>
          </a:ln>
        </p:spPr>
      </p:pic>
      <p:sp>
        <p:nvSpPr>
          <p:cNvPr id="150" name="Google Shape;150;g2e70b27b0ac_0_5"/>
          <p:cNvSpPr/>
          <p:nvPr/>
        </p:nvSpPr>
        <p:spPr>
          <a:xfrm>
            <a:off x="1216350" y="3481121"/>
            <a:ext cx="9759300" cy="3117300"/>
          </a:xfrm>
          <a:prstGeom prst="rect">
            <a:avLst/>
          </a:prstGeom>
          <a:noFill/>
          <a:ln>
            <a:noFill/>
          </a:ln>
        </p:spPr>
        <p:txBody>
          <a:bodyPr spcFirstLastPara="1" wrap="square" lIns="91425" tIns="45700" rIns="91425" bIns="45700" anchor="t" anchorCtr="0">
            <a:noAutofit/>
          </a:bodyPr>
          <a:lstStyle/>
          <a:p>
            <a:pPr marL="45720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Tahoma"/>
              <a:ea typeface="Tahoma"/>
              <a:cs typeface="Tahoma"/>
              <a:sym typeface="Tahoma"/>
            </a:endParaRPr>
          </a:p>
        </p:txBody>
      </p:sp>
      <p:pic>
        <p:nvPicPr>
          <p:cNvPr id="151" name="Google Shape;151;g2e70b27b0ac_0_5"/>
          <p:cNvPicPr preferRelativeResize="0"/>
          <p:nvPr/>
        </p:nvPicPr>
        <p:blipFill rotWithShape="1">
          <a:blip r:embed="rId5">
            <a:alphaModFix/>
          </a:blip>
          <a:srcRect/>
          <a:stretch/>
        </p:blipFill>
        <p:spPr>
          <a:xfrm>
            <a:off x="1690200" y="815975"/>
            <a:ext cx="3327300" cy="3327300"/>
          </a:xfrm>
          <a:prstGeom prst="rect">
            <a:avLst/>
          </a:prstGeom>
          <a:noFill/>
          <a:ln>
            <a:noFill/>
          </a:ln>
        </p:spPr>
      </p:pic>
      <p:pic>
        <p:nvPicPr>
          <p:cNvPr id="152" name="Google Shape;152;g2e70b27b0ac_0_5"/>
          <p:cNvPicPr preferRelativeResize="0"/>
          <p:nvPr/>
        </p:nvPicPr>
        <p:blipFill rotWithShape="1">
          <a:blip r:embed="rId6">
            <a:alphaModFix/>
          </a:blip>
          <a:srcRect/>
          <a:stretch/>
        </p:blipFill>
        <p:spPr>
          <a:xfrm>
            <a:off x="7306075" y="815975"/>
            <a:ext cx="3327300" cy="3327300"/>
          </a:xfrm>
          <a:prstGeom prst="rect">
            <a:avLst/>
          </a:prstGeom>
          <a:noFill/>
          <a:ln>
            <a:noFill/>
          </a:ln>
        </p:spPr>
      </p:pic>
      <p:pic>
        <p:nvPicPr>
          <p:cNvPr id="153" name="Google Shape;153;g2e70b27b0ac_0_5"/>
          <p:cNvPicPr preferRelativeResize="0"/>
          <p:nvPr/>
        </p:nvPicPr>
        <p:blipFill rotWithShape="1">
          <a:blip r:embed="rId7">
            <a:alphaModFix/>
          </a:blip>
          <a:srcRect/>
          <a:stretch/>
        </p:blipFill>
        <p:spPr>
          <a:xfrm>
            <a:off x="1690200" y="3635075"/>
            <a:ext cx="3327300" cy="3327300"/>
          </a:xfrm>
          <a:prstGeom prst="rect">
            <a:avLst/>
          </a:prstGeom>
          <a:noFill/>
          <a:ln>
            <a:noFill/>
          </a:ln>
        </p:spPr>
      </p:pic>
      <p:pic>
        <p:nvPicPr>
          <p:cNvPr id="154" name="Google Shape;154;g2e70b27b0ac_0_5"/>
          <p:cNvPicPr preferRelativeResize="0"/>
          <p:nvPr/>
        </p:nvPicPr>
        <p:blipFill rotWithShape="1">
          <a:blip r:embed="rId8">
            <a:alphaModFix/>
          </a:blip>
          <a:srcRect/>
          <a:stretch/>
        </p:blipFill>
        <p:spPr>
          <a:xfrm>
            <a:off x="7306075" y="3635075"/>
            <a:ext cx="3327300" cy="3327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37f73db795c_0_3"/>
          <p:cNvSpPr txBox="1">
            <a:spLocks noGrp="1"/>
          </p:cNvSpPr>
          <p:nvPr>
            <p:ph type="title"/>
          </p:nvPr>
        </p:nvSpPr>
        <p:spPr>
          <a:xfrm>
            <a:off x="117763" y="2"/>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ahoma"/>
              <a:buNone/>
            </a:pPr>
            <a:r>
              <a:rPr lang="en-GB">
                <a:latin typeface="Tahoma"/>
                <a:ea typeface="Tahoma"/>
                <a:cs typeface="Tahoma"/>
                <a:sym typeface="Tahoma"/>
              </a:rPr>
              <a:t>Recognition and Rewards</a:t>
            </a:r>
            <a:endParaRPr>
              <a:latin typeface="Tahoma"/>
              <a:ea typeface="Tahoma"/>
              <a:cs typeface="Tahoma"/>
              <a:sym typeface="Tahoma"/>
            </a:endParaRPr>
          </a:p>
        </p:txBody>
      </p:sp>
      <p:sp>
        <p:nvSpPr>
          <p:cNvPr id="160" name="Google Shape;160;g37f73db795c_0_3"/>
          <p:cNvSpPr txBox="1">
            <a:spLocks noGrp="1"/>
          </p:cNvSpPr>
          <p:nvPr>
            <p:ph type="body" idx="1"/>
          </p:nvPr>
        </p:nvSpPr>
        <p:spPr>
          <a:xfrm>
            <a:off x="117774" y="1470518"/>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en-GB" b="1">
                <a:latin typeface="Tahoma"/>
                <a:ea typeface="Tahoma"/>
                <a:cs typeface="Tahoma"/>
                <a:sym typeface="Tahoma"/>
              </a:rPr>
              <a:t>Ready Respectful and Safe </a:t>
            </a:r>
            <a:endParaRPr b="1">
              <a:latin typeface="Tahoma"/>
              <a:ea typeface="Tahoma"/>
              <a:cs typeface="Tahoma"/>
              <a:sym typeface="Tahoma"/>
            </a:endParaRPr>
          </a:p>
          <a:p>
            <a:pPr marL="0" lvl="0" indent="0" algn="l" rtl="0">
              <a:lnSpc>
                <a:spcPct val="90000"/>
              </a:lnSpc>
              <a:spcBef>
                <a:spcPts val="0"/>
              </a:spcBef>
              <a:spcAft>
                <a:spcPts val="0"/>
              </a:spcAft>
              <a:buSzPts val="1800"/>
              <a:buNone/>
            </a:pPr>
            <a:endParaRPr>
              <a:latin typeface="Tahoma"/>
              <a:ea typeface="Tahoma"/>
              <a:cs typeface="Tahoma"/>
              <a:sym typeface="Tahoma"/>
            </a:endParaRPr>
          </a:p>
          <a:p>
            <a:pPr marL="457200" lvl="0" indent="-342900" algn="l" rtl="0">
              <a:lnSpc>
                <a:spcPct val="90000"/>
              </a:lnSpc>
              <a:spcBef>
                <a:spcPts val="0"/>
              </a:spcBef>
              <a:spcAft>
                <a:spcPts val="0"/>
              </a:spcAft>
              <a:buSzPts val="1800"/>
              <a:buChar char="•"/>
            </a:pPr>
            <a:r>
              <a:rPr lang="en-GB">
                <a:latin typeface="Tahoma"/>
                <a:ea typeface="Tahoma"/>
                <a:cs typeface="Tahoma"/>
                <a:sym typeface="Tahoma"/>
              </a:rPr>
              <a:t>Stickers</a:t>
            </a:r>
            <a:endParaRPr>
              <a:latin typeface="Tahoma"/>
              <a:ea typeface="Tahoma"/>
              <a:cs typeface="Tahoma"/>
              <a:sym typeface="Tahoma"/>
            </a:endParaRPr>
          </a:p>
          <a:p>
            <a:pPr marL="457200" lvl="0" indent="-342900" algn="l" rtl="0">
              <a:lnSpc>
                <a:spcPct val="90000"/>
              </a:lnSpc>
              <a:spcBef>
                <a:spcPts val="0"/>
              </a:spcBef>
              <a:spcAft>
                <a:spcPts val="0"/>
              </a:spcAft>
              <a:buSzPts val="1800"/>
              <a:buChar char="•"/>
            </a:pPr>
            <a:r>
              <a:rPr lang="en-GB">
                <a:latin typeface="Tahoma"/>
                <a:ea typeface="Tahoma"/>
                <a:cs typeface="Tahoma"/>
                <a:sym typeface="Tahoma"/>
              </a:rPr>
              <a:t>Team points (all pupils are now in a team)</a:t>
            </a:r>
            <a:endParaRPr>
              <a:latin typeface="Tahoma"/>
              <a:ea typeface="Tahoma"/>
              <a:cs typeface="Tahoma"/>
              <a:sym typeface="Tahoma"/>
            </a:endParaRPr>
          </a:p>
          <a:p>
            <a:pPr marL="457200" lvl="0" indent="-342900" algn="l" rtl="0">
              <a:lnSpc>
                <a:spcPct val="90000"/>
              </a:lnSpc>
              <a:spcBef>
                <a:spcPts val="0"/>
              </a:spcBef>
              <a:spcAft>
                <a:spcPts val="0"/>
              </a:spcAft>
              <a:buSzPts val="1800"/>
              <a:buChar char="•"/>
            </a:pPr>
            <a:r>
              <a:rPr lang="en-GB">
                <a:latin typeface="Tahoma"/>
                <a:ea typeface="Tahoma"/>
                <a:cs typeface="Tahoma"/>
                <a:sym typeface="Tahoma"/>
              </a:rPr>
              <a:t>Weekly super learners celebrated in assembly (TBC)</a:t>
            </a:r>
            <a:endParaRPr>
              <a:latin typeface="Tahoma"/>
              <a:ea typeface="Tahoma"/>
              <a:cs typeface="Tahoma"/>
              <a:sym typeface="Tahoma"/>
            </a:endParaRPr>
          </a:p>
          <a:p>
            <a:pPr marL="457200" lvl="0" indent="-342900" algn="l" rtl="0">
              <a:lnSpc>
                <a:spcPct val="90000"/>
              </a:lnSpc>
              <a:spcBef>
                <a:spcPts val="0"/>
              </a:spcBef>
              <a:spcAft>
                <a:spcPts val="0"/>
              </a:spcAft>
              <a:buSzPts val="1800"/>
              <a:buChar char="•"/>
            </a:pPr>
            <a:r>
              <a:rPr lang="en-GB">
                <a:latin typeface="Tahoma"/>
                <a:ea typeface="Tahoma"/>
                <a:cs typeface="Tahoma"/>
                <a:sym typeface="Tahoma"/>
              </a:rPr>
              <a:t>Raffle tickets for home reading x3 (6 reads a week = 2 raffle tickets)</a:t>
            </a:r>
            <a:endParaRPr>
              <a:latin typeface="Tahoma"/>
              <a:ea typeface="Tahoma"/>
              <a:cs typeface="Tahoma"/>
              <a:sym typeface="Tahoma"/>
            </a:endParaRPr>
          </a:p>
          <a:p>
            <a:pPr marL="457200" lvl="0" indent="-342900" algn="l" rtl="0">
              <a:lnSpc>
                <a:spcPct val="90000"/>
              </a:lnSpc>
              <a:spcBef>
                <a:spcPts val="0"/>
              </a:spcBef>
              <a:spcAft>
                <a:spcPts val="0"/>
              </a:spcAft>
              <a:buSzPts val="1800"/>
              <a:buChar char="•"/>
            </a:pPr>
            <a:r>
              <a:rPr lang="en-GB">
                <a:latin typeface="Tahoma"/>
                <a:ea typeface="Tahoma"/>
                <a:cs typeface="Tahoma"/>
                <a:sym typeface="Tahoma"/>
              </a:rPr>
              <a:t>Lunch time raffle tickets</a:t>
            </a:r>
            <a:endParaRPr>
              <a:latin typeface="Tahoma"/>
              <a:ea typeface="Tahoma"/>
              <a:cs typeface="Tahoma"/>
              <a:sym typeface="Tahoma"/>
            </a:endParaRPr>
          </a:p>
          <a:p>
            <a:pPr marL="0" lvl="0" indent="0" algn="l" rtl="0">
              <a:lnSpc>
                <a:spcPct val="90000"/>
              </a:lnSpc>
              <a:spcBef>
                <a:spcPts val="0"/>
              </a:spcBef>
              <a:spcAft>
                <a:spcPts val="0"/>
              </a:spcAft>
              <a:buSzPts val="1800"/>
              <a:buNone/>
            </a:pPr>
            <a:endParaRPr>
              <a:latin typeface="Tahoma"/>
              <a:ea typeface="Tahoma"/>
              <a:cs typeface="Tahoma"/>
              <a:sym typeface="Tahoma"/>
            </a:endParaRPr>
          </a:p>
          <a:p>
            <a:pPr marL="228600" lvl="0" indent="-50800" algn="l" rtl="0">
              <a:lnSpc>
                <a:spcPct val="90000"/>
              </a:lnSpc>
              <a:spcBef>
                <a:spcPts val="1000"/>
              </a:spcBef>
              <a:spcAft>
                <a:spcPts val="0"/>
              </a:spcAft>
              <a:buClr>
                <a:schemeClr val="dk1"/>
              </a:buClr>
              <a:buSzPts val="2800"/>
              <a:buNone/>
            </a:pPr>
            <a:endParaRPr/>
          </a:p>
        </p:txBody>
      </p:sp>
      <p:pic>
        <p:nvPicPr>
          <p:cNvPr id="161" name="Google Shape;161;g37f73db795c_0_3"/>
          <p:cNvPicPr preferRelativeResize="0"/>
          <p:nvPr/>
        </p:nvPicPr>
        <p:blipFill rotWithShape="1">
          <a:blip r:embed="rId3">
            <a:alphaModFix/>
          </a:blip>
          <a:srcRect/>
          <a:stretch/>
        </p:blipFill>
        <p:spPr>
          <a:xfrm>
            <a:off x="-157025" y="815975"/>
            <a:ext cx="7268951" cy="244500"/>
          </a:xfrm>
          <a:prstGeom prst="rect">
            <a:avLst/>
          </a:prstGeom>
          <a:noFill/>
          <a:ln>
            <a:noFill/>
          </a:ln>
        </p:spPr>
      </p:pic>
      <p:pic>
        <p:nvPicPr>
          <p:cNvPr id="162" name="Google Shape;162;g37f73db795c_0_3"/>
          <p:cNvPicPr preferRelativeResize="0"/>
          <p:nvPr/>
        </p:nvPicPr>
        <p:blipFill rotWithShape="1">
          <a:blip r:embed="rId4">
            <a:alphaModFix/>
          </a:blip>
          <a:srcRect/>
          <a:stretch/>
        </p:blipFill>
        <p:spPr>
          <a:xfrm>
            <a:off x="11074397" y="122748"/>
            <a:ext cx="870095" cy="870094"/>
          </a:xfrm>
          <a:prstGeom prst="rect">
            <a:avLst/>
          </a:prstGeom>
          <a:noFill/>
          <a:ln>
            <a:noFill/>
          </a:ln>
        </p:spPr>
      </p:pic>
      <p:pic>
        <p:nvPicPr>
          <p:cNvPr id="163" name="Google Shape;163;g37f73db795c_0_3"/>
          <p:cNvPicPr preferRelativeResize="0"/>
          <p:nvPr/>
        </p:nvPicPr>
        <p:blipFill rotWithShape="1">
          <a:blip r:embed="rId5">
            <a:alphaModFix/>
          </a:blip>
          <a:srcRect/>
          <a:stretch/>
        </p:blipFill>
        <p:spPr>
          <a:xfrm>
            <a:off x="7951425" y="4163575"/>
            <a:ext cx="3288150" cy="2306625"/>
          </a:xfrm>
          <a:prstGeom prst="rect">
            <a:avLst/>
          </a:prstGeom>
          <a:noFill/>
          <a:ln>
            <a:noFill/>
          </a:ln>
        </p:spPr>
      </p:pic>
      <p:pic>
        <p:nvPicPr>
          <p:cNvPr id="164" name="Google Shape;164;g37f73db795c_0_3"/>
          <p:cNvPicPr preferRelativeResize="0"/>
          <p:nvPr/>
        </p:nvPicPr>
        <p:blipFill rotWithShape="1">
          <a:blip r:embed="rId6">
            <a:alphaModFix/>
          </a:blip>
          <a:srcRect l="15533"/>
          <a:stretch/>
        </p:blipFill>
        <p:spPr>
          <a:xfrm>
            <a:off x="7449075" y="177431"/>
            <a:ext cx="3288151" cy="2750392"/>
          </a:xfrm>
          <a:prstGeom prst="rect">
            <a:avLst/>
          </a:prstGeom>
          <a:noFill/>
          <a:ln>
            <a:noFill/>
          </a:ln>
        </p:spPr>
      </p:pic>
      <p:pic>
        <p:nvPicPr>
          <p:cNvPr id="165" name="Google Shape;165;g37f73db795c_0_3"/>
          <p:cNvPicPr preferRelativeResize="0"/>
          <p:nvPr/>
        </p:nvPicPr>
        <p:blipFill rotWithShape="1">
          <a:blip r:embed="rId7">
            <a:alphaModFix/>
          </a:blip>
          <a:srcRect/>
          <a:stretch/>
        </p:blipFill>
        <p:spPr>
          <a:xfrm>
            <a:off x="117763" y="4653907"/>
            <a:ext cx="1882303" cy="2034716"/>
          </a:xfrm>
          <a:prstGeom prst="rect">
            <a:avLst/>
          </a:prstGeom>
          <a:noFill/>
          <a:ln>
            <a:noFill/>
          </a:ln>
        </p:spPr>
      </p:pic>
      <p:pic>
        <p:nvPicPr>
          <p:cNvPr id="166" name="Google Shape;166;g37f73db795c_0_3"/>
          <p:cNvPicPr preferRelativeResize="0"/>
          <p:nvPr/>
        </p:nvPicPr>
        <p:blipFill rotWithShape="1">
          <a:blip r:embed="rId8">
            <a:alphaModFix/>
          </a:blip>
          <a:srcRect/>
          <a:stretch/>
        </p:blipFill>
        <p:spPr>
          <a:xfrm>
            <a:off x="2000066" y="4806320"/>
            <a:ext cx="1889924" cy="1882303"/>
          </a:xfrm>
          <a:prstGeom prst="rect">
            <a:avLst/>
          </a:prstGeom>
          <a:noFill/>
          <a:ln>
            <a:noFill/>
          </a:ln>
        </p:spPr>
      </p:pic>
      <p:pic>
        <p:nvPicPr>
          <p:cNvPr id="167" name="Google Shape;167;g37f73db795c_0_3"/>
          <p:cNvPicPr preferRelativeResize="0"/>
          <p:nvPr/>
        </p:nvPicPr>
        <p:blipFill rotWithShape="1">
          <a:blip r:embed="rId9">
            <a:alphaModFix/>
          </a:blip>
          <a:srcRect/>
          <a:stretch/>
        </p:blipFill>
        <p:spPr>
          <a:xfrm>
            <a:off x="3904776" y="4836803"/>
            <a:ext cx="1470787" cy="1851820"/>
          </a:xfrm>
          <a:prstGeom prst="rect">
            <a:avLst/>
          </a:prstGeom>
          <a:noFill/>
          <a:ln>
            <a:noFill/>
          </a:ln>
        </p:spPr>
      </p:pic>
      <p:pic>
        <p:nvPicPr>
          <p:cNvPr id="168" name="Google Shape;168;g37f73db795c_0_3"/>
          <p:cNvPicPr preferRelativeResize="0"/>
          <p:nvPr/>
        </p:nvPicPr>
        <p:blipFill rotWithShape="1">
          <a:blip r:embed="rId10">
            <a:alphaModFix/>
          </a:blip>
          <a:srcRect/>
          <a:stretch/>
        </p:blipFill>
        <p:spPr>
          <a:xfrm>
            <a:off x="5579353" y="4932060"/>
            <a:ext cx="1418606" cy="175713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g37f73db795c_0_103"/>
          <p:cNvSpPr txBox="1">
            <a:spLocks noGrp="1"/>
          </p:cNvSpPr>
          <p:nvPr>
            <p:ph type="title"/>
          </p:nvPr>
        </p:nvSpPr>
        <p:spPr>
          <a:xfrm>
            <a:off x="34639" y="100326"/>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ahoma"/>
              <a:buNone/>
            </a:pPr>
            <a:r>
              <a:rPr lang="en-GB">
                <a:latin typeface="Tahoma"/>
                <a:ea typeface="Tahoma"/>
                <a:cs typeface="Tahoma"/>
                <a:sym typeface="Tahoma"/>
              </a:rPr>
              <a:t>Our curriculum overview and website  </a:t>
            </a:r>
            <a:endParaRPr>
              <a:latin typeface="Tahoma"/>
              <a:ea typeface="Tahoma"/>
              <a:cs typeface="Tahoma"/>
              <a:sym typeface="Tahoma"/>
            </a:endParaRPr>
          </a:p>
        </p:txBody>
      </p:sp>
      <p:pic>
        <p:nvPicPr>
          <p:cNvPr id="174" name="Google Shape;174;g37f73db795c_0_103"/>
          <p:cNvPicPr preferRelativeResize="0"/>
          <p:nvPr/>
        </p:nvPicPr>
        <p:blipFill rotWithShape="1">
          <a:blip r:embed="rId3">
            <a:alphaModFix/>
          </a:blip>
          <a:srcRect/>
          <a:stretch/>
        </p:blipFill>
        <p:spPr>
          <a:xfrm>
            <a:off x="-157026" y="1027350"/>
            <a:ext cx="10067175" cy="306325"/>
          </a:xfrm>
          <a:prstGeom prst="rect">
            <a:avLst/>
          </a:prstGeom>
          <a:noFill/>
          <a:ln>
            <a:noFill/>
          </a:ln>
        </p:spPr>
      </p:pic>
      <p:pic>
        <p:nvPicPr>
          <p:cNvPr id="175" name="Google Shape;175;g37f73db795c_0_103"/>
          <p:cNvPicPr preferRelativeResize="0"/>
          <p:nvPr/>
        </p:nvPicPr>
        <p:blipFill rotWithShape="1">
          <a:blip r:embed="rId4">
            <a:alphaModFix/>
          </a:blip>
          <a:srcRect/>
          <a:stretch/>
        </p:blipFill>
        <p:spPr>
          <a:xfrm>
            <a:off x="158213" y="1572925"/>
            <a:ext cx="11875574" cy="3204650"/>
          </a:xfrm>
          <a:prstGeom prst="rect">
            <a:avLst/>
          </a:prstGeom>
          <a:noFill/>
          <a:ln>
            <a:noFill/>
          </a:ln>
        </p:spPr>
      </p:pic>
      <p:pic>
        <p:nvPicPr>
          <p:cNvPr id="176" name="Google Shape;176;g37f73db795c_0_103"/>
          <p:cNvPicPr preferRelativeResize="0"/>
          <p:nvPr/>
        </p:nvPicPr>
        <p:blipFill rotWithShape="1">
          <a:blip r:embed="rId5">
            <a:alphaModFix/>
          </a:blip>
          <a:srcRect/>
          <a:stretch/>
        </p:blipFill>
        <p:spPr>
          <a:xfrm>
            <a:off x="8408300" y="4924475"/>
            <a:ext cx="3248159" cy="1775625"/>
          </a:xfrm>
          <a:prstGeom prst="rect">
            <a:avLst/>
          </a:prstGeom>
          <a:noFill/>
          <a:ln>
            <a:noFill/>
          </a:ln>
        </p:spPr>
      </p:pic>
      <p:sp>
        <p:nvSpPr>
          <p:cNvPr id="177" name="Google Shape;177;g37f73db795c_0_103"/>
          <p:cNvSpPr txBox="1"/>
          <p:nvPr/>
        </p:nvSpPr>
        <p:spPr>
          <a:xfrm>
            <a:off x="4999600" y="5492975"/>
            <a:ext cx="30000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sng" strike="noStrike" cap="none">
                <a:solidFill>
                  <a:schemeClr val="hlink"/>
                </a:solidFill>
                <a:latin typeface="Arial"/>
                <a:ea typeface="Arial"/>
                <a:cs typeface="Arial"/>
                <a:sym typeface="Arial"/>
                <a:hlinkClick r:id="rId6"/>
              </a:rPr>
              <a:t>https://www.mossparkprimary.co.uk/class/reception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5"/>
          <p:cNvSpPr txBox="1">
            <a:spLocks noGrp="1"/>
          </p:cNvSpPr>
          <p:nvPr>
            <p:ph type="title"/>
          </p:nvPr>
        </p:nvSpPr>
        <p:spPr>
          <a:xfrm>
            <a:off x="34639" y="10032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ahoma"/>
              <a:buNone/>
            </a:pPr>
            <a:r>
              <a:rPr lang="en-GB">
                <a:latin typeface="Tahoma"/>
                <a:ea typeface="Tahoma"/>
                <a:cs typeface="Tahoma"/>
                <a:sym typeface="Tahoma"/>
              </a:rPr>
              <a:t>Our first week in Reception  </a:t>
            </a:r>
            <a:endParaRPr>
              <a:latin typeface="Tahoma"/>
              <a:ea typeface="Tahoma"/>
              <a:cs typeface="Tahoma"/>
              <a:sym typeface="Tahoma"/>
            </a:endParaRPr>
          </a:p>
        </p:txBody>
      </p:sp>
      <p:pic>
        <p:nvPicPr>
          <p:cNvPr id="183" name="Google Shape;183;p5"/>
          <p:cNvPicPr preferRelativeResize="0"/>
          <p:nvPr/>
        </p:nvPicPr>
        <p:blipFill rotWithShape="1">
          <a:blip r:embed="rId3">
            <a:alphaModFix/>
          </a:blip>
          <a:srcRect/>
          <a:stretch/>
        </p:blipFill>
        <p:spPr>
          <a:xfrm>
            <a:off x="-157026" y="1027350"/>
            <a:ext cx="10067175" cy="306325"/>
          </a:xfrm>
          <a:prstGeom prst="rect">
            <a:avLst/>
          </a:prstGeom>
          <a:noFill/>
          <a:ln>
            <a:noFill/>
          </a:ln>
        </p:spPr>
      </p:pic>
      <p:pic>
        <p:nvPicPr>
          <p:cNvPr id="184" name="Google Shape;184;p5"/>
          <p:cNvPicPr preferRelativeResize="0"/>
          <p:nvPr/>
        </p:nvPicPr>
        <p:blipFill rotWithShape="1">
          <a:blip r:embed="rId3">
            <a:alphaModFix/>
          </a:blip>
          <a:srcRect/>
          <a:stretch/>
        </p:blipFill>
        <p:spPr>
          <a:xfrm>
            <a:off x="5032025" y="6401950"/>
            <a:ext cx="2146724" cy="179225"/>
          </a:xfrm>
          <a:prstGeom prst="rect">
            <a:avLst/>
          </a:prstGeom>
          <a:noFill/>
          <a:ln>
            <a:noFill/>
          </a:ln>
        </p:spPr>
      </p:pic>
      <p:pic>
        <p:nvPicPr>
          <p:cNvPr id="185" name="Google Shape;185;p5"/>
          <p:cNvPicPr preferRelativeResize="0"/>
          <p:nvPr/>
        </p:nvPicPr>
        <p:blipFill rotWithShape="1">
          <a:blip r:embed="rId4">
            <a:alphaModFix/>
          </a:blip>
          <a:srcRect l="23701" t="17143" r="21320"/>
          <a:stretch/>
        </p:blipFill>
        <p:spPr>
          <a:xfrm>
            <a:off x="2224000" y="3600250"/>
            <a:ext cx="1426225" cy="2910799"/>
          </a:xfrm>
          <a:prstGeom prst="rect">
            <a:avLst/>
          </a:prstGeom>
          <a:noFill/>
          <a:ln>
            <a:noFill/>
          </a:ln>
        </p:spPr>
      </p:pic>
      <p:pic>
        <p:nvPicPr>
          <p:cNvPr id="186" name="Google Shape;186;p5" title="IMG-0261.JPG"/>
          <p:cNvPicPr preferRelativeResize="0"/>
          <p:nvPr/>
        </p:nvPicPr>
        <p:blipFill>
          <a:blip r:embed="rId5">
            <a:alphaModFix/>
          </a:blip>
          <a:stretch>
            <a:fillRect/>
          </a:stretch>
        </p:blipFill>
        <p:spPr>
          <a:xfrm>
            <a:off x="59730" y="4294950"/>
            <a:ext cx="1922296" cy="2563052"/>
          </a:xfrm>
          <a:prstGeom prst="rect">
            <a:avLst/>
          </a:prstGeom>
          <a:noFill/>
          <a:ln>
            <a:noFill/>
          </a:ln>
        </p:spPr>
      </p:pic>
      <p:pic>
        <p:nvPicPr>
          <p:cNvPr id="187" name="Google Shape;187;p5" title="IMG-0264.JPG"/>
          <p:cNvPicPr preferRelativeResize="0"/>
          <p:nvPr/>
        </p:nvPicPr>
        <p:blipFill>
          <a:blip r:embed="rId6">
            <a:alphaModFix/>
          </a:blip>
          <a:stretch>
            <a:fillRect/>
          </a:stretch>
        </p:blipFill>
        <p:spPr>
          <a:xfrm>
            <a:off x="59732" y="1437663"/>
            <a:ext cx="2064968" cy="2753300"/>
          </a:xfrm>
          <a:prstGeom prst="rect">
            <a:avLst/>
          </a:prstGeom>
          <a:noFill/>
          <a:ln>
            <a:noFill/>
          </a:ln>
        </p:spPr>
      </p:pic>
      <p:pic>
        <p:nvPicPr>
          <p:cNvPr id="188" name="Google Shape;188;p5" title="IMG-0276.JPG"/>
          <p:cNvPicPr preferRelativeResize="0"/>
          <p:nvPr/>
        </p:nvPicPr>
        <p:blipFill>
          <a:blip r:embed="rId7">
            <a:alphaModFix/>
          </a:blip>
          <a:stretch>
            <a:fillRect/>
          </a:stretch>
        </p:blipFill>
        <p:spPr>
          <a:xfrm>
            <a:off x="8828275" y="100326"/>
            <a:ext cx="3121075" cy="2340799"/>
          </a:xfrm>
          <a:prstGeom prst="rect">
            <a:avLst/>
          </a:prstGeom>
          <a:noFill/>
          <a:ln>
            <a:noFill/>
          </a:ln>
        </p:spPr>
      </p:pic>
      <p:pic>
        <p:nvPicPr>
          <p:cNvPr id="189" name="Google Shape;189;p5" title="IMG-0278.JPG"/>
          <p:cNvPicPr preferRelativeResize="0"/>
          <p:nvPr/>
        </p:nvPicPr>
        <p:blipFill>
          <a:blip r:embed="rId8">
            <a:alphaModFix/>
          </a:blip>
          <a:stretch>
            <a:fillRect/>
          </a:stretch>
        </p:blipFill>
        <p:spPr>
          <a:xfrm>
            <a:off x="8948725" y="2645175"/>
            <a:ext cx="3000626" cy="4000824"/>
          </a:xfrm>
          <a:prstGeom prst="rect">
            <a:avLst/>
          </a:prstGeom>
          <a:noFill/>
          <a:ln>
            <a:noFill/>
          </a:ln>
        </p:spPr>
      </p:pic>
      <p:pic>
        <p:nvPicPr>
          <p:cNvPr id="190" name="Google Shape;190;p5" title="IMG-0297.JPG"/>
          <p:cNvPicPr preferRelativeResize="0"/>
          <p:nvPr/>
        </p:nvPicPr>
        <p:blipFill>
          <a:blip r:embed="rId9">
            <a:alphaModFix/>
          </a:blip>
          <a:stretch>
            <a:fillRect/>
          </a:stretch>
        </p:blipFill>
        <p:spPr>
          <a:xfrm>
            <a:off x="2148100" y="1437675"/>
            <a:ext cx="2744765" cy="2058574"/>
          </a:xfrm>
          <a:prstGeom prst="rect">
            <a:avLst/>
          </a:prstGeom>
          <a:noFill/>
          <a:ln>
            <a:noFill/>
          </a:ln>
        </p:spPr>
      </p:pic>
      <p:pic>
        <p:nvPicPr>
          <p:cNvPr id="191" name="Google Shape;191;p5" title="IMG-0289.JPG"/>
          <p:cNvPicPr preferRelativeResize="0"/>
          <p:nvPr/>
        </p:nvPicPr>
        <p:blipFill rotWithShape="1">
          <a:blip r:embed="rId10">
            <a:alphaModFix/>
          </a:blip>
          <a:srcRect b="39522"/>
          <a:stretch/>
        </p:blipFill>
        <p:spPr>
          <a:xfrm>
            <a:off x="4916275" y="1425900"/>
            <a:ext cx="3751050" cy="1701423"/>
          </a:xfrm>
          <a:prstGeom prst="rect">
            <a:avLst/>
          </a:prstGeom>
          <a:noFill/>
          <a:ln>
            <a:noFill/>
          </a:ln>
        </p:spPr>
      </p:pic>
      <p:pic>
        <p:nvPicPr>
          <p:cNvPr id="192" name="Google Shape;192;p5" title="IMG-0288.JPG"/>
          <p:cNvPicPr preferRelativeResize="0"/>
          <p:nvPr/>
        </p:nvPicPr>
        <p:blipFill rotWithShape="1">
          <a:blip r:embed="rId11">
            <a:alphaModFix/>
          </a:blip>
          <a:srcRect l="23541" b="32092"/>
          <a:stretch/>
        </p:blipFill>
        <p:spPr>
          <a:xfrm>
            <a:off x="5960225" y="3219538"/>
            <a:ext cx="2868050" cy="1910400"/>
          </a:xfrm>
          <a:prstGeom prst="rect">
            <a:avLst/>
          </a:prstGeom>
          <a:noFill/>
          <a:ln>
            <a:noFill/>
          </a:ln>
        </p:spPr>
      </p:pic>
      <p:pic>
        <p:nvPicPr>
          <p:cNvPr id="193" name="Google Shape;193;p5" title="IMG-0280.JPG"/>
          <p:cNvPicPr preferRelativeResize="0"/>
          <p:nvPr/>
        </p:nvPicPr>
        <p:blipFill>
          <a:blip r:embed="rId12">
            <a:alphaModFix/>
          </a:blip>
          <a:stretch>
            <a:fillRect/>
          </a:stretch>
        </p:blipFill>
        <p:spPr>
          <a:xfrm>
            <a:off x="3749537" y="3687986"/>
            <a:ext cx="2035476" cy="2713969"/>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415</Words>
  <Application>Microsoft Office PowerPoint</Application>
  <PresentationFormat>Widescreen</PresentationFormat>
  <Paragraphs>72</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Calibri</vt:lpstr>
      <vt:lpstr>Arial</vt:lpstr>
      <vt:lpstr>Tahoma</vt:lpstr>
      <vt:lpstr>Office Theme</vt:lpstr>
      <vt:lpstr>PowerPoint Presentation</vt:lpstr>
      <vt:lpstr>Meet the staff</vt:lpstr>
      <vt:lpstr>Lunchtime</vt:lpstr>
      <vt:lpstr>Our School Uniform</vt:lpstr>
      <vt:lpstr>Early Learning Goals (ELG’s) and observations of learning </vt:lpstr>
      <vt:lpstr>Celebrating our values </vt:lpstr>
      <vt:lpstr>Recognition and Rewards</vt:lpstr>
      <vt:lpstr>Our curriculum overview and website  </vt:lpstr>
      <vt:lpstr>Our first week in Reception  </vt:lpstr>
      <vt:lpstr>                 and Early Reading</vt:lpstr>
      <vt:lpstr>                 and Early Reading</vt:lpstr>
      <vt:lpstr> Donations from home</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 Carver</dc:creator>
  <cp:lastModifiedBy>E Bull</cp:lastModifiedBy>
  <cp:revision>1</cp:revision>
  <dcterms:created xsi:type="dcterms:W3CDTF">2024-03-07T11:05:54Z</dcterms:created>
  <dcterms:modified xsi:type="dcterms:W3CDTF">2025-09-21T18:55:06Z</dcterms:modified>
</cp:coreProperties>
</file>