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353" r:id="rId4"/>
    <p:sldId id="342" r:id="rId5"/>
    <p:sldId id="347" r:id="rId6"/>
    <p:sldId id="343" r:id="rId7"/>
    <p:sldId id="344" r:id="rId8"/>
    <p:sldId id="348" r:id="rId9"/>
    <p:sldId id="345" r:id="rId10"/>
    <p:sldId id="346" r:id="rId11"/>
    <p:sldId id="352" r:id="rId12"/>
    <p:sldId id="335" r:id="rId13"/>
    <p:sldId id="29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BBFB16-2FF8-C1AD-5903-451058BC95F8}" v="466" dt="2020-03-26T11:52:51.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C8285C2-B969-4CB4-9FB8-57810B9E6289}" type="datetimeFigureOut">
              <a:rPr lang="en-GB" smtClean="0"/>
              <a:t>05/07/2020</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F5A501D-617C-49E0-8916-D50134E4D29E}" type="slidenum">
              <a:rPr lang="en-GB" smtClean="0"/>
              <a:t>‹#›</a:t>
            </a:fld>
            <a:endParaRPr lang="en-GB"/>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8285C2-B969-4CB4-9FB8-57810B9E6289}"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A501D-617C-49E0-8916-D50134E4D29E}" type="slidenum">
              <a:rPr lang="en-GB" smtClean="0"/>
              <a:t>‹#›</a:t>
            </a:fld>
            <a:endParaRPr lang="en-GB"/>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8285C2-B969-4CB4-9FB8-57810B9E6289}"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A501D-617C-49E0-8916-D50134E4D29E}" type="slidenum">
              <a:rPr lang="en-GB" smtClean="0"/>
              <a:t>‹#›</a:t>
            </a:fld>
            <a:endParaRPr lang="en-GB"/>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8285C2-B969-4CB4-9FB8-57810B9E6289}"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A501D-617C-49E0-8916-D50134E4D29E}" type="slidenum">
              <a:rPr lang="en-GB" smtClean="0"/>
              <a:t>‹#›</a:t>
            </a:fld>
            <a:endParaRPr lang="en-GB"/>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8285C2-B969-4CB4-9FB8-57810B9E6289}"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A501D-617C-49E0-8916-D50134E4D29E}"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C8285C2-B969-4CB4-9FB8-57810B9E6289}" type="datetimeFigureOut">
              <a:rPr lang="en-GB" smtClean="0"/>
              <a:t>05/07/2020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5A501D-617C-49E0-8916-D50134E4D29E}" type="slidenum">
              <a:rPr lang="en-GB" smtClean="0"/>
              <a:t>‹#›</a:t>
            </a:fld>
            <a:endParaRPr lang="en-GB"/>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8285C2-B969-4CB4-9FB8-57810B9E6289}" type="datetimeFigureOut">
              <a:rPr lang="en-GB" smtClean="0"/>
              <a:t>05/07/2020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5A501D-617C-49E0-8916-D50134E4D29E}" type="slidenum">
              <a:rPr lang="en-GB" smtClean="0"/>
              <a:t>‹#›</a:t>
            </a:fld>
            <a:endParaRPr lang="en-GB"/>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8285C2-B969-4CB4-9FB8-57810B9E6289}" type="datetimeFigureOut">
              <a:rPr lang="en-GB" smtClean="0"/>
              <a:t>05/07/2020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5A501D-617C-49E0-8916-D50134E4D29E}" type="slidenum">
              <a:rPr lang="en-GB" smtClean="0"/>
              <a:t>‹#›</a:t>
            </a:fld>
            <a:endParaRPr lang="en-GB"/>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285C2-B969-4CB4-9FB8-57810B9E6289}" type="datetimeFigureOut">
              <a:rPr lang="en-GB" smtClean="0"/>
              <a:t>05/07/2020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5A501D-617C-49E0-8916-D50134E4D29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8285C2-B969-4CB4-9FB8-57810B9E6289}" type="datetimeFigureOut">
              <a:rPr lang="en-GB" smtClean="0"/>
              <a:t>05/07/2020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5A501D-617C-49E0-8916-D50134E4D29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8285C2-B969-4CB4-9FB8-57810B9E6289}" type="datetimeFigureOut">
              <a:rPr lang="en-GB" smtClean="0"/>
              <a:t>05/07/2020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5A501D-617C-49E0-8916-D50134E4D29E}"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4C8285C2-B969-4CB4-9FB8-57810B9E6289}" type="datetimeFigureOut">
              <a:rPr lang="en-GB" smtClean="0"/>
              <a:t>05/07/2020</a:t>
            </a:fld>
            <a:endParaRPr lang="en-GB"/>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F5A501D-617C-49E0-8916-D50134E4D29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youtube.com/watch?v=PZ-4KRmtEsU"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M.gelling@st-nicholas.cheshire.sch.uk"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ww.youtube.com/watch?v=TW5PjZzTz-s" TargetMode="External"/><Relationship Id="rId4" Type="http://schemas.openxmlformats.org/officeDocument/2006/relationships/hyperlink" Target="https://www.youtube.com/watch?v=qhrS9WTZ3a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youtube.com/watch?v=OPGFHqKbEjc"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youtube.com/watch?v=4t6mz8yoocY"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youtube.com/watch?v=nCG78qfIkm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395536" y="188640"/>
            <a:ext cx="907499" cy="1185718"/>
          </a:xfrm>
          <a:prstGeom prst="rect">
            <a:avLst/>
          </a:prstGeom>
        </p:spPr>
      </p:pic>
    </p:spTree>
    <p:extLst>
      <p:ext uri="{BB962C8B-B14F-4D97-AF65-F5344CB8AC3E}">
        <p14:creationId xmlns:p14="http://schemas.microsoft.com/office/powerpoint/2010/main" val="775092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3" y="1988840"/>
            <a:ext cx="4176464" cy="4861999"/>
          </a:xfrm>
        </p:spPr>
        <p:txBody>
          <a:bodyPr>
            <a:normAutofit/>
          </a:bodyPr>
          <a:lstStyle/>
          <a:p>
            <a:pPr marL="0" indent="0">
              <a:buNone/>
            </a:pPr>
            <a:r>
              <a:rPr lang="en-GB" sz="1800" dirty="0"/>
              <a:t>Take a minute.                        </a:t>
            </a:r>
          </a:p>
          <a:p>
            <a:pPr marL="0" indent="0">
              <a:buNone/>
            </a:pPr>
            <a:r>
              <a:rPr lang="en-GB" sz="1800" dirty="0"/>
              <a:t>Reflect back on your successes and your challenges. Are you beginning Friday in the best place?                                     If not, now’s the time to make it right. If so – then – </a:t>
            </a:r>
            <a:r>
              <a:rPr lang="en-GB" sz="1800" i="1" dirty="0"/>
              <a:t>Fantastic!</a:t>
            </a:r>
          </a:p>
          <a:p>
            <a:pPr marL="0" indent="0">
              <a:buNone/>
            </a:pPr>
            <a:r>
              <a:rPr lang="en-GB" sz="1800" i="1" dirty="0"/>
              <a:t>Loving Father,</a:t>
            </a:r>
          </a:p>
          <a:p>
            <a:pPr marL="0" indent="0">
              <a:buNone/>
            </a:pPr>
            <a:r>
              <a:rPr lang="en-GB" sz="1800" i="1" dirty="0"/>
              <a:t>In all of us there is a longing</a:t>
            </a:r>
          </a:p>
          <a:p>
            <a:pPr marL="0" indent="0">
              <a:buNone/>
            </a:pPr>
            <a:r>
              <a:rPr lang="en-GB" sz="1800" i="1" dirty="0"/>
              <a:t>for a life that has not yet come,</a:t>
            </a:r>
          </a:p>
          <a:p>
            <a:pPr marL="0" indent="0">
              <a:buNone/>
            </a:pPr>
            <a:r>
              <a:rPr lang="en-GB" sz="1800" i="1" dirty="0"/>
              <a:t>for a world that that is free and just,</a:t>
            </a:r>
          </a:p>
          <a:p>
            <a:pPr marL="0" indent="0">
              <a:buNone/>
            </a:pPr>
            <a:r>
              <a:rPr lang="en-GB" sz="1800" i="1" dirty="0"/>
              <a:t>for a dream of hope for all people. </a:t>
            </a:r>
          </a:p>
          <a:p>
            <a:pPr marL="0" indent="0">
              <a:buNone/>
            </a:pPr>
            <a:r>
              <a:rPr lang="en-GB" sz="1800" i="1" dirty="0"/>
              <a:t>May your Kingdom come.</a:t>
            </a:r>
          </a:p>
          <a:p>
            <a:pPr marL="0" indent="0">
              <a:buNone/>
            </a:pPr>
            <a:r>
              <a:rPr lang="en-GB" sz="1800" i="1" dirty="0"/>
              <a:t>Amen </a:t>
            </a:r>
          </a:p>
          <a:p>
            <a:pPr marL="0" indent="0">
              <a:buNone/>
            </a:pPr>
            <a:r>
              <a:rPr lang="en-GB" sz="1800" i="1" dirty="0"/>
              <a:t>Dorothy McMahon (adapted)</a:t>
            </a:r>
          </a:p>
        </p:txBody>
      </p:sp>
      <p:sp>
        <p:nvSpPr>
          <p:cNvPr id="2" name="Title 1"/>
          <p:cNvSpPr>
            <a:spLocks noGrp="1"/>
          </p:cNvSpPr>
          <p:nvPr>
            <p:ph type="title"/>
          </p:nvPr>
        </p:nvSpPr>
        <p:spPr/>
        <p:txBody>
          <a:bodyPr/>
          <a:lstStyle/>
          <a:p>
            <a:r>
              <a:rPr lang="en-GB" dirty="0"/>
              <a:t>Fabulous Friday </a:t>
            </a:r>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5" name="Content Placeholder 2"/>
          <p:cNvSpPr txBox="1">
            <a:spLocks/>
          </p:cNvSpPr>
          <p:nvPr/>
        </p:nvSpPr>
        <p:spPr>
          <a:xfrm>
            <a:off x="4657436" y="1996001"/>
            <a:ext cx="4307051" cy="4861999"/>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nSpc>
                <a:spcPct val="110000"/>
              </a:lnSpc>
              <a:buNone/>
            </a:pPr>
            <a:r>
              <a:rPr lang="en-GB" sz="1800" i="1" dirty="0"/>
              <a:t>“Jesus said to his Apostles: “Behold, I am sending you like sheep in the midst of wolves; so be shrewd as serpents and simple as doves.” </a:t>
            </a:r>
            <a:r>
              <a:rPr lang="en-GB" sz="1800" dirty="0"/>
              <a:t>Matthew 10 </a:t>
            </a:r>
          </a:p>
          <a:p>
            <a:pPr marL="0" indent="0">
              <a:lnSpc>
                <a:spcPct val="110000"/>
              </a:lnSpc>
              <a:buNone/>
            </a:pPr>
            <a:endParaRPr lang="en-GB" sz="1800" dirty="0"/>
          </a:p>
          <a:p>
            <a:pPr marL="0" indent="0">
              <a:lnSpc>
                <a:spcPct val="110000"/>
              </a:lnSpc>
              <a:buNone/>
            </a:pPr>
            <a:r>
              <a:rPr lang="en-GB" sz="1800" dirty="0"/>
              <a:t>We end the week with another tricky Matthew verse. Jesus understands that being sent out to ‘love’ people is hard and we are not meant to let ourselves be exploited. So ask for wisdom and make good decisions with a kind heart. It’s not a bad way to live. </a:t>
            </a:r>
          </a:p>
          <a:p>
            <a:pPr marL="0" indent="0">
              <a:lnSpc>
                <a:spcPct val="110000"/>
              </a:lnSpc>
              <a:buNone/>
            </a:pPr>
            <a:r>
              <a:rPr lang="en-GB" sz="1800" dirty="0"/>
              <a:t>A few years ago we had the Worship band ‘Amongst Wolves’ in school – here is one their songs </a:t>
            </a:r>
            <a:r>
              <a:rPr lang="en-GB" sz="1800"/>
              <a:t>- </a:t>
            </a:r>
            <a:r>
              <a:rPr lang="en-GB" sz="1800">
                <a:hlinkClick r:id="rId4"/>
              </a:rPr>
              <a:t>Let me love you </a:t>
            </a:r>
            <a:endParaRPr lang="en-GB" sz="1800" dirty="0"/>
          </a:p>
        </p:txBody>
      </p:sp>
    </p:spTree>
    <p:extLst>
      <p:ext uri="{BB962C8B-B14F-4D97-AF65-F5344CB8AC3E}">
        <p14:creationId xmlns:p14="http://schemas.microsoft.com/office/powerpoint/2010/main" val="3597493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5" name="Picture 4"/>
          <p:cNvPicPr>
            <a:picLocks noChangeAspect="1"/>
          </p:cNvPicPr>
          <p:nvPr/>
        </p:nvPicPr>
        <p:blipFill rotWithShape="1">
          <a:blip r:embed="rId2"/>
          <a:srcRect l="15898" t="8839" r="17338" b="8839"/>
          <a:stretch/>
        </p:blipFill>
        <p:spPr>
          <a:xfrm>
            <a:off x="323528" y="567334"/>
            <a:ext cx="8424936" cy="5840446"/>
          </a:xfrm>
          <a:prstGeom prst="rect">
            <a:avLst/>
          </a:prstGeom>
        </p:spPr>
      </p:pic>
    </p:spTree>
    <p:extLst>
      <p:ext uri="{BB962C8B-B14F-4D97-AF65-F5344CB8AC3E}">
        <p14:creationId xmlns:p14="http://schemas.microsoft.com/office/powerpoint/2010/main" val="184761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r>
              <a:rPr lang="en-GB" dirty="0"/>
              <a:t>Prayers of the Church </a:t>
            </a:r>
          </a:p>
        </p:txBody>
      </p:sp>
      <p:sp>
        <p:nvSpPr>
          <p:cNvPr id="5" name="Content Placeholder 2"/>
          <p:cNvSpPr txBox="1">
            <a:spLocks/>
          </p:cNvSpPr>
          <p:nvPr/>
        </p:nvSpPr>
        <p:spPr>
          <a:xfrm>
            <a:off x="354153" y="2240775"/>
            <a:ext cx="8424936" cy="426868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25400" cap="flat" cmpd="sng" algn="ctr">
            <a:solidFill>
              <a:srgbClr val="4A66AC"/>
            </a:solidFill>
            <a:prstDash val="solid"/>
          </a:ln>
          <a:effectLst/>
        </p:spPr>
        <p:txBody>
          <a:bodyPr vert="horz" lIns="91440" tIns="45720" rIns="91440" bIns="45720" rtlCol="0">
            <a:normAutofit fontScale="925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dk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dk1"/>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dk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dk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dk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dk1"/>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dk1"/>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dk1"/>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dk1"/>
                </a:solidFill>
                <a:latin typeface="+mn-lt"/>
                <a:ea typeface="+mn-ea"/>
                <a:cs typeface="+mn-cs"/>
              </a:defRPr>
            </a:lvl9pPr>
          </a:lstStyle>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Our Father who art in heaven, hallowed be thy name.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Thy kingdom come.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Thy will be done, on earth as it is in heaven.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Give us this day our daily bread; and forgive us our trespasses, as we forgive those who trespass against us; and lead us not into temptation, but deliver us from evil. Amen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endPar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endParaRP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Hail Mary, full of grace, the Lord is with thee.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Blessed art thou amongst women and blessed is the fruit of thy womb, Jesus.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Holy Mary, Mother of God, pray for us sinners, now and at the hour of our death. Amen</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endPar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endParaRP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Glory be to the Father, the Son and the Holy Spirit. As it was in the beginning, is now and forever will be, world without end. Amen</a:t>
            </a:r>
            <a:endParaRPr kumimoji="0" lang="en-GB" sz="1800" b="0" i="0" u="none" strike="noStrike" kern="1200" cap="none" spc="0" normalizeH="0" baseline="0" noProof="0" dirty="0">
              <a:ln>
                <a:noFill/>
              </a:ln>
              <a:solidFill>
                <a:srgbClr val="4A66AC">
                  <a:lumMod val="20000"/>
                  <a:lumOff val="80000"/>
                </a:srgbClr>
              </a:solidFill>
              <a:effectLst/>
              <a:uLnTx/>
              <a:uFillTx/>
              <a:latin typeface="Century Gothic"/>
              <a:ea typeface="+mn-ea"/>
              <a:cs typeface="+mn-cs"/>
            </a:endParaRPr>
          </a:p>
        </p:txBody>
      </p:sp>
    </p:spTree>
    <p:extLst>
      <p:ext uri="{BB962C8B-B14F-4D97-AF65-F5344CB8AC3E}">
        <p14:creationId xmlns:p14="http://schemas.microsoft.com/office/powerpoint/2010/main" val="1672285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8995" y="1124744"/>
            <a:ext cx="3872753" cy="1054250"/>
          </a:xfrm>
        </p:spPr>
        <p:txBody>
          <a:bodyPr/>
          <a:lstStyle/>
          <a:p>
            <a:r>
              <a:rPr lang="en-GB" sz="4400" dirty="0"/>
              <a:t>Simply Saturday</a:t>
            </a:r>
            <a:br>
              <a:rPr lang="en-GB" dirty="0"/>
            </a:br>
            <a:endParaRPr lang="en-GB" sz="2400" dirty="0"/>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5" name="Content Placeholder 2"/>
          <p:cNvSpPr txBox="1">
            <a:spLocks/>
          </p:cNvSpPr>
          <p:nvPr/>
        </p:nvSpPr>
        <p:spPr>
          <a:xfrm>
            <a:off x="5518124" y="2420888"/>
            <a:ext cx="3293624" cy="2232248"/>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endParaRPr lang="en-GB" sz="2000" i="1" dirty="0"/>
          </a:p>
          <a:p>
            <a:pPr marL="0" indent="0">
              <a:buNone/>
            </a:pPr>
            <a:r>
              <a:rPr lang="en-GB" sz="2000" i="1" dirty="0"/>
              <a:t>We pray today for all those affected by the Pandemic. </a:t>
            </a:r>
          </a:p>
          <a:p>
            <a:pPr marL="0" indent="0">
              <a:buNone/>
            </a:pPr>
            <a:r>
              <a:rPr lang="en-GB" sz="2000" i="1" dirty="0"/>
              <a:t>And add our own intentions to the prayers of the world.</a:t>
            </a:r>
          </a:p>
          <a:p>
            <a:pPr marL="0" indent="0">
              <a:buNone/>
            </a:pPr>
            <a:r>
              <a:rPr lang="en-GB" sz="2000" i="1" dirty="0"/>
              <a:t>Amen </a:t>
            </a:r>
          </a:p>
        </p:txBody>
      </p:sp>
      <p:sp>
        <p:nvSpPr>
          <p:cNvPr id="3" name="Rectangle 2"/>
          <p:cNvSpPr/>
          <p:nvPr/>
        </p:nvSpPr>
        <p:spPr>
          <a:xfrm>
            <a:off x="366995" y="443857"/>
            <a:ext cx="4572000" cy="6186309"/>
          </a:xfrm>
          <a:prstGeom prst="rect">
            <a:avLst/>
          </a:prstGeom>
          <a:solidFill>
            <a:schemeClr val="accent4">
              <a:lumMod val="40000"/>
              <a:lumOff val="60000"/>
            </a:schemeClr>
          </a:solidFill>
        </p:spPr>
        <p:txBody>
          <a:bodyPr>
            <a:spAutoFit/>
          </a:bodyPr>
          <a:lstStyle/>
          <a:p>
            <a:pPr algn="ctr"/>
            <a:r>
              <a:rPr lang="en-GB" dirty="0"/>
              <a:t>Prayer for the World </a:t>
            </a:r>
          </a:p>
          <a:p>
            <a:pPr algn="ctr"/>
            <a:r>
              <a:rPr lang="en-GB" dirty="0"/>
              <a:t>God of love and hope,</a:t>
            </a:r>
          </a:p>
          <a:p>
            <a:pPr algn="ctr"/>
            <a:r>
              <a:rPr lang="en-GB" dirty="0"/>
              <a:t>you made the world and care for all creation,</a:t>
            </a:r>
          </a:p>
          <a:p>
            <a:pPr algn="ctr"/>
            <a:r>
              <a:rPr lang="en-GB" dirty="0"/>
              <a:t>but the world feels strange right now.</a:t>
            </a:r>
          </a:p>
          <a:p>
            <a:pPr algn="ctr"/>
            <a:r>
              <a:rPr lang="en-GB" dirty="0"/>
              <a:t>The news is full of stories about Coronavirus.</a:t>
            </a:r>
          </a:p>
          <a:p>
            <a:pPr algn="ctr"/>
            <a:r>
              <a:rPr lang="en-GB" dirty="0"/>
              <a:t>Some people are worried that </a:t>
            </a:r>
          </a:p>
          <a:p>
            <a:pPr algn="ctr"/>
            <a:r>
              <a:rPr lang="en-GB" dirty="0"/>
              <a:t>they might get ill.</a:t>
            </a:r>
          </a:p>
          <a:p>
            <a:pPr algn="ctr"/>
            <a:r>
              <a:rPr lang="en-GB" dirty="0"/>
              <a:t>Others are anxious for their family </a:t>
            </a:r>
          </a:p>
          <a:p>
            <a:pPr algn="ctr"/>
            <a:r>
              <a:rPr lang="en-GB" dirty="0"/>
              <a:t>and friends.</a:t>
            </a:r>
          </a:p>
          <a:p>
            <a:pPr algn="ctr"/>
            <a:r>
              <a:rPr lang="en-GB" dirty="0"/>
              <a:t>Be with them and help them to find peace.</a:t>
            </a:r>
          </a:p>
          <a:p>
            <a:pPr algn="ctr"/>
            <a:r>
              <a:rPr lang="en-GB" dirty="0"/>
              <a:t>We pray for the doctors and nurses </a:t>
            </a:r>
          </a:p>
          <a:p>
            <a:pPr algn="ctr"/>
            <a:r>
              <a:rPr lang="en-GB" dirty="0"/>
              <a:t>and scientists,</a:t>
            </a:r>
          </a:p>
          <a:p>
            <a:pPr algn="ctr"/>
            <a:r>
              <a:rPr lang="en-GB" dirty="0"/>
              <a:t>and all who are working to discover </a:t>
            </a:r>
          </a:p>
          <a:p>
            <a:pPr algn="ctr"/>
            <a:r>
              <a:rPr lang="en-GB" dirty="0"/>
              <a:t>the right medicines</a:t>
            </a:r>
          </a:p>
          <a:p>
            <a:pPr algn="ctr"/>
            <a:r>
              <a:rPr lang="en-GB" dirty="0"/>
              <a:t>to help those who are ill.</a:t>
            </a:r>
          </a:p>
          <a:p>
            <a:pPr algn="ctr"/>
            <a:r>
              <a:rPr lang="en-GB" dirty="0"/>
              <a:t>Thank you that even in these anxious times,</a:t>
            </a:r>
          </a:p>
          <a:p>
            <a:pPr algn="ctr"/>
            <a:r>
              <a:rPr lang="en-GB" dirty="0"/>
              <a:t>you are with us.</a:t>
            </a:r>
          </a:p>
          <a:p>
            <a:pPr algn="ctr"/>
            <a:r>
              <a:rPr lang="en-GB" dirty="0"/>
              <a:t>Help us to put our trust in you and </a:t>
            </a:r>
          </a:p>
          <a:p>
            <a:pPr algn="ctr"/>
            <a:r>
              <a:rPr lang="en-GB" dirty="0"/>
              <a:t>keep us safe. Amen</a:t>
            </a:r>
          </a:p>
        </p:txBody>
      </p:sp>
    </p:spTree>
    <p:extLst>
      <p:ext uri="{BB962C8B-B14F-4D97-AF65-F5344CB8AC3E}">
        <p14:creationId xmlns:p14="http://schemas.microsoft.com/office/powerpoint/2010/main" val="307403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570156"/>
            <a:ext cx="7756263" cy="1054250"/>
          </a:xfrm>
        </p:spPr>
        <p:txBody>
          <a:bodyPr vert="horz" lIns="91440" tIns="45720" rIns="91440" bIns="45720" rtlCol="0" anchor="ctr">
            <a:normAutofit fontScale="90000"/>
          </a:bodyPr>
          <a:lstStyle/>
          <a:p>
            <a:br>
              <a:rPr lang="en-US" sz="4000" kern="1200" dirty="0"/>
            </a:br>
            <a:br>
              <a:rPr lang="en-US" sz="4000" kern="1200" dirty="0"/>
            </a:br>
            <a:r>
              <a:rPr lang="en-US" sz="4000" kern="1200" dirty="0"/>
              <a:t>Sunday Reading – </a:t>
            </a:r>
            <a:br>
              <a:rPr lang="en-US" sz="4000" kern="1200" dirty="0"/>
            </a:br>
            <a:r>
              <a:rPr lang="en-GB" sz="3600" dirty="0"/>
              <a:t>Matthew 11:25-30</a:t>
            </a:r>
            <a:br>
              <a:rPr lang="en-GB" dirty="0"/>
            </a:br>
            <a:br>
              <a:rPr lang="en-GB" dirty="0"/>
            </a:br>
            <a:endParaRPr lang="en-US" kern="1200" dirty="0">
              <a:latin typeface="+mj-lt"/>
              <a:ea typeface="+mj-ea"/>
              <a:cs typeface="+mj-cs"/>
            </a:endParaRPr>
          </a:p>
        </p:txBody>
      </p:sp>
      <p:sp>
        <p:nvSpPr>
          <p:cNvPr id="3" name="Content Placeholder 2"/>
          <p:cNvSpPr>
            <a:spLocks noGrp="1"/>
          </p:cNvSpPr>
          <p:nvPr>
            <p:ph sz="quarter" idx="14"/>
          </p:nvPr>
        </p:nvSpPr>
        <p:spPr>
          <a:xfrm>
            <a:off x="255882" y="2039511"/>
            <a:ext cx="8632235" cy="5373216"/>
          </a:xfrm>
          <a:solidFill>
            <a:schemeClr val="accent1">
              <a:lumMod val="20000"/>
              <a:lumOff val="80000"/>
            </a:schemeClr>
          </a:solidFill>
        </p:spPr>
        <p:txBody>
          <a:bodyPr vert="horz" lIns="91440" tIns="45720" rIns="91440" bIns="45720" rtlCol="0" anchor="t">
            <a:noAutofit/>
          </a:bodyPr>
          <a:lstStyle/>
          <a:p>
            <a:pPr marL="0" indent="0">
              <a:buNone/>
            </a:pPr>
            <a:endParaRPr lang="en-GB" sz="1800" dirty="0"/>
          </a:p>
          <a:p>
            <a:pPr marL="0" indent="0">
              <a:buNone/>
            </a:pPr>
            <a:r>
              <a:rPr lang="en-GB" sz="1800" dirty="0"/>
              <a:t>Jesus exclaimed, ‘I bless you, Father, Lord of heaven and of earth, for hiding these things from the learned and the clever and revealing them to mere children. Yes, Father, for that is what it pleased you to do. Everything has been entrusted to me by my Father; and no one knows the Son except the Father, just as no one knows the Father except the Son and those to whom the Son chooses to reveal him.</a:t>
            </a:r>
          </a:p>
          <a:p>
            <a:pPr marL="0" indent="0">
              <a:buNone/>
            </a:pPr>
            <a:endParaRPr lang="en-GB" sz="1800" dirty="0"/>
          </a:p>
          <a:p>
            <a:pPr marL="0" indent="0">
              <a:buNone/>
            </a:pPr>
            <a:r>
              <a:rPr lang="en-GB" sz="1800" dirty="0"/>
              <a:t>  ‘Come to me, all you who labour and are overburdened, and I will give you rest. Shoulder my yoke and learn from me, for I am gentle and humble in heart, and you will find rest for your souls. Yes, my yoke is easy and my burden light.</a:t>
            </a:r>
          </a:p>
        </p:txBody>
      </p:sp>
      <p:pic>
        <p:nvPicPr>
          <p:cNvPr id="9" name="Picture 8"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Tree>
    <p:extLst>
      <p:ext uri="{BB962C8B-B14F-4D97-AF65-F5344CB8AC3E}">
        <p14:creationId xmlns:p14="http://schemas.microsoft.com/office/powerpoint/2010/main" val="1471512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214510"/>
            <a:ext cx="7756263" cy="1054250"/>
          </a:xfrm>
        </p:spPr>
        <p:txBody>
          <a:bodyPr vert="horz" lIns="91440" tIns="45720" rIns="91440" bIns="45720" rtlCol="0" anchor="ctr">
            <a:normAutofit/>
          </a:bodyPr>
          <a:lstStyle/>
          <a:p>
            <a:r>
              <a:rPr lang="en-US" kern="1200" dirty="0">
                <a:latin typeface="+mj-lt"/>
                <a:ea typeface="+mj-ea"/>
                <a:cs typeface="+mj-cs"/>
              </a:rPr>
              <a:t>Sunday Space</a:t>
            </a:r>
          </a:p>
        </p:txBody>
      </p:sp>
      <p:sp>
        <p:nvSpPr>
          <p:cNvPr id="3" name="Content Placeholder 2"/>
          <p:cNvSpPr>
            <a:spLocks noGrp="1"/>
          </p:cNvSpPr>
          <p:nvPr>
            <p:ph sz="quarter" idx="14"/>
          </p:nvPr>
        </p:nvSpPr>
        <p:spPr>
          <a:xfrm>
            <a:off x="611560" y="1400228"/>
            <a:ext cx="8200188" cy="5269132"/>
          </a:xfrm>
          <a:solidFill>
            <a:schemeClr val="accent1">
              <a:lumMod val="20000"/>
              <a:lumOff val="80000"/>
            </a:schemeClr>
          </a:solidFill>
        </p:spPr>
        <p:txBody>
          <a:bodyPr vert="horz" lIns="91440" tIns="45720" rIns="91440" bIns="45720" rtlCol="0" anchor="t">
            <a:noAutofit/>
          </a:bodyPr>
          <a:lstStyle/>
          <a:p>
            <a:pPr marL="0" indent="0">
              <a:buNone/>
            </a:pPr>
            <a:r>
              <a:rPr lang="en-GB" sz="1600" i="1" dirty="0"/>
              <a:t>The theme for this week is very appropriately ‘Supporting each other’ – something I am sure that we have all needed over the past weeks and continue to do as we move on towards the end of the school year. </a:t>
            </a:r>
          </a:p>
          <a:p>
            <a:pPr marL="0" indent="0">
              <a:buNone/>
            </a:pPr>
            <a:endParaRPr lang="en-GB" sz="1600" i="1" dirty="0"/>
          </a:p>
          <a:p>
            <a:pPr marL="0" indent="0">
              <a:buNone/>
            </a:pPr>
            <a:r>
              <a:rPr lang="en-GB" sz="1600" i="1" dirty="0"/>
              <a:t>Matthew’s Jesus now shows us the depth of his love for us. It is one of the traditions of faith that the word ‘Love’ is both a noun and a verb. We should always think of God as Love and express our faith as love in action. We have seen so many examples of this over the past months with people putting others first – whether NHS staff, shop assistants, neighbours, voluntary workers or ourselves helping out more at home or with relatives - help has been offered to make other lives easier. It’s been a long commitment and it’s not always easy to do, so Jesus reassures us with the promise that he is there helping us in our efforts and doing the work alongside us.  </a:t>
            </a:r>
          </a:p>
          <a:p>
            <a:pPr marL="0" indent="0">
              <a:buNone/>
            </a:pPr>
            <a:endParaRPr lang="en-GB" sz="1600" i="1" dirty="0"/>
          </a:p>
          <a:p>
            <a:pPr marL="0" indent="0">
              <a:buNone/>
            </a:pPr>
            <a:r>
              <a:rPr lang="en-GB" sz="1600" dirty="0"/>
              <a:t>Please do have a good week and take care of yourselves as the lockdown starts to ease it is time to be making good decisions about our own actions. </a:t>
            </a:r>
            <a:r>
              <a:rPr lang="en-US" sz="1600" dirty="0"/>
              <a:t>I am praying for you every day and hope that you and your family are well. If you have any prayers you would like me to say for you, or if you would like a chat - please email me.  </a:t>
            </a:r>
          </a:p>
          <a:p>
            <a:pPr marL="0" indent="0">
              <a:buNone/>
            </a:pPr>
            <a:r>
              <a:rPr lang="en-US" sz="1600" dirty="0">
                <a:hlinkClick r:id="rId2"/>
              </a:rPr>
              <a:t>M.gelling@st-nicholas.cheshire.sch.uk</a:t>
            </a:r>
            <a:r>
              <a:rPr lang="en-US" sz="1600" dirty="0"/>
              <a:t> </a:t>
            </a:r>
          </a:p>
          <a:p>
            <a:pPr marL="0" indent="0">
              <a:buNone/>
            </a:pPr>
            <a:r>
              <a:rPr lang="en-US" sz="1600" dirty="0"/>
              <a:t>God Bless, </a:t>
            </a:r>
            <a:r>
              <a:rPr lang="en-US" sz="1600" dirty="0" err="1"/>
              <a:t>Mairie</a:t>
            </a:r>
            <a:endParaRPr lang="en-US" sz="1600" dirty="0"/>
          </a:p>
          <a:p>
            <a:pPr marL="0" indent="0">
              <a:buNone/>
            </a:pPr>
            <a:r>
              <a:rPr lang="en-GB" sz="1400" b="1" dirty="0"/>
              <a:t>If you are printing the pages from the booklets remember to choose ‘current page’ only. </a:t>
            </a:r>
          </a:p>
        </p:txBody>
      </p:sp>
      <p:pic>
        <p:nvPicPr>
          <p:cNvPr id="9" name="Picture 8"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7904249" y="155051"/>
            <a:ext cx="907499" cy="1185718"/>
          </a:xfrm>
          <a:prstGeom prst="rect">
            <a:avLst/>
          </a:prstGeom>
        </p:spPr>
      </p:pic>
    </p:spTree>
    <p:extLst>
      <p:ext uri="{BB962C8B-B14F-4D97-AF65-F5344CB8AC3E}">
        <p14:creationId xmlns:p14="http://schemas.microsoft.com/office/powerpoint/2010/main" val="1720670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988840"/>
            <a:ext cx="4248472" cy="4789991"/>
          </a:xfrm>
        </p:spPr>
        <p:txBody>
          <a:bodyPr>
            <a:normAutofit fontScale="92500"/>
          </a:bodyPr>
          <a:lstStyle/>
          <a:p>
            <a:pPr marL="0" indent="0">
              <a:lnSpc>
                <a:spcPct val="120000"/>
              </a:lnSpc>
              <a:buNone/>
            </a:pPr>
            <a:r>
              <a:rPr lang="en-GB" sz="1900" dirty="0"/>
              <a:t>At the start of the week, we begin with a sense of knowing that where we are is maybe not where we are meant to be. </a:t>
            </a:r>
          </a:p>
          <a:p>
            <a:pPr marL="0" indent="0">
              <a:buNone/>
            </a:pPr>
            <a:endParaRPr lang="en-GB" sz="1900" i="1" dirty="0"/>
          </a:p>
          <a:p>
            <a:pPr marL="0" indent="0">
              <a:buNone/>
            </a:pPr>
            <a:r>
              <a:rPr lang="en-GB" sz="1900" i="1" dirty="0"/>
              <a:t>God, forgive us when </a:t>
            </a:r>
          </a:p>
          <a:p>
            <a:pPr marL="0" indent="0">
              <a:buNone/>
            </a:pPr>
            <a:r>
              <a:rPr lang="en-GB" sz="1900" i="1" dirty="0"/>
              <a:t>We treat your generosity as our right</a:t>
            </a:r>
          </a:p>
          <a:p>
            <a:pPr marL="0" indent="0">
              <a:buNone/>
            </a:pPr>
            <a:r>
              <a:rPr lang="en-GB" sz="1900" i="1" dirty="0"/>
              <a:t>And keep it to ourselves. </a:t>
            </a:r>
          </a:p>
          <a:p>
            <a:pPr marL="0" indent="0">
              <a:buNone/>
            </a:pPr>
            <a:r>
              <a:rPr lang="en-GB" sz="1900" i="1" dirty="0"/>
              <a:t>Give us enough trust to live secure in your love</a:t>
            </a:r>
          </a:p>
          <a:p>
            <a:pPr marL="0" indent="0">
              <a:buNone/>
            </a:pPr>
            <a:r>
              <a:rPr lang="en-GB" sz="1900" i="1" dirty="0"/>
              <a:t>And to share it freely with others</a:t>
            </a:r>
          </a:p>
          <a:p>
            <a:pPr marL="0" indent="0">
              <a:buNone/>
            </a:pPr>
            <a:r>
              <a:rPr lang="en-GB" sz="1900" i="1" dirty="0"/>
              <a:t>In the confidence that </a:t>
            </a:r>
          </a:p>
          <a:p>
            <a:pPr marL="0" indent="0">
              <a:buNone/>
            </a:pPr>
            <a:r>
              <a:rPr lang="en-GB" sz="1900" i="1" dirty="0"/>
              <a:t>Your grace will never run out.</a:t>
            </a:r>
          </a:p>
          <a:p>
            <a:pPr marL="0" indent="0">
              <a:buNone/>
            </a:pPr>
            <a:r>
              <a:rPr lang="en-GB" sz="1900" i="1" dirty="0"/>
              <a:t>Amen </a:t>
            </a:r>
          </a:p>
          <a:p>
            <a:pPr marL="0" indent="0">
              <a:buNone/>
            </a:pPr>
            <a:r>
              <a:rPr lang="en-GB" sz="1900" i="1" dirty="0"/>
              <a:t>Jan Berry</a:t>
            </a:r>
          </a:p>
          <a:p>
            <a:pPr marL="0" indent="0">
              <a:buNone/>
            </a:pPr>
            <a:endParaRPr lang="en-GB" i="1" dirty="0"/>
          </a:p>
          <a:p>
            <a:pPr marL="0" indent="0">
              <a:buNone/>
            </a:pPr>
            <a:endParaRPr lang="en-GB" dirty="0"/>
          </a:p>
        </p:txBody>
      </p:sp>
      <p:sp>
        <p:nvSpPr>
          <p:cNvPr id="2" name="Title 1"/>
          <p:cNvSpPr>
            <a:spLocks noGrp="1"/>
          </p:cNvSpPr>
          <p:nvPr>
            <p:ph type="title"/>
          </p:nvPr>
        </p:nvSpPr>
        <p:spPr/>
        <p:txBody>
          <a:bodyPr/>
          <a:lstStyle/>
          <a:p>
            <a:r>
              <a:rPr lang="en-GB" dirty="0"/>
              <a:t>Mindful Monday</a:t>
            </a:r>
            <a:br>
              <a:rPr lang="en-GB" dirty="0"/>
            </a:br>
            <a:endParaRPr lang="en-GB" sz="4800" dirty="0"/>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5" name="Content Placeholder 2"/>
          <p:cNvSpPr txBox="1">
            <a:spLocks/>
          </p:cNvSpPr>
          <p:nvPr/>
        </p:nvSpPr>
        <p:spPr>
          <a:xfrm>
            <a:off x="4644008" y="2068009"/>
            <a:ext cx="4203142" cy="4789991"/>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en-GB" sz="1800" dirty="0"/>
              <a:t>Jesus was approached by a woman, who had suffered from a haemorrhage for twelve years, and she touched the fringe of his cloak, for she said to herself, ‘If I can only touch his cloak I shall be well again.’ Jesus turned round and saw her; and he said to her, ‘Courage, my daughter, your faith has restored you to health.’ And from that moment the woman was well again. Matthew 9:18-26</a:t>
            </a:r>
          </a:p>
          <a:p>
            <a:pPr marL="0" indent="0">
              <a:buNone/>
            </a:pPr>
            <a:r>
              <a:rPr lang="en-GB" sz="1800" dirty="0"/>
              <a:t>One of the loveliest scenes in the Gospel . Watch a reflection from an artist based in India</a:t>
            </a:r>
          </a:p>
          <a:p>
            <a:pPr marL="0" indent="0">
              <a:buNone/>
            </a:pPr>
            <a:r>
              <a:rPr lang="en-GB" sz="1800" dirty="0"/>
              <a:t> </a:t>
            </a:r>
            <a:r>
              <a:rPr lang="en-GB" sz="1800" dirty="0">
                <a:hlinkClick r:id="rId4"/>
              </a:rPr>
              <a:t>The Healing of the Woman </a:t>
            </a:r>
            <a:endParaRPr lang="en-GB" sz="1800" dirty="0"/>
          </a:p>
          <a:p>
            <a:pPr marL="0" indent="0">
              <a:buNone/>
            </a:pPr>
            <a:r>
              <a:rPr lang="en-GB" sz="1800" dirty="0"/>
              <a:t>Listen  </a:t>
            </a:r>
            <a:r>
              <a:rPr lang="en-GB" sz="1800" dirty="0">
                <a:hlinkClick r:id="rId5"/>
              </a:rPr>
              <a:t>One Touch </a:t>
            </a:r>
            <a:endParaRPr lang="en-GB" sz="1800" dirty="0"/>
          </a:p>
        </p:txBody>
      </p:sp>
    </p:spTree>
    <p:extLst>
      <p:ext uri="{BB962C8B-B14F-4D97-AF65-F5344CB8AC3E}">
        <p14:creationId xmlns:p14="http://schemas.microsoft.com/office/powerpoint/2010/main" val="79732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097281"/>
            <a:ext cx="8928992" cy="4999694"/>
          </a:xfrm>
        </p:spPr>
      </p:pic>
    </p:spTree>
    <p:extLst>
      <p:ext uri="{BB962C8B-B14F-4D97-AF65-F5344CB8AC3E}">
        <p14:creationId xmlns:p14="http://schemas.microsoft.com/office/powerpoint/2010/main" val="77881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153" y="1988840"/>
            <a:ext cx="4056347" cy="4473653"/>
          </a:xfrm>
          <a:solidFill>
            <a:schemeClr val="accent6">
              <a:lumMod val="40000"/>
              <a:lumOff val="60000"/>
            </a:schemeClr>
          </a:solidFill>
        </p:spPr>
        <p:txBody>
          <a:bodyPr>
            <a:noAutofit/>
          </a:bodyPr>
          <a:lstStyle/>
          <a:p>
            <a:pPr marL="0" indent="0">
              <a:buNone/>
            </a:pPr>
            <a:r>
              <a:rPr lang="en-GB" sz="1800" dirty="0"/>
              <a:t>We often think about what we want. We rarely think about what we already have.</a:t>
            </a:r>
          </a:p>
          <a:p>
            <a:pPr marL="0" indent="0">
              <a:buNone/>
            </a:pPr>
            <a:r>
              <a:rPr lang="en-GB" sz="1800" dirty="0"/>
              <a:t>We are surrounded by good </a:t>
            </a:r>
          </a:p>
          <a:p>
            <a:pPr marL="0" indent="0">
              <a:buNone/>
            </a:pPr>
            <a:r>
              <a:rPr lang="en-GB" sz="1800" dirty="0"/>
              <a:t>fortune. Take a moment to count your blessings. </a:t>
            </a:r>
            <a:endParaRPr lang="en-GB" sz="1800" i="1" dirty="0"/>
          </a:p>
          <a:p>
            <a:pPr marL="0" indent="0">
              <a:buNone/>
            </a:pPr>
            <a:r>
              <a:rPr lang="en-GB" sz="1800" i="1" dirty="0"/>
              <a:t>Lord, </a:t>
            </a:r>
          </a:p>
          <a:p>
            <a:pPr marL="0" indent="0">
              <a:buNone/>
            </a:pPr>
            <a:r>
              <a:rPr lang="en-GB" sz="1800" i="1" dirty="0"/>
              <a:t>I wish you could give me eyes so large </a:t>
            </a:r>
          </a:p>
          <a:p>
            <a:pPr marL="0" indent="0">
              <a:buNone/>
            </a:pPr>
            <a:r>
              <a:rPr lang="en-GB" sz="1800" i="1" dirty="0"/>
              <a:t>that I could see the world as you do.</a:t>
            </a:r>
          </a:p>
          <a:p>
            <a:pPr marL="0" indent="0">
              <a:buNone/>
            </a:pPr>
            <a:r>
              <a:rPr lang="en-GB" sz="1800" i="1" dirty="0"/>
              <a:t>Because I like looking at the world</a:t>
            </a:r>
          </a:p>
          <a:p>
            <a:pPr marL="0" indent="0">
              <a:buNone/>
            </a:pPr>
            <a:r>
              <a:rPr lang="en-GB" sz="1800" i="1" dirty="0"/>
              <a:t>but sometimes I forget to notice,</a:t>
            </a:r>
          </a:p>
          <a:p>
            <a:pPr marL="0" indent="0">
              <a:buNone/>
            </a:pPr>
            <a:r>
              <a:rPr lang="en-GB" sz="1800" i="1" dirty="0"/>
              <a:t>to admire, to acknowledge</a:t>
            </a:r>
          </a:p>
          <a:p>
            <a:pPr marL="0" indent="0">
              <a:buNone/>
            </a:pPr>
            <a:r>
              <a:rPr lang="en-GB" sz="1800" i="1" dirty="0"/>
              <a:t>all that is good.  </a:t>
            </a:r>
          </a:p>
          <a:p>
            <a:pPr marL="0" indent="0">
              <a:buNone/>
            </a:pPr>
            <a:r>
              <a:rPr lang="en-GB" sz="1800" i="1" dirty="0"/>
              <a:t>Amen</a:t>
            </a:r>
          </a:p>
        </p:txBody>
      </p:sp>
      <p:sp>
        <p:nvSpPr>
          <p:cNvPr id="2" name="Title 1"/>
          <p:cNvSpPr>
            <a:spLocks noGrp="1"/>
          </p:cNvSpPr>
          <p:nvPr>
            <p:ph type="title"/>
          </p:nvPr>
        </p:nvSpPr>
        <p:spPr>
          <a:xfrm>
            <a:off x="621876" y="565393"/>
            <a:ext cx="7756263" cy="1054250"/>
          </a:xfrm>
        </p:spPr>
        <p:txBody>
          <a:bodyPr/>
          <a:lstStyle/>
          <a:p>
            <a:r>
              <a:rPr lang="en-GB" dirty="0"/>
              <a:t>Thankful Tuesday </a:t>
            </a:r>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24390" y="504422"/>
            <a:ext cx="907499" cy="1185718"/>
          </a:xfrm>
          <a:prstGeom prst="rect">
            <a:avLst/>
          </a:prstGeom>
        </p:spPr>
      </p:pic>
      <p:sp>
        <p:nvSpPr>
          <p:cNvPr id="5" name="Content Placeholder 2"/>
          <p:cNvSpPr txBox="1">
            <a:spLocks/>
          </p:cNvSpPr>
          <p:nvPr/>
        </p:nvSpPr>
        <p:spPr>
          <a:xfrm>
            <a:off x="3995936" y="2123699"/>
            <a:ext cx="4815812" cy="2961485"/>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endParaRPr lang="en-GB" sz="1800" dirty="0"/>
          </a:p>
        </p:txBody>
      </p:sp>
      <p:sp>
        <p:nvSpPr>
          <p:cNvPr id="6" name="Rectangle 5"/>
          <p:cNvSpPr/>
          <p:nvPr/>
        </p:nvSpPr>
        <p:spPr>
          <a:xfrm>
            <a:off x="4572000" y="1988840"/>
            <a:ext cx="4392488" cy="4524315"/>
          </a:xfrm>
          <a:prstGeom prst="rect">
            <a:avLst/>
          </a:prstGeom>
        </p:spPr>
        <p:txBody>
          <a:bodyPr wrap="square">
            <a:spAutoFit/>
          </a:bodyPr>
          <a:lstStyle/>
          <a:p>
            <a:r>
              <a:rPr lang="en-GB" dirty="0"/>
              <a:t> Jesus made a tour through all the towns and villages, teaching in their synagogues, proclaiming the Good News of the kingdom and curing all kinds of diseases and sickness.</a:t>
            </a:r>
          </a:p>
          <a:p>
            <a:r>
              <a:rPr lang="en-GB" dirty="0"/>
              <a:t>  And when he saw the crowds he felt sorry for them because they were harassed and dejected, like sheep without a shepherd. Then he said to his disciples, ‘The harvest is rich but the labourers are few, so ask the Lord of the harvest to send labourers to his harvest.’ </a:t>
            </a:r>
          </a:p>
          <a:p>
            <a:r>
              <a:rPr lang="en-GB" dirty="0"/>
              <a:t>Matthew 9:32-37</a:t>
            </a:r>
          </a:p>
          <a:p>
            <a:r>
              <a:rPr lang="en-GB" i="1" dirty="0"/>
              <a:t>It can be difficult to stay positive when things are hard. It can help to find something to be thank for -  </a:t>
            </a:r>
            <a:r>
              <a:rPr lang="en-GB" i="1" dirty="0">
                <a:hlinkClick r:id="rId4"/>
              </a:rPr>
              <a:t>Giving Thanks </a:t>
            </a:r>
            <a:endParaRPr lang="en-GB" i="1" dirty="0"/>
          </a:p>
        </p:txBody>
      </p:sp>
    </p:spTree>
    <p:extLst>
      <p:ext uri="{BB962C8B-B14F-4D97-AF65-F5344CB8AC3E}">
        <p14:creationId xmlns:p14="http://schemas.microsoft.com/office/powerpoint/2010/main" val="198898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9" y="2167401"/>
            <a:ext cx="3960440" cy="4690599"/>
          </a:xfrm>
        </p:spPr>
        <p:txBody>
          <a:bodyPr>
            <a:normAutofit/>
          </a:bodyPr>
          <a:lstStyle/>
          <a:p>
            <a:pPr marL="0" indent="0">
              <a:buNone/>
            </a:pPr>
            <a:r>
              <a:rPr lang="en-GB" sz="1800" dirty="0"/>
              <a:t>It’s good to take a moment and pay attention to the small but important something that may be in front of our eyes. </a:t>
            </a:r>
          </a:p>
          <a:p>
            <a:pPr marL="0" indent="0">
              <a:buNone/>
            </a:pPr>
            <a:r>
              <a:rPr lang="en-GB" sz="1800" i="1" dirty="0"/>
              <a:t>“I think us here to wonder, myself. To wonder. To ask. </a:t>
            </a:r>
          </a:p>
          <a:p>
            <a:pPr marL="0" indent="0">
              <a:buNone/>
            </a:pPr>
            <a:r>
              <a:rPr lang="en-GB" sz="1800" i="1" dirty="0"/>
              <a:t>And that in wondering ‘bout the big things and asking ‘bout the big things, you learn about the little ones, almost by accident. But you never know nothing more about the big things than you start out with. </a:t>
            </a:r>
          </a:p>
          <a:p>
            <a:pPr marL="0" indent="0">
              <a:buNone/>
            </a:pPr>
            <a:r>
              <a:rPr lang="en-GB" sz="1800" i="1" dirty="0"/>
              <a:t>The more I wonder, the more I love.” </a:t>
            </a:r>
          </a:p>
          <a:p>
            <a:pPr marL="0" indent="0">
              <a:buNone/>
            </a:pPr>
            <a:r>
              <a:rPr lang="en-GB" sz="1800" i="1" dirty="0"/>
              <a:t>― Alice Walker</a:t>
            </a:r>
          </a:p>
        </p:txBody>
      </p:sp>
      <p:sp>
        <p:nvSpPr>
          <p:cNvPr id="2" name="Title 1"/>
          <p:cNvSpPr>
            <a:spLocks noGrp="1"/>
          </p:cNvSpPr>
          <p:nvPr>
            <p:ph type="title"/>
          </p:nvPr>
        </p:nvSpPr>
        <p:spPr/>
        <p:txBody>
          <a:bodyPr/>
          <a:lstStyle/>
          <a:p>
            <a:r>
              <a:rPr lang="en-GB" dirty="0"/>
              <a:t>Wonder Wednesday</a:t>
            </a:r>
            <a:br>
              <a:rPr lang="en-GB" dirty="0"/>
            </a:br>
            <a:endParaRPr lang="en-GB" sz="2800" dirty="0"/>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6" name="Content Placeholder 2"/>
          <p:cNvSpPr txBox="1">
            <a:spLocks/>
          </p:cNvSpPr>
          <p:nvPr/>
        </p:nvSpPr>
        <p:spPr>
          <a:xfrm>
            <a:off x="4499992" y="2167401"/>
            <a:ext cx="4311757" cy="4690599"/>
          </a:xfrm>
          <a:prstGeom prst="rect">
            <a:avLst/>
          </a:prstGeom>
        </p:spPr>
        <p:txBody>
          <a:bodyPr vert="horz" lIns="91440" tIns="45720" rIns="91440" bIns="45720" rtlCol="0">
            <a:normAutofit lnSpcReduction="1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en-GB" sz="1900" i="1" dirty="0"/>
              <a:t>“These are the names of the twelve apostles: first, Simon who is called Peter, and his brother Andrew; James the son of Zebedee, and his brother John; Philip and Bartholomew; Thomas, and Matthew the tax collector; James the son of </a:t>
            </a:r>
            <a:r>
              <a:rPr lang="en-GB" sz="1900" i="1" dirty="0" err="1"/>
              <a:t>Alphaeus</a:t>
            </a:r>
            <a:r>
              <a:rPr lang="en-GB" sz="1900" i="1" dirty="0"/>
              <a:t>, and Thaddaeus; Simon the Zealot and Judas Iscariot, the one who was to betray him.“ </a:t>
            </a:r>
            <a:r>
              <a:rPr lang="en-GB" sz="1900" dirty="0"/>
              <a:t>Matthew 10:1-7</a:t>
            </a:r>
          </a:p>
          <a:p>
            <a:pPr marL="0" indent="0">
              <a:buNone/>
            </a:pPr>
            <a:r>
              <a:rPr lang="en-GB" sz="1900" dirty="0"/>
              <a:t>These names are so familiar that we hardly think about them now except as ‘apostles’. But each one is a person with a life ‘before Jesus’. Everyone is called to be part of the story. Take the chance to say - </a:t>
            </a:r>
            <a:r>
              <a:rPr lang="en-GB" sz="1900" dirty="0">
                <a:hlinkClick r:id="rId4"/>
              </a:rPr>
              <a:t>Here I am </a:t>
            </a:r>
            <a:br>
              <a:rPr lang="en-GB" dirty="0"/>
            </a:br>
            <a:endParaRPr lang="en-GB" dirty="0"/>
          </a:p>
        </p:txBody>
      </p:sp>
    </p:spTree>
    <p:extLst>
      <p:ext uri="{BB962C8B-B14F-4D97-AF65-F5344CB8AC3E}">
        <p14:creationId xmlns:p14="http://schemas.microsoft.com/office/powerpoint/2010/main" val="2986769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6" name="Picture 5"/>
          <p:cNvPicPr>
            <a:picLocks noChangeAspect="1"/>
          </p:cNvPicPr>
          <p:nvPr/>
        </p:nvPicPr>
        <p:blipFill rotWithShape="1">
          <a:blip r:embed="rId2"/>
          <a:srcRect l="15899" t="9197" r="17639" b="9018"/>
          <a:stretch/>
        </p:blipFill>
        <p:spPr>
          <a:xfrm>
            <a:off x="316284" y="488434"/>
            <a:ext cx="8500674" cy="5881132"/>
          </a:xfrm>
          <a:prstGeom prst="rect">
            <a:avLst/>
          </a:prstGeom>
        </p:spPr>
      </p:pic>
    </p:spTree>
    <p:extLst>
      <p:ext uri="{BB962C8B-B14F-4D97-AF65-F5344CB8AC3E}">
        <p14:creationId xmlns:p14="http://schemas.microsoft.com/office/powerpoint/2010/main" val="2163633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7" y="2167401"/>
            <a:ext cx="3960440" cy="4562709"/>
          </a:xfrm>
        </p:spPr>
        <p:txBody>
          <a:bodyPr>
            <a:normAutofit fontScale="55000" lnSpcReduction="20000"/>
          </a:bodyPr>
          <a:lstStyle/>
          <a:p>
            <a:pPr marL="0" indent="0">
              <a:buNone/>
            </a:pPr>
            <a:r>
              <a:rPr lang="en-GB" sz="3300" dirty="0"/>
              <a:t>Where does the time go?                     </a:t>
            </a:r>
          </a:p>
          <a:p>
            <a:pPr marL="0" indent="0">
              <a:buNone/>
            </a:pPr>
            <a:r>
              <a:rPr lang="en-GB" sz="3300" dirty="0"/>
              <a:t> Maybe time to focus on where the week is going?                                  </a:t>
            </a:r>
          </a:p>
          <a:p>
            <a:pPr marL="0" indent="0">
              <a:buNone/>
            </a:pPr>
            <a:r>
              <a:rPr lang="en-GB" sz="3300" dirty="0"/>
              <a:t>Anything that needs to change?</a:t>
            </a:r>
          </a:p>
          <a:p>
            <a:pPr marL="0" indent="0">
              <a:buNone/>
            </a:pPr>
            <a:endParaRPr lang="en-GB" sz="3300" dirty="0"/>
          </a:p>
          <a:p>
            <a:pPr marL="0" indent="0">
              <a:buNone/>
            </a:pPr>
            <a:r>
              <a:rPr lang="en-GB" sz="3300" i="1" dirty="0"/>
              <a:t>Lord, do not simply say that you are with us.</a:t>
            </a:r>
          </a:p>
          <a:p>
            <a:pPr marL="0" indent="0">
              <a:buNone/>
            </a:pPr>
            <a:r>
              <a:rPr lang="en-GB" sz="3300" i="1" dirty="0"/>
              <a:t>Millions do not know you, and to those of us who do,</a:t>
            </a:r>
          </a:p>
          <a:p>
            <a:pPr marL="0" indent="0">
              <a:buNone/>
            </a:pPr>
            <a:r>
              <a:rPr lang="en-GB" sz="3300" i="1" dirty="0"/>
              <a:t>what is the difference?</a:t>
            </a:r>
          </a:p>
          <a:p>
            <a:pPr marL="0" indent="0">
              <a:buNone/>
            </a:pPr>
            <a:r>
              <a:rPr lang="en-GB" sz="3300" i="1" dirty="0"/>
              <a:t>What is the point of your presence </a:t>
            </a:r>
          </a:p>
          <a:p>
            <a:pPr marL="0" indent="0">
              <a:buNone/>
            </a:pPr>
            <a:r>
              <a:rPr lang="en-GB" sz="3300" i="1" dirty="0"/>
              <a:t>if our lives do not change?</a:t>
            </a:r>
          </a:p>
          <a:p>
            <a:pPr marL="0" indent="0">
              <a:buNone/>
            </a:pPr>
            <a:r>
              <a:rPr lang="en-GB" sz="3300" i="1" dirty="0"/>
              <a:t>Lord, I give you permission to change my life. </a:t>
            </a:r>
          </a:p>
          <a:p>
            <a:pPr marL="0" indent="0">
              <a:buNone/>
            </a:pPr>
            <a:r>
              <a:rPr lang="en-GB" sz="3300" i="1" dirty="0"/>
              <a:t>Amen</a:t>
            </a:r>
          </a:p>
          <a:p>
            <a:pPr marL="0" indent="0">
              <a:buNone/>
            </a:pPr>
            <a:r>
              <a:rPr lang="en-GB" sz="3300" i="1" dirty="0"/>
              <a:t> </a:t>
            </a:r>
            <a:endParaRPr lang="en-GB" sz="2900" i="1" dirty="0"/>
          </a:p>
          <a:p>
            <a:pPr marL="0" indent="0">
              <a:buNone/>
            </a:pPr>
            <a:endParaRPr lang="en-GB" i="1" dirty="0"/>
          </a:p>
        </p:txBody>
      </p:sp>
      <p:sp>
        <p:nvSpPr>
          <p:cNvPr id="2" name="Title 1"/>
          <p:cNvSpPr>
            <a:spLocks noGrp="1"/>
          </p:cNvSpPr>
          <p:nvPr>
            <p:ph type="title"/>
          </p:nvPr>
        </p:nvSpPr>
        <p:spPr/>
        <p:txBody>
          <a:bodyPr/>
          <a:lstStyle/>
          <a:p>
            <a:r>
              <a:rPr lang="en-GB" sz="4800" dirty="0"/>
              <a:t>Thoughtful Thursday</a:t>
            </a:r>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5" name="Content Placeholder 2"/>
          <p:cNvSpPr txBox="1">
            <a:spLocks/>
          </p:cNvSpPr>
          <p:nvPr/>
        </p:nvSpPr>
        <p:spPr>
          <a:xfrm>
            <a:off x="4427983" y="2039511"/>
            <a:ext cx="4536505" cy="4690599"/>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en-GB" sz="1800" dirty="0"/>
              <a:t>“Jesus instructed the Twelve as follows: ‘As you go, proclaim that the kingdom of heaven is close at hand. Cure the sick, raise the dead, cleanse the lepers, cast out devils. You received without charge, give without charge. Provide yourselves with no gold or silver, not even with a few coppers for your purses, with no haversack for the journey or spare tunic or footwear or a staff, for the workman deserves his keep.” Matthew 10:7-15</a:t>
            </a:r>
          </a:p>
          <a:p>
            <a:pPr marL="0" indent="0">
              <a:buNone/>
            </a:pPr>
            <a:r>
              <a:rPr lang="en-GB" sz="1800" dirty="0"/>
              <a:t>Jesus tells us ‘we are enough’. We can change lives by just being who we are mean to be. What is keeping you from your best self?</a:t>
            </a:r>
            <a:endParaRPr lang="en-GB" sz="1800" i="1" dirty="0"/>
          </a:p>
          <a:p>
            <a:pPr marL="0" indent="0">
              <a:buNone/>
            </a:pPr>
            <a:r>
              <a:rPr lang="en-GB" sz="1800" i="1" dirty="0">
                <a:hlinkClick r:id="rId4"/>
              </a:rPr>
              <a:t>We are here to love </a:t>
            </a:r>
            <a:endParaRPr lang="en-GB" sz="1800" i="1" dirty="0"/>
          </a:p>
        </p:txBody>
      </p:sp>
    </p:spTree>
    <p:extLst>
      <p:ext uri="{BB962C8B-B14F-4D97-AF65-F5344CB8AC3E}">
        <p14:creationId xmlns:p14="http://schemas.microsoft.com/office/powerpoint/2010/main" val="19487082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4120</TotalTime>
  <Words>1776</Words>
  <Application>Microsoft Office PowerPoint</Application>
  <PresentationFormat>On-screen Show (4:3)</PresentationFormat>
  <Paragraphs>120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Book Antiqua</vt:lpstr>
      <vt:lpstr>Century Gothic</vt:lpstr>
      <vt:lpstr>Wingdings</vt:lpstr>
      <vt:lpstr>Hardcover</vt:lpstr>
      <vt:lpstr>PowerPoint Presentation</vt:lpstr>
      <vt:lpstr>  Sunday Reading –  Matthew 11:25-30  </vt:lpstr>
      <vt:lpstr>Sunday Space</vt:lpstr>
      <vt:lpstr>Mindful Monday </vt:lpstr>
      <vt:lpstr>PowerPoint Presentation</vt:lpstr>
      <vt:lpstr>Thankful Tuesday </vt:lpstr>
      <vt:lpstr>Wonder Wednesday </vt:lpstr>
      <vt:lpstr>PowerPoint Presentation</vt:lpstr>
      <vt:lpstr>Thoughtful Thursday</vt:lpstr>
      <vt:lpstr>Fabulous Friday </vt:lpstr>
      <vt:lpstr>PowerPoint Presentation</vt:lpstr>
      <vt:lpstr>Prayers of the Church </vt:lpstr>
      <vt:lpstr>Simply Saturday </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Pause</dc:title>
  <dc:creator>Mrs Gelling</dc:creator>
  <cp:lastModifiedBy>millie mcveigh</cp:lastModifiedBy>
  <cp:revision>372</cp:revision>
  <dcterms:created xsi:type="dcterms:W3CDTF">2015-09-03T11:17:03Z</dcterms:created>
  <dcterms:modified xsi:type="dcterms:W3CDTF">2020-07-05T18:48:16Z</dcterms:modified>
  <cp:contentStatus/>
</cp:coreProperties>
</file>