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93" r:id="rId4"/>
    <p:sldId id="309" r:id="rId5"/>
    <p:sldId id="330" r:id="rId6"/>
    <p:sldId id="336" r:id="rId7"/>
    <p:sldId id="331" r:id="rId8"/>
    <p:sldId id="337" r:id="rId9"/>
    <p:sldId id="332" r:id="rId10"/>
    <p:sldId id="338" r:id="rId11"/>
    <p:sldId id="333" r:id="rId12"/>
    <p:sldId id="339" r:id="rId13"/>
    <p:sldId id="334" r:id="rId14"/>
    <p:sldId id="340" r:id="rId15"/>
    <p:sldId id="341" r:id="rId16"/>
    <p:sldId id="335"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BFB16-2FF8-C1AD-5903-451058BC95F8}" v="466" dt="2020-03-26T11:52:51.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C8285C2-B969-4CB4-9FB8-57810B9E6289}" type="datetimeFigureOut">
              <a:rPr lang="en-GB" smtClean="0"/>
              <a:t>31/05/2020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5A501D-617C-49E0-8916-D50134E4D29E}"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285C2-B969-4CB4-9FB8-57810B9E6289}" type="datetimeFigureOut">
              <a:rPr lang="en-GB" smtClean="0"/>
              <a:t>31/05/2020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8285C2-B969-4CB4-9FB8-57810B9E6289}"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8285C2-B969-4CB4-9FB8-57810B9E6289}" type="datetimeFigureOut">
              <a:rPr lang="en-GB" smtClean="0"/>
              <a:t>31/05/2020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5A501D-617C-49E0-8916-D50134E4D29E}"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8285C2-B969-4CB4-9FB8-57810B9E6289}" type="datetimeFigureOut">
              <a:rPr lang="en-GB" smtClean="0"/>
              <a:t>31/05/2020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5A501D-617C-49E0-8916-D50134E4D29E}"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285C2-B969-4CB4-9FB8-57810B9E6289}" type="datetimeFigureOut">
              <a:rPr lang="en-GB" smtClean="0"/>
              <a:t>31/05/2020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31/05/2020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C8285C2-B969-4CB4-9FB8-57810B9E6289}" type="datetimeFigureOut">
              <a:rPr lang="en-GB" smtClean="0"/>
              <a:t>31/05/2020</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F5A501D-617C-49E0-8916-D50134E4D29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tsJEmLkphr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lFBZJGSgyVQ"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orestryengland.uk/resource/tree-explorer-activity-pack?fbclid=IwAR30JmX_XKXKtudqApxsF19IHnjEwRuOv2NmPh1wuP-iUNG6Htp6Cn9FNQ4" TargetMode="External"/><Relationship Id="rId2" Type="http://schemas.openxmlformats.org/officeDocument/2006/relationships/hyperlink" Target="https://www.childrensgardeningweek.co.uk/fun-things-to-do/?fbclid=IwAR1Utze3Hav30RyRdWrBrf8rqSgvYl7DpLN9o1eY5yr4ZH77IKWajpcz9so"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gelling@st-Nicholas.Cheshire.sch.uk"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_lO77WmaI4k" TargetMode="External"/><Relationship Id="rId1" Type="http://schemas.openxmlformats.org/officeDocument/2006/relationships/slideLayout" Target="../slideLayouts/slideLayout4.xml"/><Relationship Id="rId5" Type="http://schemas.openxmlformats.org/officeDocument/2006/relationships/image" Target="../media/image6.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piBWSmgFaU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youtube.com/watch?v=fWpvknKuY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youtube.com/watch?v=2p8_4NbrcKA&amp;list=RD2p8_4NbrcKA&amp;start_radio=1&amp;t=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395536" y="188640"/>
            <a:ext cx="907499" cy="11857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509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15597" t="9018" r="17639" b="8304"/>
          <a:stretch/>
        </p:blipFill>
        <p:spPr>
          <a:xfrm>
            <a:off x="151034" y="188640"/>
            <a:ext cx="8841931" cy="6156111"/>
          </a:xfrm>
          <a:prstGeom prst="rect">
            <a:avLst/>
          </a:prstGeom>
        </p:spPr>
      </p:pic>
    </p:spTree>
    <p:extLst>
      <p:ext uri="{BB962C8B-B14F-4D97-AF65-F5344CB8AC3E}">
        <p14:creationId xmlns:p14="http://schemas.microsoft.com/office/powerpoint/2010/main" val="342733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3960440" cy="4861999"/>
          </a:xfrm>
        </p:spPr>
        <p:txBody>
          <a:bodyPr>
            <a:normAutofit fontScale="92500" lnSpcReduction="20000"/>
          </a:bodyPr>
          <a:lstStyle/>
          <a:p>
            <a:pPr marL="0" indent="0">
              <a:buNone/>
            </a:pPr>
            <a:r>
              <a:rPr lang="en-GB" dirty="0" smtClean="0"/>
              <a:t>Oh, Thursday already. Where does the time go?                      Maybe time to focus on where the week is going?                                  Anything that needs to change?</a:t>
            </a:r>
          </a:p>
          <a:p>
            <a:pPr marL="0" indent="0">
              <a:buNone/>
            </a:pPr>
            <a:endParaRPr lang="en-GB" dirty="0" smtClean="0"/>
          </a:p>
          <a:p>
            <a:pPr marL="0" indent="0">
              <a:buNone/>
            </a:pPr>
            <a:r>
              <a:rPr lang="en-GB" i="1" dirty="0" smtClean="0"/>
              <a:t>Eat and drink together:</a:t>
            </a:r>
          </a:p>
          <a:p>
            <a:pPr marL="0" indent="0">
              <a:buNone/>
            </a:pPr>
            <a:r>
              <a:rPr lang="en-GB" i="1" dirty="0" smtClean="0"/>
              <a:t>Talk and laugh together:</a:t>
            </a:r>
          </a:p>
          <a:p>
            <a:pPr marL="0" indent="0">
              <a:buNone/>
            </a:pPr>
            <a:r>
              <a:rPr lang="en-GB" i="1" dirty="0" smtClean="0"/>
              <a:t>Enjoy life together:</a:t>
            </a:r>
          </a:p>
          <a:p>
            <a:pPr marL="0" indent="0">
              <a:buNone/>
            </a:pPr>
            <a:r>
              <a:rPr lang="en-GB" i="1" dirty="0" smtClean="0"/>
              <a:t>But never call it friendship </a:t>
            </a:r>
          </a:p>
          <a:p>
            <a:pPr marL="0" indent="0">
              <a:buNone/>
            </a:pPr>
            <a:r>
              <a:rPr lang="en-GB" i="1" dirty="0" smtClean="0"/>
              <a:t>Until you have wept together.</a:t>
            </a:r>
          </a:p>
          <a:p>
            <a:pPr marL="0" indent="0">
              <a:buNone/>
            </a:pPr>
            <a:r>
              <a:rPr lang="en-GB" i="1" dirty="0"/>
              <a:t>	</a:t>
            </a:r>
            <a:r>
              <a:rPr lang="en-GB" i="1" dirty="0" smtClean="0"/>
              <a:t>					African saying </a:t>
            </a:r>
          </a:p>
          <a:p>
            <a:pPr marL="0" indent="0">
              <a:buNone/>
            </a:pPr>
            <a:r>
              <a:rPr lang="en-GB" i="1" dirty="0" smtClean="0"/>
              <a:t> </a:t>
            </a:r>
          </a:p>
          <a:p>
            <a:pPr marL="0" indent="0">
              <a:buNone/>
            </a:pPr>
            <a:endParaRPr lang="en-GB" dirty="0" smtClean="0"/>
          </a:p>
        </p:txBody>
      </p:sp>
      <p:sp>
        <p:nvSpPr>
          <p:cNvPr id="2" name="Title 1"/>
          <p:cNvSpPr>
            <a:spLocks noGrp="1"/>
          </p:cNvSpPr>
          <p:nvPr>
            <p:ph type="title"/>
          </p:nvPr>
        </p:nvSpPr>
        <p:spPr/>
        <p:txBody>
          <a:bodyPr/>
          <a:lstStyle/>
          <a:p>
            <a:r>
              <a:rPr lang="en-GB" dirty="0" smtClean="0"/>
              <a:t>Thoughtful Thursday</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572000" y="2162696"/>
            <a:ext cx="4390532" cy="4290640"/>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dk1"/>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dk1"/>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dk1"/>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9pPr>
          </a:lstStyle>
          <a:p>
            <a:pPr marL="114300" indent="0">
              <a:buFont typeface="Wingdings" pitchFamily="2" charset="2"/>
              <a:buNone/>
            </a:pPr>
            <a:r>
              <a:rPr lang="en-GB" sz="2000" smtClean="0">
                <a:solidFill>
                  <a:schemeClr val="accent2">
                    <a:lumMod val="50000"/>
                  </a:schemeClr>
                </a:solidFill>
              </a:rPr>
              <a:t>“ Just as a human body, though it is made up of many parts, is a single unit because all these parts, though many, make one body, so it is with Christ. In the one Spirit we were all baptised, Jews as well as Greeks, slaves as well as citizens, and one Spirit was given to us all to drink..” Corinthians</a:t>
            </a:r>
          </a:p>
          <a:p>
            <a:pPr marL="114300" indent="0">
              <a:buFont typeface="Wingdings" pitchFamily="2" charset="2"/>
              <a:buNone/>
            </a:pPr>
            <a:r>
              <a:rPr lang="en-GB" sz="2000" smtClean="0">
                <a:solidFill>
                  <a:schemeClr val="accent2">
                    <a:lumMod val="50000"/>
                  </a:schemeClr>
                </a:solidFill>
              </a:rPr>
              <a:t>Watch -</a:t>
            </a:r>
            <a:r>
              <a:rPr lang="en-GB" sz="2000" smtClean="0">
                <a:solidFill>
                  <a:schemeClr val="accent2">
                    <a:lumMod val="50000"/>
                  </a:schemeClr>
                </a:solidFill>
                <a:hlinkClick r:id="rId4"/>
              </a:rPr>
              <a:t>This is Living</a:t>
            </a:r>
            <a:endParaRPr lang="en-GB" sz="2000" dirty="0" smtClean="0">
              <a:solidFill>
                <a:schemeClr val="accent2">
                  <a:lumMod val="50000"/>
                </a:schemeClr>
              </a:solidFill>
            </a:endParaRPr>
          </a:p>
        </p:txBody>
      </p:sp>
      <p:pic>
        <p:nvPicPr>
          <p:cNvPr id="6" name="Picture 2" descr="Image result for in one spiri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456" t="1814" r="13984" b="2427"/>
          <a:stretch/>
        </p:blipFill>
        <p:spPr bwMode="auto">
          <a:xfrm>
            <a:off x="7418810" y="4716377"/>
            <a:ext cx="1578038" cy="214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16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15899" t="8839" r="17136" b="8661"/>
          <a:stretch/>
        </p:blipFill>
        <p:spPr>
          <a:xfrm>
            <a:off x="136264" y="360296"/>
            <a:ext cx="8860714" cy="6137407"/>
          </a:xfrm>
          <a:prstGeom prst="rect">
            <a:avLst/>
          </a:prstGeom>
        </p:spPr>
      </p:pic>
    </p:spTree>
    <p:extLst>
      <p:ext uri="{BB962C8B-B14F-4D97-AF65-F5344CB8AC3E}">
        <p14:creationId xmlns:p14="http://schemas.microsoft.com/office/powerpoint/2010/main" val="51206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44364"/>
            <a:ext cx="4320481" cy="4861999"/>
          </a:xfrm>
        </p:spPr>
        <p:txBody>
          <a:bodyPr>
            <a:normAutofit fontScale="77500" lnSpcReduction="20000"/>
          </a:bodyPr>
          <a:lstStyle/>
          <a:p>
            <a:pPr marL="0" indent="0">
              <a:buNone/>
            </a:pPr>
            <a:r>
              <a:rPr lang="en-GB" dirty="0" smtClean="0"/>
              <a:t>Before racing into the weekend, take a minute. </a:t>
            </a:r>
          </a:p>
          <a:p>
            <a:pPr marL="0" indent="0">
              <a:buNone/>
            </a:pPr>
            <a:r>
              <a:rPr lang="en-GB" dirty="0" smtClean="0"/>
              <a:t>Reflect back on your successes and your challenges. Are you beginning Friday in the best place?                                     If not, now’s the time to make it right. If so – then – </a:t>
            </a:r>
            <a:r>
              <a:rPr lang="en-GB" i="1" dirty="0" smtClean="0"/>
              <a:t>Fantastic!</a:t>
            </a:r>
          </a:p>
          <a:p>
            <a:pPr marL="0" indent="0">
              <a:buNone/>
            </a:pPr>
            <a:endParaRPr lang="en-GB" dirty="0" smtClean="0"/>
          </a:p>
          <a:p>
            <a:pPr marL="0" indent="0">
              <a:buNone/>
            </a:pPr>
            <a:r>
              <a:rPr lang="en-GB" i="1" dirty="0" smtClean="0"/>
              <a:t>Loving God</a:t>
            </a:r>
          </a:p>
          <a:p>
            <a:pPr marL="0" indent="0">
              <a:buNone/>
            </a:pPr>
            <a:r>
              <a:rPr lang="en-GB" i="1" dirty="0" smtClean="0"/>
              <a:t>I have often seen power corrupt others – </a:t>
            </a:r>
          </a:p>
          <a:p>
            <a:pPr marL="0" indent="0">
              <a:buNone/>
            </a:pPr>
            <a:r>
              <a:rPr lang="en-GB" i="1" dirty="0" smtClean="0"/>
              <a:t>leaders of armies, governments, organisations </a:t>
            </a:r>
          </a:p>
          <a:p>
            <a:pPr marL="0" indent="0">
              <a:buNone/>
            </a:pPr>
            <a:r>
              <a:rPr lang="en-GB" i="1" dirty="0" smtClean="0"/>
              <a:t>and even in my own family and friends – </a:t>
            </a:r>
          </a:p>
          <a:p>
            <a:pPr marL="0" indent="0">
              <a:buNone/>
            </a:pPr>
            <a:r>
              <a:rPr lang="en-GB" i="1" dirty="0" smtClean="0"/>
              <a:t>so when you see it happening to me </a:t>
            </a:r>
          </a:p>
          <a:p>
            <a:pPr marL="0" indent="0">
              <a:buNone/>
            </a:pPr>
            <a:r>
              <a:rPr lang="en-GB" i="1" dirty="0" smtClean="0"/>
              <a:t>can you give me a well aimed nudge?</a:t>
            </a:r>
          </a:p>
          <a:p>
            <a:pPr marL="0" indent="0">
              <a:buNone/>
            </a:pPr>
            <a:r>
              <a:rPr lang="en-GB" i="1" dirty="0" smtClean="0"/>
              <a:t>Amen </a:t>
            </a:r>
          </a:p>
          <a:p>
            <a:pPr marL="0" indent="0" algn="r">
              <a:buNone/>
            </a:pPr>
            <a:r>
              <a:rPr lang="en-GB" i="1" dirty="0" smtClean="0"/>
              <a:t>Alex Gilmore </a:t>
            </a:r>
          </a:p>
          <a:p>
            <a:pPr marL="0" indent="0">
              <a:buNone/>
            </a:pPr>
            <a:endParaRPr lang="en-GB" dirty="0" smtClean="0"/>
          </a:p>
        </p:txBody>
      </p:sp>
      <p:sp>
        <p:nvSpPr>
          <p:cNvPr id="2" name="Title 1"/>
          <p:cNvSpPr>
            <a:spLocks noGrp="1"/>
          </p:cNvSpPr>
          <p:nvPr>
            <p:ph type="title"/>
          </p:nvPr>
        </p:nvSpPr>
        <p:spPr/>
        <p:txBody>
          <a:bodyPr/>
          <a:lstStyle/>
          <a:p>
            <a:r>
              <a:rPr lang="en-GB" dirty="0" smtClean="0"/>
              <a:t>Fabulous Friday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580668" y="2054118"/>
            <a:ext cx="4404848" cy="4471226"/>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dk1"/>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dk1"/>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dk1"/>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9pPr>
          </a:lstStyle>
          <a:p>
            <a:pPr marL="114300" indent="0">
              <a:buFont typeface="Wingdings" pitchFamily="2" charset="2"/>
              <a:buNone/>
            </a:pPr>
            <a:r>
              <a:rPr lang="en-GB" sz="1800" dirty="0" smtClean="0">
                <a:solidFill>
                  <a:schemeClr val="accent2">
                    <a:lumMod val="50000"/>
                  </a:schemeClr>
                </a:solidFill>
              </a:rPr>
              <a:t>“In the evening of the first day of the week, the doors were closed in the room where the disciples were, for fear of the Jews. Jesus came and stood among them. He said to them, ‘Peace be with you’, and showed them his hands and his side. The disciples were filled with joy when they saw the Lord, and he said to them again, ‘Peace be with you.” </a:t>
            </a:r>
          </a:p>
          <a:p>
            <a:pPr marL="114300" indent="0">
              <a:buFont typeface="Wingdings" pitchFamily="2" charset="2"/>
              <a:buNone/>
            </a:pPr>
            <a:r>
              <a:rPr lang="en-GB" sz="1800" dirty="0" smtClean="0">
                <a:solidFill>
                  <a:schemeClr val="accent2">
                    <a:lumMod val="50000"/>
                  </a:schemeClr>
                </a:solidFill>
              </a:rPr>
              <a:t>John 20 </a:t>
            </a:r>
          </a:p>
          <a:p>
            <a:pPr marL="114300" indent="0">
              <a:buFont typeface="Wingdings" pitchFamily="2" charset="2"/>
              <a:buNone/>
            </a:pPr>
            <a:r>
              <a:rPr lang="en-GB" sz="1800" dirty="0" smtClean="0">
                <a:solidFill>
                  <a:schemeClr val="accent2">
                    <a:lumMod val="50000"/>
                  </a:schemeClr>
                </a:solidFill>
              </a:rPr>
              <a:t>Watch -</a:t>
            </a:r>
            <a:r>
              <a:rPr lang="en-GB" sz="1800" dirty="0" smtClean="0">
                <a:solidFill>
                  <a:schemeClr val="accent2">
                    <a:lumMod val="50000"/>
                  </a:schemeClr>
                </a:solidFill>
                <a:hlinkClick r:id="rId4"/>
              </a:rPr>
              <a:t>My Lighthouse</a:t>
            </a:r>
            <a:endParaRPr lang="en-GB" sz="1800" dirty="0" smtClean="0">
              <a:solidFill>
                <a:schemeClr val="accent2">
                  <a:lumMod val="50000"/>
                </a:schemeClr>
              </a:solidFill>
            </a:endParaRPr>
          </a:p>
        </p:txBody>
      </p:sp>
      <p:pic>
        <p:nvPicPr>
          <p:cNvPr id="8" name="Picture 7"/>
          <p:cNvPicPr>
            <a:picLocks noChangeAspect="1"/>
          </p:cNvPicPr>
          <p:nvPr/>
        </p:nvPicPr>
        <p:blipFill>
          <a:blip r:embed="rId5"/>
          <a:stretch>
            <a:fillRect/>
          </a:stretch>
        </p:blipFill>
        <p:spPr>
          <a:xfrm>
            <a:off x="7545356" y="4579901"/>
            <a:ext cx="1440160" cy="2292631"/>
          </a:xfrm>
          <a:prstGeom prst="rect">
            <a:avLst/>
          </a:prstGeom>
        </p:spPr>
      </p:pic>
    </p:spTree>
    <p:extLst>
      <p:ext uri="{BB962C8B-B14F-4D97-AF65-F5344CB8AC3E}">
        <p14:creationId xmlns:p14="http://schemas.microsoft.com/office/powerpoint/2010/main" val="3921976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2050" name="Picture 2" descr="Pentecost Flames Coloring Page &amp; Poster - Illustrated Mini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27" y="692696"/>
            <a:ext cx="7567146" cy="584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4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664841" cy="2836837"/>
          </a:xfrm>
        </p:spPr>
        <p:txBody>
          <a:bodyPr>
            <a:normAutofit/>
          </a:bodyPr>
          <a:lstStyle/>
          <a:p>
            <a:r>
              <a:rPr lang="en-GB" dirty="0" smtClean="0"/>
              <a:t>In the Garden -</a:t>
            </a:r>
            <a:r>
              <a:rPr lang="en-GB" dirty="0" smtClean="0">
                <a:hlinkClick r:id="rId2"/>
              </a:rPr>
              <a:t>Garden ideas</a:t>
            </a:r>
            <a:endParaRPr lang="en-GB" dirty="0" smtClean="0"/>
          </a:p>
          <a:p>
            <a:r>
              <a:rPr lang="en-GB" dirty="0" smtClean="0"/>
              <a:t>Tree Explorer - </a:t>
            </a:r>
            <a:r>
              <a:rPr lang="en-GB" dirty="0" smtClean="0">
                <a:hlinkClick r:id="rId3"/>
              </a:rPr>
              <a:t>Tree Activity </a:t>
            </a:r>
            <a:endParaRPr lang="en-GB" dirty="0" smtClean="0"/>
          </a:p>
          <a:p>
            <a:r>
              <a:rPr lang="en-GB" dirty="0"/>
              <a:t>Y</a:t>
            </a:r>
            <a:r>
              <a:rPr lang="en-GB" dirty="0" smtClean="0"/>
              <a:t>ou could try the half-term challenge just </a:t>
            </a:r>
            <a:r>
              <a:rPr lang="en-GB" smtClean="0"/>
              <a:t>for fun </a:t>
            </a:r>
            <a:endParaRPr lang="en-GB" dirty="0"/>
          </a:p>
        </p:txBody>
      </p:sp>
      <p:sp>
        <p:nvSpPr>
          <p:cNvPr id="3" name="Title 2"/>
          <p:cNvSpPr>
            <a:spLocks noGrp="1"/>
          </p:cNvSpPr>
          <p:nvPr>
            <p:ph type="title"/>
          </p:nvPr>
        </p:nvSpPr>
        <p:spPr/>
        <p:txBody>
          <a:bodyPr/>
          <a:lstStyle/>
          <a:p>
            <a:r>
              <a:rPr lang="en-GB" dirty="0" smtClean="0"/>
              <a:t>Things to do  </a:t>
            </a:r>
            <a:endParaRPr lang="en-GB" dirty="0"/>
          </a:p>
        </p:txBody>
      </p:sp>
      <p:pic>
        <p:nvPicPr>
          <p:cNvPr id="3074" name="Picture 2"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248347"/>
            <a:ext cx="3256303" cy="456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19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smtClean="0"/>
              <a:t>Prayers of the Church </a:t>
            </a:r>
            <a:endParaRPr lang="en-GB" dirty="0"/>
          </a:p>
        </p:txBody>
      </p:sp>
      <p:sp>
        <p:nvSpPr>
          <p:cNvPr id="5" name="Content Placeholder 2"/>
          <p:cNvSpPr txBox="1">
            <a:spLocks/>
          </p:cNvSpPr>
          <p:nvPr/>
        </p:nvSpPr>
        <p:spPr>
          <a:xfrm>
            <a:off x="354153" y="2240775"/>
            <a:ext cx="8424936" cy="426868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5400" cap="flat" cmpd="sng" algn="ctr">
            <a:solidFill>
              <a:srgbClr val="4A66AC"/>
            </a:solidFill>
            <a:prstDash val="solid"/>
          </a:ln>
          <a:effectLst/>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dk1"/>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Our Father who art in heaven, hallowed be thy name.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Thy kingdom come.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Thy will be done, on earth as it is in heaven.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Give us this day our daily bread; and forgive us our trespasses, as we forgive those who trespass against us; and lead us not into temptation, but deliver us from evil. Amen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Hail Mary, full of grace, the Lord is with thee.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Blessed art thou amongst women and blessed is the fruit of thy womb, Jesus.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Holy Mary, Mother of God, pray for us sinners, now and at the hour of our death. Amen</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smtClean="0">
                <a:ln>
                  <a:noFill/>
                </a:ln>
                <a:solidFill>
                  <a:srgbClr val="4A66AC">
                    <a:lumMod val="20000"/>
                    <a:lumOff val="80000"/>
                  </a:srgbClr>
                </a:solidFill>
                <a:effectLst/>
                <a:uLnTx/>
                <a:uFillTx/>
                <a:latin typeface="Century Gothic"/>
                <a:ea typeface="+mn-ea"/>
                <a:cs typeface="+mn-cs"/>
              </a:rPr>
              <a:t>Glory be to the Father, the Son and the Holy Spirit. As it was in the beginning, is now and forever will be, world without end. Amen</a:t>
            </a:r>
            <a:endParaRPr kumimoji="0" lang="en-GB" sz="1800" b="0" i="0" u="none" strike="noStrike" kern="1200" cap="none" spc="0" normalizeH="0" baseline="0" noProof="0" dirty="0" smtClean="0">
              <a:ln>
                <a:noFill/>
              </a:ln>
              <a:solidFill>
                <a:srgbClr val="4A66AC">
                  <a:lumMod val="20000"/>
                  <a:lumOff val="80000"/>
                </a:srgbClr>
              </a:solidFill>
              <a:effectLst/>
              <a:uLnTx/>
              <a:uFillTx/>
              <a:latin typeface="Century Gothic"/>
              <a:ea typeface="+mn-ea"/>
              <a:cs typeface="+mn-cs"/>
            </a:endParaRPr>
          </a:p>
        </p:txBody>
      </p:sp>
    </p:spTree>
    <p:extLst>
      <p:ext uri="{BB962C8B-B14F-4D97-AF65-F5344CB8AC3E}">
        <p14:creationId xmlns:p14="http://schemas.microsoft.com/office/powerpoint/2010/main" val="167228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995" y="1124744"/>
            <a:ext cx="3872753" cy="1054250"/>
          </a:xfrm>
        </p:spPr>
        <p:txBody>
          <a:bodyPr/>
          <a:lstStyle/>
          <a:p>
            <a:r>
              <a:rPr lang="en-GB" sz="4400" dirty="0" smtClean="0"/>
              <a:t>Simply Saturday</a:t>
            </a:r>
            <a:r>
              <a:rPr lang="en-GB" dirty="0" smtClean="0"/>
              <a:t/>
            </a:r>
            <a:br>
              <a:rPr lang="en-GB" dirty="0" smtClean="0"/>
            </a:br>
            <a:endParaRPr lang="en-GB" sz="24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5518124" y="2420888"/>
            <a:ext cx="3293624" cy="223224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2000" i="1" dirty="0"/>
          </a:p>
          <a:p>
            <a:pPr marL="0" indent="0">
              <a:buNone/>
            </a:pPr>
            <a:r>
              <a:rPr lang="en-GB" sz="2000" i="1" dirty="0" smtClean="0"/>
              <a:t>We pray today for all those affected by the Pandemic. </a:t>
            </a:r>
          </a:p>
          <a:p>
            <a:pPr marL="0" indent="0">
              <a:buNone/>
            </a:pPr>
            <a:r>
              <a:rPr lang="en-GB" sz="2000" i="1" dirty="0" smtClean="0"/>
              <a:t>And add our own intentions to the prayers of the world.</a:t>
            </a:r>
          </a:p>
          <a:p>
            <a:pPr marL="0" indent="0">
              <a:buNone/>
            </a:pPr>
            <a:r>
              <a:rPr lang="en-GB" sz="2000" i="1" dirty="0" smtClean="0"/>
              <a:t>Amen </a:t>
            </a:r>
          </a:p>
        </p:txBody>
      </p:sp>
      <p:sp>
        <p:nvSpPr>
          <p:cNvPr id="3" name="Rectangle 2"/>
          <p:cNvSpPr/>
          <p:nvPr/>
        </p:nvSpPr>
        <p:spPr>
          <a:xfrm>
            <a:off x="366995" y="443857"/>
            <a:ext cx="4572000" cy="6186309"/>
          </a:xfrm>
          <a:prstGeom prst="rect">
            <a:avLst/>
          </a:prstGeom>
          <a:solidFill>
            <a:schemeClr val="accent4">
              <a:lumMod val="40000"/>
              <a:lumOff val="60000"/>
            </a:schemeClr>
          </a:solidFill>
        </p:spPr>
        <p:txBody>
          <a:bodyPr>
            <a:spAutoFit/>
          </a:bodyPr>
          <a:lstStyle/>
          <a:p>
            <a:pPr algn="ctr"/>
            <a:r>
              <a:rPr lang="en-GB" dirty="0" smtClean="0"/>
              <a:t>Prayer for the World </a:t>
            </a:r>
          </a:p>
          <a:p>
            <a:pPr algn="ctr"/>
            <a:r>
              <a:rPr lang="en-GB" dirty="0" smtClean="0"/>
              <a:t>God </a:t>
            </a:r>
            <a:r>
              <a:rPr lang="en-GB" dirty="0"/>
              <a:t>of love and hope,</a:t>
            </a:r>
          </a:p>
          <a:p>
            <a:pPr algn="ctr"/>
            <a:r>
              <a:rPr lang="en-GB" dirty="0"/>
              <a:t>you made the world and care for all creation,</a:t>
            </a:r>
          </a:p>
          <a:p>
            <a:pPr algn="ctr"/>
            <a:r>
              <a:rPr lang="en-GB" dirty="0"/>
              <a:t>but the world feels strange right now.</a:t>
            </a:r>
          </a:p>
          <a:p>
            <a:pPr algn="ctr"/>
            <a:r>
              <a:rPr lang="en-GB" dirty="0"/>
              <a:t>The news is full of stories about Coronavirus.</a:t>
            </a:r>
          </a:p>
          <a:p>
            <a:pPr algn="ctr"/>
            <a:r>
              <a:rPr lang="en-GB" dirty="0"/>
              <a:t>Some people are worried that </a:t>
            </a:r>
            <a:endParaRPr lang="en-GB" dirty="0" smtClean="0"/>
          </a:p>
          <a:p>
            <a:pPr algn="ctr"/>
            <a:r>
              <a:rPr lang="en-GB" dirty="0" smtClean="0"/>
              <a:t>they </a:t>
            </a:r>
            <a:r>
              <a:rPr lang="en-GB" dirty="0"/>
              <a:t>might get ill.</a:t>
            </a:r>
          </a:p>
          <a:p>
            <a:pPr algn="ctr"/>
            <a:r>
              <a:rPr lang="en-GB" dirty="0"/>
              <a:t>Others are anxious for their family </a:t>
            </a:r>
            <a:endParaRPr lang="en-GB" dirty="0" smtClean="0"/>
          </a:p>
          <a:p>
            <a:pPr algn="ctr"/>
            <a:r>
              <a:rPr lang="en-GB" dirty="0" smtClean="0"/>
              <a:t>and </a:t>
            </a:r>
            <a:r>
              <a:rPr lang="en-GB" dirty="0"/>
              <a:t>friends.</a:t>
            </a:r>
          </a:p>
          <a:p>
            <a:pPr algn="ctr"/>
            <a:r>
              <a:rPr lang="en-GB" dirty="0"/>
              <a:t>Be with them and help them to find peace.</a:t>
            </a:r>
          </a:p>
          <a:p>
            <a:pPr algn="ctr"/>
            <a:r>
              <a:rPr lang="en-GB" dirty="0"/>
              <a:t>We pray for the doctors and nurses </a:t>
            </a:r>
            <a:endParaRPr lang="en-GB" dirty="0" smtClean="0"/>
          </a:p>
          <a:p>
            <a:pPr algn="ctr"/>
            <a:r>
              <a:rPr lang="en-GB" dirty="0" smtClean="0"/>
              <a:t>and </a:t>
            </a:r>
            <a:r>
              <a:rPr lang="en-GB" dirty="0"/>
              <a:t>scientists,</a:t>
            </a:r>
          </a:p>
          <a:p>
            <a:pPr algn="ctr"/>
            <a:r>
              <a:rPr lang="en-GB" dirty="0"/>
              <a:t>and all who are working to discover </a:t>
            </a:r>
            <a:endParaRPr lang="en-GB" dirty="0" smtClean="0"/>
          </a:p>
          <a:p>
            <a:pPr algn="ctr"/>
            <a:r>
              <a:rPr lang="en-GB" dirty="0" smtClean="0"/>
              <a:t>the </a:t>
            </a:r>
            <a:r>
              <a:rPr lang="en-GB" dirty="0"/>
              <a:t>right medicines</a:t>
            </a:r>
          </a:p>
          <a:p>
            <a:pPr algn="ctr"/>
            <a:r>
              <a:rPr lang="en-GB" dirty="0"/>
              <a:t>to help those who are ill.</a:t>
            </a:r>
          </a:p>
          <a:p>
            <a:pPr algn="ctr"/>
            <a:r>
              <a:rPr lang="en-GB" dirty="0"/>
              <a:t>Thank you that even in these anxious times,</a:t>
            </a:r>
          </a:p>
          <a:p>
            <a:pPr algn="ctr"/>
            <a:r>
              <a:rPr lang="en-GB" dirty="0"/>
              <a:t>you are with us.</a:t>
            </a:r>
          </a:p>
          <a:p>
            <a:pPr algn="ctr"/>
            <a:r>
              <a:rPr lang="en-GB" dirty="0"/>
              <a:t>Help us to put our trust in you and </a:t>
            </a:r>
            <a:endParaRPr lang="en-GB" dirty="0" smtClean="0"/>
          </a:p>
          <a:p>
            <a:pPr algn="ctr"/>
            <a:r>
              <a:rPr lang="en-GB" dirty="0" smtClean="0"/>
              <a:t>keep </a:t>
            </a:r>
            <a:r>
              <a:rPr lang="en-GB" dirty="0"/>
              <a:t>us safe</a:t>
            </a:r>
            <a:r>
              <a:rPr lang="en-GB" dirty="0" smtClean="0"/>
              <a:t>. Amen</a:t>
            </a:r>
            <a:endParaRPr lang="en-GB" dirty="0"/>
          </a:p>
        </p:txBody>
      </p:sp>
    </p:spTree>
    <p:extLst>
      <p:ext uri="{BB962C8B-B14F-4D97-AF65-F5344CB8AC3E}">
        <p14:creationId xmlns:p14="http://schemas.microsoft.com/office/powerpoint/2010/main" val="307403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p:spPr>
        <p:txBody>
          <a:bodyPr vert="horz" lIns="91440" tIns="45720" rIns="91440" bIns="45720" rtlCol="0" anchor="ctr">
            <a:normAutofit fontScale="90000"/>
          </a:bodyPr>
          <a:lstStyle/>
          <a:p>
            <a:r>
              <a:rPr lang="en-US" sz="4000" kern="1200" dirty="0" smtClean="0"/>
              <a:t>Sunday Reading – </a:t>
            </a:r>
            <a:br>
              <a:rPr lang="en-US" sz="4000" kern="1200" dirty="0" smtClean="0"/>
            </a:br>
            <a:r>
              <a:rPr lang="en-US" sz="4000" dirty="0" smtClean="0"/>
              <a:t>Acts:2:1-11</a:t>
            </a:r>
            <a:r>
              <a:rPr lang="en-GB" dirty="0"/>
              <a:t/>
            </a:r>
            <a:br>
              <a:rPr lang="en-GB" dirty="0"/>
            </a:br>
            <a:endParaRPr lang="en-US" kern="1200" dirty="0">
              <a:latin typeface="+mj-lt"/>
              <a:ea typeface="+mj-ea"/>
              <a:cs typeface="+mj-cs"/>
            </a:endParaRPr>
          </a:p>
        </p:txBody>
      </p:sp>
      <p:sp>
        <p:nvSpPr>
          <p:cNvPr id="3" name="Content Placeholder 2"/>
          <p:cNvSpPr>
            <a:spLocks noGrp="1"/>
          </p:cNvSpPr>
          <p:nvPr>
            <p:ph sz="quarter" idx="14"/>
          </p:nvPr>
        </p:nvSpPr>
        <p:spPr>
          <a:xfrm>
            <a:off x="179512" y="1357997"/>
            <a:ext cx="8632235" cy="5373216"/>
          </a:xfrm>
          <a:solidFill>
            <a:schemeClr val="accent1">
              <a:lumMod val="20000"/>
              <a:lumOff val="80000"/>
            </a:schemeClr>
          </a:solidFill>
        </p:spPr>
        <p:txBody>
          <a:bodyPr vert="horz" lIns="91440" tIns="45720" rIns="91440" bIns="45720" rtlCol="0" anchor="t">
            <a:noAutofit/>
          </a:bodyPr>
          <a:lstStyle/>
          <a:p>
            <a:pPr marL="0" indent="0">
              <a:buNone/>
            </a:pPr>
            <a:endParaRPr lang="en-GB" sz="1800" dirty="0" smtClean="0"/>
          </a:p>
          <a:p>
            <a:pPr marL="0" indent="0">
              <a:buNone/>
            </a:pPr>
            <a:r>
              <a:rPr lang="en-GB" sz="1800" dirty="0" smtClean="0"/>
              <a:t>When </a:t>
            </a:r>
            <a:r>
              <a:rPr lang="en-GB" sz="1800" dirty="0"/>
              <a:t>Pentecost day came round, they had all met in one room, when suddenly they heard what sounded like a powerful wind from heaven, the noise of which filled the entire house in which they were sitting; and something appeared to them that seemed like tongues of fire; these separated and came to rest on the head of each of them. They were all filled with the Holy Spirit, and began to speak foreign languages as the Spirit gave them the gift of speech.</a:t>
            </a:r>
          </a:p>
          <a:p>
            <a:pPr marL="0" indent="0">
              <a:buNone/>
            </a:pPr>
            <a:r>
              <a:rPr lang="en-GB" sz="1800" dirty="0"/>
              <a:t>  Now there were devout men living in Jerusalem from every nation under heaven, and at this sound they all assembled, each one bewildered to hear these men speaking his own language. They were amazed and astonished. ‘Surely’ they said ‘all these men speaking are Galileans? How does it happen that each of us hears them in his own native language? Parthians, Medes and Elamites; people from Mesopotamia, Judaea and Cappadocia, Pontus and Asia, Phrygia and Pamphylia, Egypt and the parts of Libya round Cyrene; as well as visitors from Rome – Jews and proselytes alike – Cretans and Arabs; we hear them preaching in our own language about the marvels of God.’</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47151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214510"/>
            <a:ext cx="7756263" cy="1054250"/>
          </a:xfrm>
        </p:spPr>
        <p:txBody>
          <a:bodyPr vert="horz" lIns="91440" tIns="45720" rIns="91440" bIns="45720" rtlCol="0" anchor="ctr">
            <a:normAutofit/>
          </a:bodyPr>
          <a:lstStyle/>
          <a:p>
            <a:r>
              <a:rPr lang="en-US" kern="1200" dirty="0" smtClean="0">
                <a:latin typeface="+mj-lt"/>
                <a:ea typeface="+mj-ea"/>
                <a:cs typeface="+mj-cs"/>
              </a:rPr>
              <a:t>Sunday Space</a:t>
            </a:r>
            <a:endParaRPr lang="en-US" kern="1200" dirty="0">
              <a:latin typeface="+mj-lt"/>
              <a:ea typeface="+mj-ea"/>
              <a:cs typeface="+mj-cs"/>
            </a:endParaRPr>
          </a:p>
        </p:txBody>
      </p:sp>
      <p:sp>
        <p:nvSpPr>
          <p:cNvPr id="3" name="Content Placeholder 2"/>
          <p:cNvSpPr>
            <a:spLocks noGrp="1"/>
          </p:cNvSpPr>
          <p:nvPr>
            <p:ph sz="quarter" idx="14"/>
          </p:nvPr>
        </p:nvSpPr>
        <p:spPr>
          <a:xfrm>
            <a:off x="611560" y="1328219"/>
            <a:ext cx="8200188" cy="5341141"/>
          </a:xfrm>
          <a:solidFill>
            <a:schemeClr val="accent1">
              <a:lumMod val="20000"/>
              <a:lumOff val="80000"/>
            </a:schemeClr>
          </a:solidFill>
        </p:spPr>
        <p:txBody>
          <a:bodyPr vert="horz" lIns="91440" tIns="45720" rIns="91440" bIns="45720" rtlCol="0" anchor="t">
            <a:noAutofit/>
          </a:bodyPr>
          <a:lstStyle/>
          <a:p>
            <a:pPr marL="0" indent="0">
              <a:buNone/>
            </a:pPr>
            <a:r>
              <a:rPr lang="en-GB" sz="1600" i="1" dirty="0" smtClean="0"/>
              <a:t>Happy Feast Day! Happy Birthday to the Church. This is only one of several readings for today that follow the journey of faith for believers to speak the Good News which is what the word ‘gospel’ means.  Pentecost was already an ancient feast day when the Holy Spirit arrived – a feast of thankfulness for all God had given the people. That’s why there were so many people in Jerusalem from different countries. People with the same faith but different languages. The Holy Spirit broke down the barriers and allowed people to come together as a community. That is what Pentecost is for us now. People of faith are finding lots of different ways of praying and worshipping during the lockdown but whether it’s the rosary, a prayer book, Zoom services or live-streamed Masses, its important to remind ourselves that we are all part of one ‘holy conversation’ that is made up of people not buildings. </a:t>
            </a:r>
          </a:p>
          <a:p>
            <a:pPr marL="0" indent="0">
              <a:buNone/>
            </a:pPr>
            <a:r>
              <a:rPr lang="en-GB" sz="1600" dirty="0" smtClean="0"/>
              <a:t>There is a worksheet on the Gospel attached – some of it may be a little young for you but maybe to share with siblings or the family. Also links to some wildlife </a:t>
            </a:r>
          </a:p>
          <a:p>
            <a:pPr marL="0" indent="0">
              <a:buNone/>
            </a:pPr>
            <a:r>
              <a:rPr lang="en-GB" sz="1600" dirty="0" smtClean="0"/>
              <a:t>As we enter June, officially summer-time now, please do have a good week and try </a:t>
            </a:r>
            <a:r>
              <a:rPr lang="en-GB" sz="1600" dirty="0"/>
              <a:t>to do something to make it a bit different, maybe one of the PE department challenges?</a:t>
            </a:r>
          </a:p>
          <a:p>
            <a:pPr marL="0" indent="0">
              <a:buNone/>
            </a:pPr>
            <a:r>
              <a:rPr lang="en-GB" sz="1600" dirty="0" smtClean="0"/>
              <a:t> </a:t>
            </a:r>
            <a:r>
              <a:rPr lang="en-US" sz="1600" dirty="0" smtClean="0"/>
              <a:t>I am praying for you every day and hope that you and your family are well. If you have any prayers you would like me to say for you, or if you would like a chat - please email me.  </a:t>
            </a:r>
            <a:r>
              <a:rPr lang="en-US" sz="1600" dirty="0" smtClean="0">
                <a:hlinkClick r:id="rId2"/>
              </a:rPr>
              <a:t>M.gelling@st-Nicholas.Cheshire.sch.uk</a:t>
            </a:r>
            <a:r>
              <a:rPr lang="en-US" sz="1600" dirty="0" smtClean="0"/>
              <a:t> </a:t>
            </a:r>
          </a:p>
          <a:p>
            <a:pPr marL="0" indent="0">
              <a:buNone/>
            </a:pPr>
            <a:r>
              <a:rPr lang="en-US" sz="1600" dirty="0" smtClean="0"/>
              <a:t>God Bless, </a:t>
            </a:r>
            <a:r>
              <a:rPr lang="en-US" sz="1600" dirty="0" err="1" smtClean="0"/>
              <a:t>Mairie</a:t>
            </a:r>
            <a:endParaRPr lang="en-US" sz="1600" dirty="0"/>
          </a:p>
          <a:p>
            <a:pPr marL="0" indent="0">
              <a:buNone/>
            </a:pPr>
            <a:r>
              <a:rPr lang="en-GB" sz="1800" b="1" dirty="0" smtClean="0"/>
              <a:t>If </a:t>
            </a:r>
            <a:r>
              <a:rPr lang="en-GB" sz="1800" b="1" dirty="0"/>
              <a:t>you are printing the pages from the </a:t>
            </a:r>
            <a:r>
              <a:rPr lang="en-GB" sz="1800" b="1" dirty="0" smtClean="0"/>
              <a:t>booklets remember </a:t>
            </a:r>
            <a:r>
              <a:rPr lang="en-GB" sz="1800" b="1" dirty="0"/>
              <a:t>to choose ‘current page’ only. </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3989748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214510"/>
            <a:ext cx="7756263" cy="1054250"/>
          </a:xfrm>
        </p:spPr>
        <p:txBody>
          <a:bodyPr vert="horz" lIns="91440" tIns="45720" rIns="91440" bIns="45720" rtlCol="0" anchor="ctr">
            <a:normAutofit/>
          </a:bodyPr>
          <a:lstStyle/>
          <a:p>
            <a:r>
              <a:rPr lang="en-US" kern="1200" dirty="0" smtClean="0">
                <a:latin typeface="+mj-lt"/>
                <a:ea typeface="+mj-ea"/>
                <a:cs typeface="+mj-cs"/>
              </a:rPr>
              <a:t>Pray the Rosary </a:t>
            </a:r>
            <a:endParaRPr lang="en-US" kern="1200" dirty="0">
              <a:latin typeface="+mj-lt"/>
              <a:ea typeface="+mj-ea"/>
              <a:cs typeface="+mj-cs"/>
            </a:endParaRPr>
          </a:p>
        </p:txBody>
      </p:sp>
      <p:sp>
        <p:nvSpPr>
          <p:cNvPr id="3" name="Content Placeholder 2"/>
          <p:cNvSpPr>
            <a:spLocks noGrp="1"/>
          </p:cNvSpPr>
          <p:nvPr>
            <p:ph sz="quarter" idx="14"/>
          </p:nvPr>
        </p:nvSpPr>
        <p:spPr>
          <a:xfrm>
            <a:off x="611560" y="1328219"/>
            <a:ext cx="7992888" cy="1884757"/>
          </a:xfrm>
          <a:solidFill>
            <a:schemeClr val="accent1">
              <a:lumMod val="20000"/>
              <a:lumOff val="80000"/>
            </a:schemeClr>
          </a:solidFill>
        </p:spPr>
        <p:txBody>
          <a:bodyPr vert="horz" lIns="91440" tIns="45720" rIns="91440" bIns="45720" rtlCol="0" anchor="t">
            <a:noAutofit/>
          </a:bodyPr>
          <a:lstStyle/>
          <a:p>
            <a:pPr marL="0" indent="0">
              <a:buNone/>
            </a:pPr>
            <a:r>
              <a:rPr lang="en-GB" sz="1600" i="1" dirty="0" smtClean="0"/>
              <a:t>In May we traditionally think about Mary, Jesus’ mother, and how she guides us to talk to and listen to her son. We often make a point of saying the Rosary during May as this gives us time to sit with Mary and Jesus in prayer. The Rosary is a wonderful prayer if you are anxious or unable to sleep. Many people think of it as a way of making time for God. The diagram below is a very simple way of praying the Rosary – you can add readings from scripture and other prayers but this heartfelt repetition is just as good and you can place the name of a person or situation before you begin to pray.  Saying the Rosary with someone else is also very meaningful- perhaps you could say it over social media with one of your relatives? If you don’t have a rosary you can use your fingers or beads, marbles or pebbles. Here is a video of how to pray the rosary – and to pray along – from St Nicholas’ Church in Hereford. </a:t>
            </a:r>
          </a:p>
          <a:p>
            <a:pPr marL="0" indent="0">
              <a:buNone/>
            </a:pPr>
            <a:r>
              <a:rPr lang="en-GB" sz="1800" b="1" dirty="0" smtClean="0">
                <a:hlinkClick r:id="rId2"/>
              </a:rPr>
              <a:t>Praying the Rosary </a:t>
            </a:r>
            <a:endParaRPr lang="en-GB" sz="1800" b="1" dirty="0"/>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904249" y="155051"/>
            <a:ext cx="907499" cy="1185718"/>
          </a:xfrm>
          <a:prstGeom prst="rect">
            <a:avLst/>
          </a:prstGeom>
        </p:spPr>
      </p:pic>
      <p:pic>
        <p:nvPicPr>
          <p:cNvPr id="1026" name="Picture 2" descr="How to Pray the Rosary | Parish of the Holy Eucharist | Falmouth, 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3933056"/>
            <a:ext cx="4447276"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9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79004"/>
            <a:ext cx="3528392" cy="4789991"/>
          </a:xfrm>
        </p:spPr>
        <p:txBody>
          <a:bodyPr>
            <a:normAutofit fontScale="77500" lnSpcReduction="20000"/>
          </a:bodyPr>
          <a:lstStyle/>
          <a:p>
            <a:pPr marL="0" indent="0">
              <a:lnSpc>
                <a:spcPct val="120000"/>
              </a:lnSpc>
              <a:buNone/>
            </a:pPr>
            <a:r>
              <a:rPr lang="en-GB" dirty="0" smtClean="0"/>
              <a:t>At the start of the week, we begin with a sense of knowing that where we are is maybe not where we are meant to be. </a:t>
            </a:r>
          </a:p>
          <a:p>
            <a:pPr marL="0" indent="0">
              <a:lnSpc>
                <a:spcPct val="120000"/>
              </a:lnSpc>
              <a:buNone/>
            </a:pPr>
            <a:endParaRPr lang="en-GB" dirty="0" smtClean="0"/>
          </a:p>
          <a:p>
            <a:pPr marL="0" indent="0">
              <a:buNone/>
            </a:pPr>
            <a:r>
              <a:rPr lang="en-GB" i="1" dirty="0" smtClean="0"/>
              <a:t>Come Lord, </a:t>
            </a:r>
          </a:p>
          <a:p>
            <a:pPr marL="0" indent="0">
              <a:buNone/>
            </a:pPr>
            <a:r>
              <a:rPr lang="en-GB" i="1" dirty="0" smtClean="0"/>
              <a:t>Change our lives, shatter our complacency. </a:t>
            </a:r>
          </a:p>
          <a:p>
            <a:pPr marL="0" indent="0">
              <a:buNone/>
            </a:pPr>
            <a:r>
              <a:rPr lang="en-GB" i="1" dirty="0" smtClean="0"/>
              <a:t>Take away the quietness of a clear conscience. </a:t>
            </a:r>
          </a:p>
          <a:p>
            <a:pPr marL="0" indent="0">
              <a:buNone/>
            </a:pPr>
            <a:r>
              <a:rPr lang="en-GB" i="1" dirty="0" smtClean="0"/>
              <a:t>Press us uncomfortably, </a:t>
            </a:r>
          </a:p>
          <a:p>
            <a:pPr marL="0" indent="0">
              <a:buNone/>
            </a:pPr>
            <a:r>
              <a:rPr lang="en-GB" i="1" dirty="0" smtClean="0"/>
              <a:t>For only thus that other peace is made, </a:t>
            </a:r>
          </a:p>
          <a:p>
            <a:pPr marL="0" indent="0">
              <a:buNone/>
            </a:pPr>
            <a:r>
              <a:rPr lang="en-GB" i="1" dirty="0" smtClean="0"/>
              <a:t>your peace. </a:t>
            </a:r>
          </a:p>
          <a:p>
            <a:pPr marL="0" indent="0">
              <a:buNone/>
            </a:pPr>
            <a:r>
              <a:rPr lang="en-GB" i="1" dirty="0" smtClean="0"/>
              <a:t>Amen </a:t>
            </a:r>
          </a:p>
          <a:p>
            <a:pPr marL="0" indent="0" algn="r">
              <a:buNone/>
            </a:pPr>
            <a:r>
              <a:rPr lang="en-GB" i="1" dirty="0" smtClean="0"/>
              <a:t>Helder Camara</a:t>
            </a:r>
          </a:p>
          <a:p>
            <a:pPr marL="0" indent="0">
              <a:buNone/>
            </a:pPr>
            <a:endParaRPr lang="en-GB" i="1" dirty="0" smtClean="0"/>
          </a:p>
          <a:p>
            <a:pPr marL="0" indent="0">
              <a:buNone/>
            </a:pPr>
            <a:endParaRPr lang="en-GB" dirty="0" smtClean="0"/>
          </a:p>
        </p:txBody>
      </p:sp>
      <p:sp>
        <p:nvSpPr>
          <p:cNvPr id="2" name="Title 1"/>
          <p:cNvSpPr>
            <a:spLocks noGrp="1"/>
          </p:cNvSpPr>
          <p:nvPr>
            <p:ph type="title"/>
          </p:nvPr>
        </p:nvSpPr>
        <p:spPr/>
        <p:txBody>
          <a:bodyPr/>
          <a:lstStyle/>
          <a:p>
            <a:r>
              <a:rPr lang="en-GB" dirty="0" smtClean="0"/>
              <a:t>Mindful Monday </a:t>
            </a:r>
            <a:endParaRPr lang="en-GB" dirty="0"/>
          </a:p>
        </p:txBody>
      </p:sp>
      <p:sp>
        <p:nvSpPr>
          <p:cNvPr id="5" name="Content Placeholder 2"/>
          <p:cNvSpPr txBox="1">
            <a:spLocks/>
          </p:cNvSpPr>
          <p:nvPr/>
        </p:nvSpPr>
        <p:spPr>
          <a:xfrm>
            <a:off x="4082634" y="2060848"/>
            <a:ext cx="4635658" cy="4636139"/>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dk1"/>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dk1"/>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dk1"/>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9pPr>
          </a:lstStyle>
          <a:p>
            <a:pPr marL="114300" indent="0">
              <a:buFont typeface="Wingdings" pitchFamily="2" charset="2"/>
              <a:buNone/>
            </a:pPr>
            <a:r>
              <a:rPr lang="en-GB" sz="2000" dirty="0" smtClean="0">
                <a:solidFill>
                  <a:schemeClr val="accent2">
                    <a:lumMod val="50000"/>
                  </a:schemeClr>
                </a:solidFill>
              </a:rPr>
              <a:t>“When Pentecost day came round, they had all met in one room, when suddenly they heard what sounded like a powerful wind from heaven, the noise of which filled the entire house in which they were sitting;.’” Acts 2</a:t>
            </a:r>
          </a:p>
          <a:p>
            <a:pPr marL="114300" indent="0">
              <a:buFont typeface="Wingdings" pitchFamily="2" charset="2"/>
              <a:buNone/>
            </a:pPr>
            <a:r>
              <a:rPr lang="en-GB" sz="2000" dirty="0" smtClean="0">
                <a:solidFill>
                  <a:schemeClr val="accent2">
                    <a:lumMod val="50000"/>
                  </a:schemeClr>
                </a:solidFill>
              </a:rPr>
              <a:t>Watch - </a:t>
            </a:r>
            <a:r>
              <a:rPr lang="en-GB" sz="2000" dirty="0" smtClean="0">
                <a:solidFill>
                  <a:schemeClr val="accent2">
                    <a:lumMod val="50000"/>
                  </a:schemeClr>
                </a:solidFill>
                <a:hlinkClick r:id="rId2"/>
              </a:rPr>
              <a:t>What is the Feast of Pentecost</a:t>
            </a:r>
            <a:endParaRPr lang="en-GB" sz="2000" dirty="0" smtClean="0">
              <a:solidFill>
                <a:schemeClr val="accent2">
                  <a:lumMod val="50000"/>
                </a:schemeClr>
              </a:solidFill>
            </a:endParaRPr>
          </a:p>
        </p:txBody>
      </p:sp>
      <p:pic>
        <p:nvPicPr>
          <p:cNvPr id="6" name="Picture 2" descr="Image result for pentecost"/>
          <p:cNvPicPr>
            <a:picLocks noChangeAspect="1" noChangeArrowheads="1"/>
          </p:cNvPicPr>
          <p:nvPr/>
        </p:nvPicPr>
        <p:blipFill rotWithShape="1">
          <a:blip r:embed="rId3">
            <a:extLst>
              <a:ext uri="{28A0092B-C50C-407E-A947-70E740481C1C}">
                <a14:useLocalDpi xmlns:a14="http://schemas.microsoft.com/office/drawing/2010/main" val="0"/>
              </a:ext>
            </a:extLst>
          </a:blip>
          <a:srcRect l="23886" r="20201"/>
          <a:stretch/>
        </p:blipFill>
        <p:spPr bwMode="auto">
          <a:xfrm>
            <a:off x="5220072" y="4581128"/>
            <a:ext cx="2619434" cy="211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3065407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49" y="1412776"/>
            <a:ext cx="8748101" cy="4851999"/>
          </a:xfrm>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959829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2095393"/>
            <a:ext cx="3888432" cy="4861999"/>
          </a:xfrm>
        </p:spPr>
        <p:txBody>
          <a:bodyPr>
            <a:normAutofit fontScale="85000" lnSpcReduction="10000"/>
          </a:bodyPr>
          <a:lstStyle/>
          <a:p>
            <a:pPr marL="0" indent="0">
              <a:buNone/>
            </a:pPr>
            <a:r>
              <a:rPr lang="en-GB" dirty="0" smtClean="0"/>
              <a:t>We often think about what we want. We rarely think about what we already have.</a:t>
            </a:r>
          </a:p>
          <a:p>
            <a:pPr marL="0" indent="0">
              <a:buNone/>
            </a:pPr>
            <a:r>
              <a:rPr lang="en-GB" dirty="0" smtClean="0"/>
              <a:t>We are surrounded by good fortune. Take a moment to count your blessings. </a:t>
            </a:r>
          </a:p>
          <a:p>
            <a:pPr marL="0" indent="0">
              <a:buNone/>
            </a:pPr>
            <a:endParaRPr lang="en-GB" dirty="0" smtClean="0"/>
          </a:p>
          <a:p>
            <a:pPr marL="0" indent="0">
              <a:buNone/>
            </a:pPr>
            <a:r>
              <a:rPr lang="en-GB" i="1" dirty="0" smtClean="0"/>
              <a:t>Loving God</a:t>
            </a:r>
          </a:p>
          <a:p>
            <a:pPr marL="0" indent="0">
              <a:buNone/>
            </a:pPr>
            <a:r>
              <a:rPr lang="en-GB" i="1" dirty="0" smtClean="0"/>
              <a:t>Help me to walk in the boots of the worker</a:t>
            </a:r>
          </a:p>
          <a:p>
            <a:pPr marL="0" indent="0">
              <a:buNone/>
            </a:pPr>
            <a:r>
              <a:rPr lang="en-GB" i="1" dirty="0" smtClean="0"/>
              <a:t>The shoes of the trader</a:t>
            </a:r>
          </a:p>
          <a:p>
            <a:pPr marL="0" indent="0">
              <a:buNone/>
            </a:pPr>
            <a:r>
              <a:rPr lang="en-GB" i="1" dirty="0" smtClean="0"/>
              <a:t>The slippers of the housebound </a:t>
            </a:r>
          </a:p>
          <a:p>
            <a:pPr marL="0" indent="0">
              <a:buNone/>
            </a:pPr>
            <a:r>
              <a:rPr lang="en-GB" i="1" dirty="0" smtClean="0"/>
              <a:t>And the sandals of Jesus the Master</a:t>
            </a:r>
          </a:p>
          <a:p>
            <a:pPr marL="0" indent="0">
              <a:buNone/>
            </a:pPr>
            <a:r>
              <a:rPr lang="en-GB" i="1" dirty="0" smtClean="0"/>
              <a:t>Amen</a:t>
            </a:r>
          </a:p>
          <a:p>
            <a:pPr marL="0" indent="0" algn="r">
              <a:buNone/>
            </a:pPr>
            <a:r>
              <a:rPr lang="en-GB" sz="1900" i="1" dirty="0" smtClean="0"/>
              <a:t>Native American </a:t>
            </a:r>
          </a:p>
          <a:p>
            <a:pPr marL="0" indent="0">
              <a:buNone/>
            </a:pPr>
            <a:endParaRPr lang="en-GB" dirty="0" smtClean="0"/>
          </a:p>
        </p:txBody>
      </p:sp>
      <p:sp>
        <p:nvSpPr>
          <p:cNvPr id="2" name="Title 1"/>
          <p:cNvSpPr>
            <a:spLocks noGrp="1"/>
          </p:cNvSpPr>
          <p:nvPr>
            <p:ph type="title"/>
          </p:nvPr>
        </p:nvSpPr>
        <p:spPr/>
        <p:txBody>
          <a:bodyPr/>
          <a:lstStyle/>
          <a:p>
            <a:r>
              <a:rPr lang="en-GB" dirty="0" smtClean="0"/>
              <a:t>Thankful Tuesday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7" name="Content Placeholder 2"/>
          <p:cNvSpPr txBox="1">
            <a:spLocks/>
          </p:cNvSpPr>
          <p:nvPr/>
        </p:nvSpPr>
        <p:spPr>
          <a:xfrm>
            <a:off x="4283968" y="2101451"/>
            <a:ext cx="4527780" cy="4351885"/>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dk1"/>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dk1"/>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dk1"/>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9pPr>
          </a:lstStyle>
          <a:p>
            <a:pPr marL="114300" indent="0">
              <a:buFont typeface="Wingdings" pitchFamily="2" charset="2"/>
              <a:buNone/>
            </a:pPr>
            <a:r>
              <a:rPr lang="en-GB" sz="2000" dirty="0" smtClean="0">
                <a:solidFill>
                  <a:schemeClr val="accent2">
                    <a:lumMod val="50000"/>
                  </a:schemeClr>
                </a:solidFill>
              </a:rPr>
              <a:t>“something appeared to them that seemed like tongues of fire; these separated and came to rest on the head of each of them. They were all filled with the Holy Spirit, and began to speak foreign languages as the Spirit gave them the gift of speech.” Acts 2</a:t>
            </a:r>
          </a:p>
          <a:p>
            <a:pPr marL="114300" indent="0">
              <a:buFont typeface="Wingdings" pitchFamily="2" charset="2"/>
              <a:buNone/>
            </a:pPr>
            <a:r>
              <a:rPr lang="en-GB" sz="2000" dirty="0" smtClean="0">
                <a:solidFill>
                  <a:schemeClr val="accent2">
                    <a:lumMod val="50000"/>
                  </a:schemeClr>
                </a:solidFill>
              </a:rPr>
              <a:t>Watch -</a:t>
            </a:r>
            <a:r>
              <a:rPr lang="en-GB" sz="2000" dirty="0" smtClean="0">
                <a:solidFill>
                  <a:schemeClr val="accent2">
                    <a:lumMod val="50000"/>
                  </a:schemeClr>
                </a:solidFill>
                <a:hlinkClick r:id="rId4"/>
              </a:rPr>
              <a:t>Breath of God</a:t>
            </a:r>
            <a:endParaRPr lang="en-GB" sz="2000" dirty="0" smtClean="0">
              <a:solidFill>
                <a:schemeClr val="accent2">
                  <a:lumMod val="50000"/>
                </a:schemeClr>
              </a:solidFill>
            </a:endParaRPr>
          </a:p>
        </p:txBody>
      </p:sp>
      <p:pic>
        <p:nvPicPr>
          <p:cNvPr id="8" name="Picture 2" descr="Image result for pentecost"/>
          <p:cNvPicPr>
            <a:picLocks noChangeAspect="1" noChangeArrowheads="1"/>
          </p:cNvPicPr>
          <p:nvPr/>
        </p:nvPicPr>
        <p:blipFill rotWithShape="1">
          <a:blip r:embed="rId5">
            <a:extLst>
              <a:ext uri="{28A0092B-C50C-407E-A947-70E740481C1C}">
                <a14:useLocalDpi xmlns:a14="http://schemas.microsoft.com/office/drawing/2010/main" val="0"/>
              </a:ext>
            </a:extLst>
          </a:blip>
          <a:srcRect l="62185" t="39770" r="6722"/>
          <a:stretch/>
        </p:blipFill>
        <p:spPr bwMode="auto">
          <a:xfrm>
            <a:off x="7020272" y="4513604"/>
            <a:ext cx="1979711" cy="192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7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1026" name="Picture 2" descr="Pentecost Coloring sheet | Pentecost coloring page. Subscrib…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85" y="402621"/>
            <a:ext cx="7847872" cy="605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6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167401"/>
            <a:ext cx="4248473" cy="4861999"/>
          </a:xfrm>
        </p:spPr>
        <p:txBody>
          <a:bodyPr>
            <a:normAutofit fontScale="77500" lnSpcReduction="20000"/>
          </a:bodyPr>
          <a:lstStyle/>
          <a:p>
            <a:pPr marL="0" indent="0">
              <a:buNone/>
            </a:pPr>
            <a:r>
              <a:rPr lang="en-GB" dirty="0" smtClean="0"/>
              <a:t>It’s good to take a moment and pay attention to the small but important something that may be in front of our eyes. </a:t>
            </a:r>
          </a:p>
          <a:p>
            <a:pPr marL="0" indent="0">
              <a:buNone/>
            </a:pPr>
            <a:endParaRPr lang="en-GB" dirty="0" smtClean="0"/>
          </a:p>
          <a:p>
            <a:pPr marL="0" indent="0">
              <a:buNone/>
            </a:pPr>
            <a:r>
              <a:rPr lang="en-GB" i="1" dirty="0" smtClean="0"/>
              <a:t>Breath of God, </a:t>
            </a:r>
          </a:p>
          <a:p>
            <a:pPr marL="0" indent="0">
              <a:buNone/>
            </a:pPr>
            <a:r>
              <a:rPr lang="en-GB" i="1" dirty="0" smtClean="0"/>
              <a:t>moving through the heart of creation,</a:t>
            </a:r>
          </a:p>
          <a:p>
            <a:pPr marL="0" indent="0">
              <a:buNone/>
            </a:pPr>
            <a:r>
              <a:rPr lang="en-GB" i="1" dirty="0" smtClean="0"/>
              <a:t>let me see the glory which surrounds me;</a:t>
            </a:r>
          </a:p>
          <a:p>
            <a:pPr marL="0" indent="0">
              <a:buNone/>
            </a:pPr>
            <a:r>
              <a:rPr lang="en-GB" i="1" dirty="0" smtClean="0"/>
              <a:t>Word of God, vibrant in every movement,</a:t>
            </a:r>
          </a:p>
          <a:p>
            <a:pPr marL="0" indent="0">
              <a:buNone/>
            </a:pPr>
            <a:r>
              <a:rPr lang="en-GB" i="1" dirty="0" smtClean="0"/>
              <a:t>open my mind to the mystery of your presence;</a:t>
            </a:r>
          </a:p>
          <a:p>
            <a:pPr marL="0" indent="0">
              <a:buNone/>
            </a:pPr>
            <a:r>
              <a:rPr lang="en-GB" i="1" dirty="0" smtClean="0"/>
              <a:t>Spirit of God, source of transformation and life, </a:t>
            </a:r>
          </a:p>
          <a:p>
            <a:pPr marL="0" indent="0">
              <a:buNone/>
            </a:pPr>
            <a:r>
              <a:rPr lang="en-GB" i="1" dirty="0" smtClean="0"/>
              <a:t>make me one of the people of Light. </a:t>
            </a:r>
          </a:p>
          <a:p>
            <a:pPr marL="0" indent="0">
              <a:buNone/>
            </a:pPr>
            <a:r>
              <a:rPr lang="en-GB" i="1" dirty="0" smtClean="0"/>
              <a:t>Amen </a:t>
            </a:r>
          </a:p>
          <a:p>
            <a:pPr marL="0" indent="0" algn="r">
              <a:buNone/>
            </a:pPr>
            <a:r>
              <a:rPr lang="en-GB" i="1" dirty="0" smtClean="0"/>
              <a:t>Isaiah 12</a:t>
            </a:r>
          </a:p>
        </p:txBody>
      </p:sp>
      <p:sp>
        <p:nvSpPr>
          <p:cNvPr id="2" name="Title 1"/>
          <p:cNvSpPr>
            <a:spLocks noGrp="1"/>
          </p:cNvSpPr>
          <p:nvPr>
            <p:ph type="title"/>
          </p:nvPr>
        </p:nvSpPr>
        <p:spPr/>
        <p:txBody>
          <a:bodyPr/>
          <a:lstStyle/>
          <a:p>
            <a:r>
              <a:rPr lang="en-GB" dirty="0" smtClean="0"/>
              <a:t>Wonder Wednesday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593043" y="2167401"/>
            <a:ext cx="4320480" cy="4429951"/>
          </a:xfrm>
          <a:prstGeom prst="rect">
            <a:avLst/>
          </a:prstGeom>
          <a:solidFill>
            <a:schemeClr val="accent1">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dk1"/>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dk1"/>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dk1"/>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dk1"/>
                </a:solidFill>
                <a:latin typeface="+mn-lt"/>
                <a:ea typeface="+mn-ea"/>
                <a:cs typeface="+mn-cs"/>
              </a:defRPr>
            </a:lvl9pPr>
          </a:lstStyle>
          <a:p>
            <a:pPr marL="114300" indent="0">
              <a:buFont typeface="Wingdings" pitchFamily="2" charset="2"/>
              <a:buNone/>
            </a:pPr>
            <a:r>
              <a:rPr lang="en-GB" sz="2000" dirty="0" smtClean="0">
                <a:solidFill>
                  <a:schemeClr val="accent2">
                    <a:lumMod val="50000"/>
                  </a:schemeClr>
                </a:solidFill>
              </a:rPr>
              <a:t>“Now there were devout people  living in Jerusalem from every nation under heaven, and at this sound they all assembled, each one bewildered to hear these men speaking his own language. They were amazed and astonished”- </a:t>
            </a:r>
          </a:p>
          <a:p>
            <a:pPr marL="114300" indent="0">
              <a:buFont typeface="Wingdings" pitchFamily="2" charset="2"/>
              <a:buNone/>
            </a:pPr>
            <a:r>
              <a:rPr lang="en-GB" sz="2000" dirty="0" smtClean="0">
                <a:solidFill>
                  <a:schemeClr val="accent2">
                    <a:lumMod val="50000"/>
                  </a:schemeClr>
                </a:solidFill>
              </a:rPr>
              <a:t>Acts 2</a:t>
            </a:r>
          </a:p>
          <a:p>
            <a:pPr marL="114300" indent="0">
              <a:buFont typeface="Wingdings" pitchFamily="2" charset="2"/>
              <a:buNone/>
            </a:pPr>
            <a:r>
              <a:rPr lang="en-GB" sz="2000" dirty="0" smtClean="0">
                <a:solidFill>
                  <a:schemeClr val="accent2">
                    <a:lumMod val="50000"/>
                  </a:schemeClr>
                </a:solidFill>
                <a:hlinkClick r:id="rId4"/>
              </a:rPr>
              <a:t>More than conquerors</a:t>
            </a:r>
            <a:endParaRPr lang="en-GB" sz="2000" dirty="0" smtClean="0">
              <a:solidFill>
                <a:schemeClr val="accent2">
                  <a:lumMod val="50000"/>
                </a:schemeClr>
              </a:solidFill>
            </a:endParaRPr>
          </a:p>
        </p:txBody>
      </p:sp>
      <p:pic>
        <p:nvPicPr>
          <p:cNvPr id="6" name="Picture 2" descr="Image result for pentecost"/>
          <p:cNvPicPr>
            <a:picLocks noChangeAspect="1" noChangeArrowheads="1"/>
          </p:cNvPicPr>
          <p:nvPr/>
        </p:nvPicPr>
        <p:blipFill rotWithShape="1">
          <a:blip r:embed="rId5">
            <a:extLst>
              <a:ext uri="{28A0092B-C50C-407E-A947-70E740481C1C}">
                <a14:useLocalDpi xmlns:a14="http://schemas.microsoft.com/office/drawing/2010/main" val="0"/>
              </a:ext>
            </a:extLst>
          </a:blip>
          <a:srcRect l="8757" r="36914"/>
          <a:stretch/>
        </p:blipFill>
        <p:spPr bwMode="auto">
          <a:xfrm>
            <a:off x="7434164" y="4509120"/>
            <a:ext cx="1689242" cy="222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54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3520</TotalTime>
  <Words>1749</Words>
  <Application>Microsoft Office PowerPoint</Application>
  <PresentationFormat>On-screen Show (4:3)</PresentationFormat>
  <Paragraphs>121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Century Gothic</vt:lpstr>
      <vt:lpstr>Wingdings</vt:lpstr>
      <vt:lpstr>Hardcover</vt:lpstr>
      <vt:lpstr>PowerPoint Presentation</vt:lpstr>
      <vt:lpstr>Sunday Reading –  Acts:2:1-11 </vt:lpstr>
      <vt:lpstr>Sunday Space</vt:lpstr>
      <vt:lpstr>Pray the Rosary </vt:lpstr>
      <vt:lpstr>Mindful Monday </vt:lpstr>
      <vt:lpstr>PowerPoint Presentation</vt:lpstr>
      <vt:lpstr>Thankful Tuesday </vt:lpstr>
      <vt:lpstr>PowerPoint Presentation</vt:lpstr>
      <vt:lpstr>Wonder Wednesday </vt:lpstr>
      <vt:lpstr>PowerPoint Presentation</vt:lpstr>
      <vt:lpstr>Thoughtful Thursday</vt:lpstr>
      <vt:lpstr>PowerPoint Presentation</vt:lpstr>
      <vt:lpstr>Fabulous Friday </vt:lpstr>
      <vt:lpstr>PowerPoint Presentation</vt:lpstr>
      <vt:lpstr>Things to do  </vt:lpstr>
      <vt:lpstr>Prayers of the Church </vt:lpstr>
      <vt:lpstr>Simply Saturday </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Pause</dc:title>
  <dc:creator>Mrs Gelling</dc:creator>
  <cp:lastModifiedBy>Marie Grealis</cp:lastModifiedBy>
  <cp:revision>319</cp:revision>
  <dcterms:created xsi:type="dcterms:W3CDTF">2015-09-03T11:17:03Z</dcterms:created>
  <dcterms:modified xsi:type="dcterms:W3CDTF">2020-05-31T09:49:14Z</dcterms:modified>
  <cp:contentStatus/>
</cp:coreProperties>
</file>