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64" r:id="rId2"/>
    <p:sldId id="257" r:id="rId3"/>
    <p:sldId id="259" r:id="rId4"/>
    <p:sldId id="265" r:id="rId5"/>
    <p:sldId id="258" r:id="rId6"/>
    <p:sldId id="261" r:id="rId7"/>
    <p:sldId id="266" r:id="rId8"/>
    <p:sldId id="262" r:id="rId9"/>
    <p:sldId id="260" r:id="rId10"/>
    <p:sldId id="263" r:id="rId11"/>
    <p:sldId id="26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44704" autoAdjust="0"/>
  </p:normalViewPr>
  <p:slideViewPr>
    <p:cSldViewPr snapToGrid="0">
      <p:cViewPr varScale="1">
        <p:scale>
          <a:sx n="31" d="100"/>
          <a:sy n="31" d="100"/>
        </p:scale>
        <p:origin x="2508"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101502-3651-4ECF-BFAA-DBECC68C5DCA}" type="datetimeFigureOut">
              <a:rPr lang="en-GB" smtClean="0"/>
              <a:t>20/11/2017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9593A0-FEFA-4953-B580-2E99646E7C97}" type="slidenum">
              <a:rPr lang="en-GB" smtClean="0"/>
              <a:t>‹#›</a:t>
            </a:fld>
            <a:endParaRPr lang="en-GB"/>
          </a:p>
        </p:txBody>
      </p:sp>
    </p:spTree>
    <p:extLst>
      <p:ext uri="{BB962C8B-B14F-4D97-AF65-F5344CB8AC3E}">
        <p14:creationId xmlns:p14="http://schemas.microsoft.com/office/powerpoint/2010/main" val="1687284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b="1" dirty="0"/>
              <a:t>Introduce Road Safety Week 2017</a:t>
            </a:r>
          </a:p>
          <a:p>
            <a:endParaRPr lang="en-GB" dirty="0"/>
          </a:p>
          <a:p>
            <a:r>
              <a:rPr lang="en-GB" sz="1200" b="0" kern="1200" dirty="0">
                <a:solidFill>
                  <a:schemeClr val="tx1"/>
                </a:solidFill>
                <a:effectLst/>
                <a:latin typeface="+mn-lt"/>
                <a:ea typeface="+mn-ea"/>
                <a:cs typeface="+mn-cs"/>
              </a:rPr>
              <a:t>Road Safety Week 2017 (20-26 November) will focus on the topic of speed.</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Speeding is a big problem in the UK and is a contributory factor in nearly a quarter of fatal road crashes.</a:t>
            </a:r>
          </a:p>
          <a:p>
            <a:endParaRPr lang="en-GB" sz="1200" b="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Road crashes are the second biggest cause of death among young people aged 5-19. All children and young people use roads and most have experienced road danger, plus children’s health and lifestyles are often heavily influenced by their family’s travel choices and local road safety. </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Driving is unpredictable, and if something unexpected happens on the road ahead – such as a child stepping out from between parked cars – it is a driver’s speed that will determine whether they can stop in time and, if they can’t stop, how hard they will hit.</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As well as reducing the number of road casualties, there are other benefits to lowering the speed limits in towns and where people live – it encourages more people to walk or cycle, which in turn reduces pollution and improves people’s health.</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all live busy lives and there is often a temptation to speed up in the hope of saving time, where in fact we could be costing lives.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That is why we are encouraging everyone to </a:t>
            </a:r>
            <a:r>
              <a:rPr lang="en-GB" sz="1200" b="1" kern="1200" dirty="0">
                <a:solidFill>
                  <a:schemeClr val="tx1"/>
                </a:solidFill>
                <a:effectLst/>
                <a:latin typeface="+mn-lt"/>
                <a:ea typeface="+mn-ea"/>
                <a:cs typeface="+mn-cs"/>
              </a:rPr>
              <a:t>Speed Down Save Lives</a:t>
            </a:r>
            <a:r>
              <a:rPr lang="en-GB" sz="1200" kern="1200" dirty="0">
                <a:solidFill>
                  <a:schemeClr val="tx1"/>
                </a:solidFill>
                <a:effectLst/>
                <a:latin typeface="+mn-lt"/>
                <a:ea typeface="+mn-ea"/>
                <a:cs typeface="+mn-cs"/>
              </a:rPr>
              <a:t> for Road Safety Week 2017. </a:t>
            </a:r>
            <a:endParaRPr lang="en-GB" dirty="0"/>
          </a:p>
        </p:txBody>
      </p:sp>
      <p:sp>
        <p:nvSpPr>
          <p:cNvPr id="4" name="Slide Number Placeholder 3"/>
          <p:cNvSpPr>
            <a:spLocks noGrp="1"/>
          </p:cNvSpPr>
          <p:nvPr>
            <p:ph type="sldNum" sz="quarter" idx="10"/>
          </p:nvPr>
        </p:nvSpPr>
        <p:spPr/>
        <p:txBody>
          <a:bodyPr/>
          <a:lstStyle/>
          <a:p>
            <a:fld id="{C9BC0B90-319A-459F-ADC7-BB3869654665}" type="slidenum">
              <a:rPr lang="en-GB" smtClean="0"/>
              <a:t>1</a:t>
            </a:fld>
            <a:endParaRPr lang="en-GB"/>
          </a:p>
        </p:txBody>
      </p:sp>
    </p:spTree>
    <p:extLst>
      <p:ext uri="{BB962C8B-B14F-4D97-AF65-F5344CB8AC3E}">
        <p14:creationId xmlns:p14="http://schemas.microsoft.com/office/powerpoint/2010/main" val="1024049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End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End by reminding the pupils about the task set at the start of assembly and ask who can tell you what the extra picture/item is in the hall/room. Tell the pupils they will be learning more about road safety throughout the week.</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You could also:</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Ask pupils if they know what they should do when they cross a road (introduce or reinforce the Green Cross Code).</a:t>
            </a:r>
          </a:p>
          <a:p>
            <a:pPr lvl="0"/>
            <a:r>
              <a:rPr lang="en-GB" sz="1200" kern="1200" dirty="0">
                <a:solidFill>
                  <a:schemeClr val="tx1"/>
                </a:solidFill>
                <a:effectLst/>
                <a:latin typeface="+mn-lt"/>
                <a:ea typeface="+mn-ea"/>
                <a:cs typeface="+mn-cs"/>
              </a:rPr>
              <a:t>Ask pupils which number they should call in an emergency.</a:t>
            </a:r>
          </a:p>
          <a:p>
            <a:pPr lvl="0"/>
            <a:r>
              <a:rPr lang="en-GB" sz="1200" kern="1200" dirty="0">
                <a:solidFill>
                  <a:schemeClr val="tx1"/>
                </a:solidFill>
                <a:effectLst/>
                <a:latin typeface="+mn-lt"/>
                <a:ea typeface="+mn-ea"/>
                <a:cs typeface="+mn-cs"/>
              </a:rPr>
              <a:t>Ask pupils if they know which service to ask for if someone has been hurt in a road crash.</a:t>
            </a:r>
          </a:p>
          <a:p>
            <a:endParaRPr lang="en-GB" dirty="0"/>
          </a:p>
        </p:txBody>
      </p:sp>
      <p:sp>
        <p:nvSpPr>
          <p:cNvPr id="4" name="Slide Number Placeholder 3"/>
          <p:cNvSpPr>
            <a:spLocks noGrp="1"/>
          </p:cNvSpPr>
          <p:nvPr>
            <p:ph type="sldNum" sz="quarter" idx="10"/>
          </p:nvPr>
        </p:nvSpPr>
        <p:spPr/>
        <p:txBody>
          <a:bodyPr/>
          <a:lstStyle/>
          <a:p>
            <a:fld id="{C9BC0B90-319A-459F-ADC7-BB3869654665}" type="slidenum">
              <a:rPr lang="en-GB" smtClean="0"/>
              <a:t>10</a:t>
            </a:fld>
            <a:endParaRPr lang="en-GB"/>
          </a:p>
        </p:txBody>
      </p:sp>
    </p:spTree>
    <p:extLst>
      <p:ext uri="{BB962C8B-B14F-4D97-AF65-F5344CB8AC3E}">
        <p14:creationId xmlns:p14="http://schemas.microsoft.com/office/powerpoint/2010/main" val="1996735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Remind pupils of main message of Road Safety Week… speed</a:t>
            </a:r>
            <a:r>
              <a:rPr lang="en-GB" baseline="0" dirty="0"/>
              <a:t> is a factor in many car crashes.</a:t>
            </a:r>
          </a:p>
          <a:p>
            <a:endParaRPr lang="en-GB" baseline="0" dirty="0"/>
          </a:p>
          <a:p>
            <a:r>
              <a:rPr lang="en-GB" baseline="0" dirty="0"/>
              <a:t>Speed Down Save Lives</a:t>
            </a:r>
            <a:endParaRPr lang="en-GB" dirty="0"/>
          </a:p>
        </p:txBody>
      </p:sp>
      <p:sp>
        <p:nvSpPr>
          <p:cNvPr id="4" name="Slide Number Placeholder 3"/>
          <p:cNvSpPr>
            <a:spLocks noGrp="1"/>
          </p:cNvSpPr>
          <p:nvPr>
            <p:ph type="sldNum" sz="quarter" idx="10"/>
          </p:nvPr>
        </p:nvSpPr>
        <p:spPr/>
        <p:txBody>
          <a:bodyPr/>
          <a:lstStyle/>
          <a:p>
            <a:fld id="{749593A0-FEFA-4953-B580-2E99646E7C97}" type="slidenum">
              <a:rPr lang="en-GB" smtClean="0"/>
              <a:t>11</a:t>
            </a:fld>
            <a:endParaRPr lang="en-GB"/>
          </a:p>
        </p:txBody>
      </p:sp>
    </p:spTree>
    <p:extLst>
      <p:ext uri="{BB962C8B-B14F-4D97-AF65-F5344CB8AC3E}">
        <p14:creationId xmlns:p14="http://schemas.microsoft.com/office/powerpoint/2010/main" val="2214791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We’re supporting Road Safety Week</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Explain to the pupils that you are going to be talking about speed and stopping distances and why drivers should keep to 20mph in places where people live.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Suggested script:</a:t>
            </a:r>
          </a:p>
          <a:p>
            <a:r>
              <a:rPr lang="en-GB" sz="1200" i="1" kern="1200" dirty="0">
                <a:solidFill>
                  <a:schemeClr val="tx1"/>
                </a:solidFill>
                <a:effectLst/>
                <a:latin typeface="+mn-lt"/>
                <a:ea typeface="+mn-ea"/>
                <a:cs typeface="+mn-cs"/>
              </a:rPr>
              <a:t>Pupil 1: We’re supporting Road Safety Week.</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9BC0B90-319A-459F-ADC7-BB3869654665}" type="slidenum">
              <a:rPr lang="en-GB" smtClean="0"/>
              <a:t>2</a:t>
            </a:fld>
            <a:endParaRPr lang="en-GB"/>
          </a:p>
        </p:txBody>
      </p:sp>
    </p:spTree>
    <p:extLst>
      <p:ext uri="{BB962C8B-B14F-4D97-AF65-F5344CB8AC3E}">
        <p14:creationId xmlns:p14="http://schemas.microsoft.com/office/powerpoint/2010/main" val="4223717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Suggested script:</a:t>
            </a:r>
          </a:p>
          <a:p>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Pupil 2: In</a:t>
            </a:r>
            <a:r>
              <a:rPr lang="en-GB" sz="1200" i="1" kern="1200" baseline="0" dirty="0">
                <a:solidFill>
                  <a:schemeClr val="tx1"/>
                </a:solidFill>
                <a:effectLst/>
                <a:latin typeface="+mn-lt"/>
                <a:ea typeface="+mn-ea"/>
                <a:cs typeface="+mn-cs"/>
              </a:rPr>
              <a:t> places where traffic mixes </a:t>
            </a:r>
            <a:r>
              <a:rPr lang="en-GB" sz="1200" i="1" kern="1200" dirty="0">
                <a:solidFill>
                  <a:schemeClr val="tx1"/>
                </a:solidFill>
                <a:effectLst/>
                <a:latin typeface="+mn-lt"/>
                <a:ea typeface="+mn-ea"/>
                <a:cs typeface="+mn-cs"/>
              </a:rPr>
              <a:t>people walking and on bikes,</a:t>
            </a:r>
            <a:r>
              <a:rPr lang="en-GB" sz="1200" i="1" kern="1200" baseline="0" dirty="0">
                <a:solidFill>
                  <a:schemeClr val="tx1"/>
                </a:solidFill>
                <a:effectLst/>
                <a:latin typeface="+mn-lt"/>
                <a:ea typeface="+mn-ea"/>
                <a:cs typeface="+mn-cs"/>
              </a:rPr>
              <a:t> the speed limit should be 20mph</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9BC0B90-319A-459F-ADC7-BB3869654665}" type="slidenum">
              <a:rPr lang="en-GB" smtClean="0"/>
              <a:t>3</a:t>
            </a:fld>
            <a:endParaRPr lang="en-GB"/>
          </a:p>
        </p:txBody>
      </p:sp>
    </p:spTree>
    <p:extLst>
      <p:ext uri="{BB962C8B-B14F-4D97-AF65-F5344CB8AC3E}">
        <p14:creationId xmlns:p14="http://schemas.microsoft.com/office/powerpoint/2010/main" val="2460490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Stopping distances increase with vehicle speed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Suggested script:</a:t>
            </a: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Pupil 3: Do you</a:t>
            </a:r>
            <a:r>
              <a:rPr lang="en-GB" sz="1200" i="1" kern="1200" baseline="0" dirty="0">
                <a:solidFill>
                  <a:schemeClr val="tx1"/>
                </a:solidFill>
                <a:effectLst/>
                <a:latin typeface="+mn-lt"/>
                <a:ea typeface="+mn-ea"/>
                <a:cs typeface="+mn-cs"/>
              </a:rPr>
              <a:t> want to know why? Well, whe</a:t>
            </a:r>
            <a:r>
              <a:rPr lang="en-GB" sz="1200" i="1" kern="1200" dirty="0">
                <a:solidFill>
                  <a:schemeClr val="tx1"/>
                </a:solidFill>
                <a:effectLst/>
                <a:latin typeface="+mn-lt"/>
                <a:ea typeface="+mn-ea"/>
                <a:cs typeface="+mn-cs"/>
              </a:rPr>
              <a:t>n a car is travelling at 30mph it takes 23 metres to stop. That’s nearly the length of 6 cars.</a:t>
            </a: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Pupil 4: When a car is travelling at 20mph it only takes 12 metres to stop. That’s the length of 3 cars.</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Use big pictures of cars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 children have drawn or mark out the distances across the assembly hall. Show how</a:t>
            </a:r>
            <a:r>
              <a:rPr lang="en-GB" sz="1200" kern="1200" baseline="0" dirty="0">
                <a:solidFill>
                  <a:schemeClr val="tx1"/>
                </a:solidFill>
                <a:effectLst/>
                <a:latin typeface="+mn-lt"/>
                <a:ea typeface="+mn-ea"/>
                <a:cs typeface="+mn-cs"/>
              </a:rPr>
              <a:t> even if you are what feels like a long way away from a car, the driver may not be able to stop in time</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49593A0-FEFA-4953-B580-2E99646E7C97}" type="slidenum">
              <a:rPr lang="en-GB" smtClean="0"/>
              <a:t>4</a:t>
            </a:fld>
            <a:endParaRPr lang="en-GB"/>
          </a:p>
        </p:txBody>
      </p:sp>
    </p:spTree>
    <p:extLst>
      <p:ext uri="{BB962C8B-B14F-4D97-AF65-F5344CB8AC3E}">
        <p14:creationId xmlns:p14="http://schemas.microsoft.com/office/powerpoint/2010/main" val="495135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20s plenty in places where people live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Suggested script:</a:t>
            </a:r>
          </a:p>
          <a:p>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Pupil 5: We want drivers to drive more slowly and slow down to 20mph in places where people live (not just outside our school).</a:t>
            </a:r>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Pupil 6: That’s why we are launching a school poster competition to ask all drivers to Speed Down and Save Lives in our community.</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9BC0B90-319A-459F-ADC7-BB3869654665}" type="slidenum">
              <a:rPr lang="en-GB" smtClean="0"/>
              <a:t>5</a:t>
            </a:fld>
            <a:endParaRPr lang="en-GB"/>
          </a:p>
        </p:txBody>
      </p:sp>
    </p:spTree>
    <p:extLst>
      <p:ext uri="{BB962C8B-B14F-4D97-AF65-F5344CB8AC3E}">
        <p14:creationId xmlns:p14="http://schemas.microsoft.com/office/powerpoint/2010/main" val="86507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u="sng" baseline="0" dirty="0"/>
              <a:t>School poster competition</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1" u="sng" baseline="0" dirty="0"/>
          </a:p>
          <a:p>
            <a:r>
              <a:rPr lang="en-GB" sz="1200" kern="1200" dirty="0">
                <a:solidFill>
                  <a:schemeClr val="tx1"/>
                </a:solidFill>
                <a:effectLst/>
                <a:latin typeface="+mn-lt"/>
                <a:ea typeface="+mn-ea"/>
                <a:cs typeface="+mn-cs"/>
              </a:rPr>
              <a:t>Ask the pupils to think about the journeys they make: to school, to visit a friend or relative, or to go to the park.</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Tell them they need to design a road safety poster calling for all drivers to ‘Speed Down Save Lives’ in their community.</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Posters should explain to adults why driving too fast in places where people live is bad, using bold, bright, imaginative designs, perhaps including some facts about speeding such as the stopping distance for cars travelling 20mph (12 metres) and 30mph (23 metres) or simple statements about slowing down and staying safe on our roads.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There are lots of</a:t>
            </a:r>
            <a:r>
              <a:rPr lang="en-GB" sz="1200" kern="1200" baseline="0" dirty="0">
                <a:solidFill>
                  <a:schemeClr val="tx1"/>
                </a:solidFill>
                <a:effectLst/>
                <a:latin typeface="+mn-lt"/>
                <a:ea typeface="+mn-ea"/>
                <a:cs typeface="+mn-cs"/>
              </a:rPr>
              <a:t> resources in the action pack to give you further ideas for what to include in a poster.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Next slide has another example of a poster</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aseline="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a:p>
          <a:p>
            <a:endParaRPr lang="en-GB" dirty="0"/>
          </a:p>
        </p:txBody>
      </p:sp>
      <p:sp>
        <p:nvSpPr>
          <p:cNvPr id="4" name="Slide Number Placeholder 3"/>
          <p:cNvSpPr>
            <a:spLocks noGrp="1"/>
          </p:cNvSpPr>
          <p:nvPr>
            <p:ph type="sldNum" sz="quarter" idx="10"/>
          </p:nvPr>
        </p:nvSpPr>
        <p:spPr/>
        <p:txBody>
          <a:bodyPr/>
          <a:lstStyle/>
          <a:p>
            <a:fld id="{C9BC0B90-319A-459F-ADC7-BB3869654665}" type="slidenum">
              <a:rPr lang="en-GB" smtClean="0"/>
              <a:t>6</a:t>
            </a:fld>
            <a:endParaRPr lang="en-GB"/>
          </a:p>
        </p:txBody>
      </p:sp>
    </p:spTree>
    <p:extLst>
      <p:ext uri="{BB962C8B-B14F-4D97-AF65-F5344CB8AC3E}">
        <p14:creationId xmlns:p14="http://schemas.microsoft.com/office/powerpoint/2010/main" val="1640612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Poster competition (continued)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Here’s another example of a road safety poster</a:t>
            </a:r>
          </a:p>
        </p:txBody>
      </p:sp>
      <p:sp>
        <p:nvSpPr>
          <p:cNvPr id="4" name="Slide Number Placeholder 3"/>
          <p:cNvSpPr>
            <a:spLocks noGrp="1"/>
          </p:cNvSpPr>
          <p:nvPr>
            <p:ph type="sldNum" sz="quarter" idx="10"/>
          </p:nvPr>
        </p:nvSpPr>
        <p:spPr/>
        <p:txBody>
          <a:bodyPr/>
          <a:lstStyle/>
          <a:p>
            <a:fld id="{749593A0-FEFA-4953-B580-2E99646E7C97}" type="slidenum">
              <a:rPr lang="en-GB" smtClean="0"/>
              <a:t>7</a:t>
            </a:fld>
            <a:endParaRPr lang="en-GB"/>
          </a:p>
        </p:txBody>
      </p:sp>
    </p:spTree>
    <p:extLst>
      <p:ext uri="{BB962C8B-B14F-4D97-AF65-F5344CB8AC3E}">
        <p14:creationId xmlns:p14="http://schemas.microsoft.com/office/powerpoint/2010/main" val="2949170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b="1" dirty="0"/>
              <a:t>Quick quiz</a:t>
            </a:r>
            <a:endParaRPr lang="en-GB" b="1" baseline="0" dirty="0"/>
          </a:p>
          <a:p>
            <a:endParaRPr lang="en-GB" baseline="0" dirty="0"/>
          </a:p>
          <a:p>
            <a:r>
              <a:rPr lang="en-GB" sz="1200" kern="1200" dirty="0">
                <a:solidFill>
                  <a:schemeClr val="tx1"/>
                </a:solidFill>
                <a:effectLst/>
                <a:latin typeface="+mn-lt"/>
                <a:ea typeface="+mn-ea"/>
                <a:cs typeface="+mn-cs"/>
              </a:rPr>
              <a:t>Divide the hall into two for a quick quiz. Let’s see what you know about/what you can remember about road safety?</a:t>
            </a:r>
          </a:p>
          <a:p>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Which two senses should you always use to cross the road safely? (sight and hearing)</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Name three places where it is safer to cross the road (three from the following list: subways, footbridges, zebra crossings, puffin crossings, pelican crossings, traffic-light crossings, school crossing patrol/lollipop person)</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Name three places you should avoid crossing the road – sharp bends, just before the top of a hill, near parked cars</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What do you do if traffic is coming? (let it pass)</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True or false? “It’s OK to run across the road if you are in a hurry.” (false – give reasons)</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What</a:t>
            </a:r>
            <a:r>
              <a:rPr lang="en-GB" sz="1200" kern="1200" baseline="0" dirty="0">
                <a:solidFill>
                  <a:schemeClr val="tx1"/>
                </a:solidFill>
                <a:effectLst/>
                <a:latin typeface="+mn-lt"/>
                <a:ea typeface="+mn-ea"/>
                <a:cs typeface="+mn-cs"/>
              </a:rPr>
              <a:t> should the speed limit be in places where people live? (20 mph)</a:t>
            </a:r>
          </a:p>
          <a:p>
            <a:pPr lvl="0"/>
            <a:endParaRPr lang="en-GB" sz="1200" kern="1200" baseline="0" dirty="0">
              <a:solidFill>
                <a:schemeClr val="tx1"/>
              </a:solidFill>
              <a:effectLst/>
              <a:latin typeface="+mn-lt"/>
              <a:ea typeface="+mn-ea"/>
              <a:cs typeface="+mn-cs"/>
            </a:endParaRPr>
          </a:p>
          <a:p>
            <a:pPr lvl="0"/>
            <a:r>
              <a:rPr lang="en-GB" sz="1200" kern="1200" baseline="0" dirty="0">
                <a:solidFill>
                  <a:schemeClr val="tx1"/>
                </a:solidFill>
                <a:effectLst/>
                <a:latin typeface="+mn-lt"/>
                <a:ea typeface="+mn-ea"/>
                <a:cs typeface="+mn-cs"/>
              </a:rPr>
              <a:t>What’s the stopping distance for a vehicle travelling at 20 mph? (12 metres or 3 car lengths)</a:t>
            </a:r>
          </a:p>
          <a:p>
            <a:pPr lvl="0"/>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What’s the stopping distance for a vehicle travelling at 30 mph? (23 metres or nearly 6 car lengths)</a:t>
            </a:r>
          </a:p>
          <a:p>
            <a:pPr lvl="0"/>
            <a:endParaRPr lang="en-GB" sz="1200" kern="1200" dirty="0">
              <a:solidFill>
                <a:schemeClr val="tx1"/>
              </a:solidFill>
              <a:effectLst/>
              <a:latin typeface="+mn-lt"/>
              <a:ea typeface="+mn-ea"/>
              <a:cs typeface="+mn-cs"/>
            </a:endParaRPr>
          </a:p>
          <a:p>
            <a:pPr marL="228600" indent="-228600">
              <a:buAutoNum type="arabicPeriod"/>
            </a:pPr>
            <a:endParaRPr lang="en-GB" i="1" dirty="0"/>
          </a:p>
        </p:txBody>
      </p:sp>
      <p:sp>
        <p:nvSpPr>
          <p:cNvPr id="4" name="Slide Number Placeholder 3"/>
          <p:cNvSpPr>
            <a:spLocks noGrp="1"/>
          </p:cNvSpPr>
          <p:nvPr>
            <p:ph type="sldNum" sz="quarter" idx="10"/>
          </p:nvPr>
        </p:nvSpPr>
        <p:spPr/>
        <p:txBody>
          <a:bodyPr/>
          <a:lstStyle/>
          <a:p>
            <a:fld id="{C9BC0B90-319A-459F-ADC7-BB3869654665}" type="slidenum">
              <a:rPr lang="en-GB" smtClean="0"/>
              <a:t>8</a:t>
            </a:fld>
            <a:endParaRPr lang="en-GB"/>
          </a:p>
        </p:txBody>
      </p:sp>
    </p:spTree>
    <p:extLst>
      <p:ext uri="{BB962C8B-B14F-4D97-AF65-F5344CB8AC3E}">
        <p14:creationId xmlns:p14="http://schemas.microsoft.com/office/powerpoint/2010/main" val="2242460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b="1" dirty="0"/>
              <a:t>Time for reflection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Teacher: Let us all close our eyes. Think about the roads that you cross every day on your journey to school, to visit a friend or relative, or to go to the park.</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How can you use your eyes and ears to make your journey safer?</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How can we help our grown-ups be safe too?</a:t>
            </a:r>
          </a:p>
          <a:p>
            <a:r>
              <a:rPr lang="en-GB" dirty="0"/>
              <a:t/>
            </a:r>
            <a:br>
              <a:rPr lang="en-GB" dirty="0"/>
            </a:br>
            <a:endParaRPr lang="en-GB" dirty="0"/>
          </a:p>
        </p:txBody>
      </p:sp>
      <p:sp>
        <p:nvSpPr>
          <p:cNvPr id="4" name="Slide Number Placeholder 3"/>
          <p:cNvSpPr>
            <a:spLocks noGrp="1"/>
          </p:cNvSpPr>
          <p:nvPr>
            <p:ph type="sldNum" sz="quarter" idx="10"/>
          </p:nvPr>
        </p:nvSpPr>
        <p:spPr/>
        <p:txBody>
          <a:bodyPr/>
          <a:lstStyle/>
          <a:p>
            <a:fld id="{C9BC0B90-319A-459F-ADC7-BB3869654665}" type="slidenum">
              <a:rPr lang="en-GB" smtClean="0"/>
              <a:t>9</a:t>
            </a:fld>
            <a:endParaRPr lang="en-GB"/>
          </a:p>
        </p:txBody>
      </p:sp>
    </p:spTree>
    <p:extLst>
      <p:ext uri="{BB962C8B-B14F-4D97-AF65-F5344CB8AC3E}">
        <p14:creationId xmlns:p14="http://schemas.microsoft.com/office/powerpoint/2010/main" val="3545537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968E43-C712-4131-9D26-AFCA93DA8E66}" type="datetimeFigureOut">
              <a:rPr lang="en-GB" smtClean="0"/>
              <a:t>20/11/2017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67C268-0BFE-4E37-9899-57E6D988A4FC}" type="slidenum">
              <a:rPr lang="en-GB" smtClean="0"/>
              <a:t>‹#›</a:t>
            </a:fld>
            <a:endParaRPr lang="en-GB"/>
          </a:p>
        </p:txBody>
      </p:sp>
    </p:spTree>
    <p:extLst>
      <p:ext uri="{BB962C8B-B14F-4D97-AF65-F5344CB8AC3E}">
        <p14:creationId xmlns:p14="http://schemas.microsoft.com/office/powerpoint/2010/main" val="2012389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968E43-C712-4131-9D26-AFCA93DA8E66}" type="datetimeFigureOut">
              <a:rPr lang="en-GB" smtClean="0"/>
              <a:t>20/11/2017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67C268-0BFE-4E37-9899-57E6D988A4FC}" type="slidenum">
              <a:rPr lang="en-GB" smtClean="0"/>
              <a:t>‹#›</a:t>
            </a:fld>
            <a:endParaRPr lang="en-GB"/>
          </a:p>
        </p:txBody>
      </p:sp>
    </p:spTree>
    <p:extLst>
      <p:ext uri="{BB962C8B-B14F-4D97-AF65-F5344CB8AC3E}">
        <p14:creationId xmlns:p14="http://schemas.microsoft.com/office/powerpoint/2010/main" val="3320324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968E43-C712-4131-9D26-AFCA93DA8E66}" type="datetimeFigureOut">
              <a:rPr lang="en-GB" smtClean="0"/>
              <a:t>20/11/2017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67C268-0BFE-4E37-9899-57E6D988A4FC}" type="slidenum">
              <a:rPr lang="en-GB" smtClean="0"/>
              <a:t>‹#›</a:t>
            </a:fld>
            <a:endParaRPr lang="en-GB"/>
          </a:p>
        </p:txBody>
      </p:sp>
    </p:spTree>
    <p:extLst>
      <p:ext uri="{BB962C8B-B14F-4D97-AF65-F5344CB8AC3E}">
        <p14:creationId xmlns:p14="http://schemas.microsoft.com/office/powerpoint/2010/main" val="4222320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968E43-C712-4131-9D26-AFCA93DA8E66}" type="datetimeFigureOut">
              <a:rPr lang="en-GB" smtClean="0"/>
              <a:t>20/11/2017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67C268-0BFE-4E37-9899-57E6D988A4FC}" type="slidenum">
              <a:rPr lang="en-GB" smtClean="0"/>
              <a:t>‹#›</a:t>
            </a:fld>
            <a:endParaRPr lang="en-GB"/>
          </a:p>
        </p:txBody>
      </p:sp>
    </p:spTree>
    <p:extLst>
      <p:ext uri="{BB962C8B-B14F-4D97-AF65-F5344CB8AC3E}">
        <p14:creationId xmlns:p14="http://schemas.microsoft.com/office/powerpoint/2010/main" val="3005928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968E43-C712-4131-9D26-AFCA93DA8E66}" type="datetimeFigureOut">
              <a:rPr lang="en-GB" smtClean="0"/>
              <a:t>20/11/2017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67C268-0BFE-4E37-9899-57E6D988A4FC}" type="slidenum">
              <a:rPr lang="en-GB" smtClean="0"/>
              <a:t>‹#›</a:t>
            </a:fld>
            <a:endParaRPr lang="en-GB"/>
          </a:p>
        </p:txBody>
      </p:sp>
    </p:spTree>
    <p:extLst>
      <p:ext uri="{BB962C8B-B14F-4D97-AF65-F5344CB8AC3E}">
        <p14:creationId xmlns:p14="http://schemas.microsoft.com/office/powerpoint/2010/main" val="2991034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968E43-C712-4131-9D26-AFCA93DA8E66}" type="datetimeFigureOut">
              <a:rPr lang="en-GB" smtClean="0"/>
              <a:t>20/11/2017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67C268-0BFE-4E37-9899-57E6D988A4FC}" type="slidenum">
              <a:rPr lang="en-GB" smtClean="0"/>
              <a:t>‹#›</a:t>
            </a:fld>
            <a:endParaRPr lang="en-GB"/>
          </a:p>
        </p:txBody>
      </p:sp>
    </p:spTree>
    <p:extLst>
      <p:ext uri="{BB962C8B-B14F-4D97-AF65-F5344CB8AC3E}">
        <p14:creationId xmlns:p14="http://schemas.microsoft.com/office/powerpoint/2010/main" val="509135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968E43-C712-4131-9D26-AFCA93DA8E66}" type="datetimeFigureOut">
              <a:rPr lang="en-GB" smtClean="0"/>
              <a:t>20/11/2017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667C268-0BFE-4E37-9899-57E6D988A4FC}" type="slidenum">
              <a:rPr lang="en-GB" smtClean="0"/>
              <a:t>‹#›</a:t>
            </a:fld>
            <a:endParaRPr lang="en-GB"/>
          </a:p>
        </p:txBody>
      </p:sp>
    </p:spTree>
    <p:extLst>
      <p:ext uri="{BB962C8B-B14F-4D97-AF65-F5344CB8AC3E}">
        <p14:creationId xmlns:p14="http://schemas.microsoft.com/office/powerpoint/2010/main" val="2861240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968E43-C712-4131-9D26-AFCA93DA8E66}" type="datetimeFigureOut">
              <a:rPr lang="en-GB" smtClean="0"/>
              <a:t>20/11/2017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667C268-0BFE-4E37-9899-57E6D988A4FC}" type="slidenum">
              <a:rPr lang="en-GB" smtClean="0"/>
              <a:t>‹#›</a:t>
            </a:fld>
            <a:endParaRPr lang="en-GB"/>
          </a:p>
        </p:txBody>
      </p:sp>
    </p:spTree>
    <p:extLst>
      <p:ext uri="{BB962C8B-B14F-4D97-AF65-F5344CB8AC3E}">
        <p14:creationId xmlns:p14="http://schemas.microsoft.com/office/powerpoint/2010/main" val="3005029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68E43-C712-4131-9D26-AFCA93DA8E66}" type="datetimeFigureOut">
              <a:rPr lang="en-GB" smtClean="0"/>
              <a:t>20/11/2017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667C268-0BFE-4E37-9899-57E6D988A4FC}" type="slidenum">
              <a:rPr lang="en-GB" smtClean="0"/>
              <a:t>‹#›</a:t>
            </a:fld>
            <a:endParaRPr lang="en-GB"/>
          </a:p>
        </p:txBody>
      </p:sp>
    </p:spTree>
    <p:extLst>
      <p:ext uri="{BB962C8B-B14F-4D97-AF65-F5344CB8AC3E}">
        <p14:creationId xmlns:p14="http://schemas.microsoft.com/office/powerpoint/2010/main" val="2128910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968E43-C712-4131-9D26-AFCA93DA8E66}" type="datetimeFigureOut">
              <a:rPr lang="en-GB" smtClean="0"/>
              <a:t>20/11/2017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67C268-0BFE-4E37-9899-57E6D988A4FC}" type="slidenum">
              <a:rPr lang="en-GB" smtClean="0"/>
              <a:t>‹#›</a:t>
            </a:fld>
            <a:endParaRPr lang="en-GB"/>
          </a:p>
        </p:txBody>
      </p:sp>
    </p:spTree>
    <p:extLst>
      <p:ext uri="{BB962C8B-B14F-4D97-AF65-F5344CB8AC3E}">
        <p14:creationId xmlns:p14="http://schemas.microsoft.com/office/powerpoint/2010/main" val="1526886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968E43-C712-4131-9D26-AFCA93DA8E66}" type="datetimeFigureOut">
              <a:rPr lang="en-GB" smtClean="0"/>
              <a:t>20/11/2017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67C268-0BFE-4E37-9899-57E6D988A4FC}" type="slidenum">
              <a:rPr lang="en-GB" smtClean="0"/>
              <a:t>‹#›</a:t>
            </a:fld>
            <a:endParaRPr lang="en-GB"/>
          </a:p>
        </p:txBody>
      </p:sp>
    </p:spTree>
    <p:extLst>
      <p:ext uri="{BB962C8B-B14F-4D97-AF65-F5344CB8AC3E}">
        <p14:creationId xmlns:p14="http://schemas.microsoft.com/office/powerpoint/2010/main" val="2204336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68E43-C712-4131-9D26-AFCA93DA8E66}" type="datetimeFigureOut">
              <a:rPr lang="en-GB" smtClean="0"/>
              <a:t>20/11/2017</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67C268-0BFE-4E37-9899-57E6D988A4FC}" type="slidenum">
              <a:rPr lang="en-GB" smtClean="0"/>
              <a:t>‹#›</a:t>
            </a:fld>
            <a:endParaRPr lang="en-GB"/>
          </a:p>
        </p:txBody>
      </p:sp>
    </p:spTree>
    <p:extLst>
      <p:ext uri="{BB962C8B-B14F-4D97-AF65-F5344CB8AC3E}">
        <p14:creationId xmlns:p14="http://schemas.microsoft.com/office/powerpoint/2010/main" val="25003531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image" Target="../media/image6.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9397" y="830579"/>
            <a:ext cx="5965205" cy="133308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743575"/>
            <a:ext cx="9144000" cy="1114425"/>
          </a:xfrm>
          <a:prstGeom prst="rect">
            <a:avLst/>
          </a:prstGeom>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8209" y="2587561"/>
            <a:ext cx="3256766" cy="315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01096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D6D5A2-55D1-4BF6-93E0-8D67426B6FAC}"/>
              </a:ext>
            </a:extLst>
          </p:cNvPr>
          <p:cNvSpPr>
            <a:spLocks noGrp="1"/>
          </p:cNvSpPr>
          <p:nvPr>
            <p:ph type="title"/>
          </p:nvPr>
        </p:nvSpPr>
        <p:spPr>
          <a:xfrm>
            <a:off x="2394254" y="3382370"/>
            <a:ext cx="4108599" cy="1604282"/>
          </a:xfrm>
        </p:spPr>
        <p:txBody>
          <a:bodyPr>
            <a:normAutofit fontScale="90000"/>
          </a:bodyPr>
          <a:lstStyle/>
          <a:p>
            <a:pPr algn="ctr"/>
            <a:r>
              <a:rPr lang="en-GB" b="1" dirty="0">
                <a:solidFill>
                  <a:srgbClr val="FF0000"/>
                </a:solidFill>
                <a:latin typeface="+mn-lt"/>
              </a:rPr>
              <a:t>We’re all supporting </a:t>
            </a:r>
            <a:br>
              <a:rPr lang="en-GB" b="1" dirty="0">
                <a:solidFill>
                  <a:srgbClr val="FF0000"/>
                </a:solidFill>
                <a:latin typeface="+mn-lt"/>
              </a:rPr>
            </a:br>
            <a:r>
              <a:rPr lang="en-GB" b="1" dirty="0">
                <a:solidFill>
                  <a:srgbClr val="FF0000"/>
                </a:solidFill>
                <a:latin typeface="+mn-lt"/>
              </a:rPr>
              <a:t>Road Safety Week</a:t>
            </a:r>
          </a:p>
        </p:txBody>
      </p:sp>
      <p:pic>
        <p:nvPicPr>
          <p:cNvPr id="6" name="Content Placeholder 5">
            <a:extLst>
              <a:ext uri="{FF2B5EF4-FFF2-40B4-BE49-F238E27FC236}">
                <a16:creationId xmlns:a16="http://schemas.microsoft.com/office/drawing/2014/main" xmlns="" id="{683F8B36-B3E8-419F-8CC9-3917A1810CB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5401" y="334845"/>
            <a:ext cx="3034995" cy="2023330"/>
          </a:xfrm>
        </p:spPr>
      </p:pic>
      <p:pic>
        <p:nvPicPr>
          <p:cNvPr id="8" name="Picture 7">
            <a:extLst>
              <a:ext uri="{FF2B5EF4-FFF2-40B4-BE49-F238E27FC236}">
                <a16:creationId xmlns:a16="http://schemas.microsoft.com/office/drawing/2014/main" xmlns="" id="{82299935-8434-4F4A-ADB3-54760BB96D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7851" y="2662464"/>
            <a:ext cx="2070402" cy="3105603"/>
          </a:xfrm>
          <a:prstGeom prst="rect">
            <a:avLst/>
          </a:prstGeom>
        </p:spPr>
      </p:pic>
      <p:pic>
        <p:nvPicPr>
          <p:cNvPr id="10" name="Picture 9">
            <a:extLst>
              <a:ext uri="{FF2B5EF4-FFF2-40B4-BE49-F238E27FC236}">
                <a16:creationId xmlns:a16="http://schemas.microsoft.com/office/drawing/2014/main" xmlns="" id="{0070CBBA-7281-485B-A9DC-5A3FAA2F1C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404" y="2649953"/>
            <a:ext cx="2063446" cy="3093622"/>
          </a:xfrm>
          <a:prstGeom prst="rect">
            <a:avLst/>
          </a:prstGeom>
        </p:spPr>
      </p:pic>
      <p:pic>
        <p:nvPicPr>
          <p:cNvPr id="14" name="Picture 13">
            <a:extLst>
              <a:ext uri="{FF2B5EF4-FFF2-40B4-BE49-F238E27FC236}">
                <a16:creationId xmlns:a16="http://schemas.microsoft.com/office/drawing/2014/main" xmlns="" id="{35C47730-2126-43DD-AD9C-8DDD7BB367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3638" y="279710"/>
            <a:ext cx="3213667" cy="2143516"/>
          </a:xfrm>
          <a:prstGeom prst="rect">
            <a:avLst/>
          </a:prstGeom>
        </p:spPr>
      </p:pic>
      <p:pic>
        <p:nvPicPr>
          <p:cNvPr id="17" name="Picture 16">
            <a:extLst>
              <a:ext uri="{FF2B5EF4-FFF2-40B4-BE49-F238E27FC236}">
                <a16:creationId xmlns:a16="http://schemas.microsoft.com/office/drawing/2014/main" xmlns="" id="{6DA3B4D0-8D7A-4EFC-A4CD-E0D66D9EB4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70991" y="279710"/>
            <a:ext cx="1422400" cy="2133599"/>
          </a:xfrm>
          <a:prstGeom prst="rect">
            <a:avLst/>
          </a:prstGeom>
        </p:spPr>
      </p:pic>
      <p:pic>
        <p:nvPicPr>
          <p:cNvPr id="9" name="Picture 8">
            <a:extLst>
              <a:ext uri="{FF2B5EF4-FFF2-40B4-BE49-F238E27FC236}">
                <a16:creationId xmlns:a16="http://schemas.microsoft.com/office/drawing/2014/main" xmlns="" id="{22F2370B-312E-4776-82C5-DEB6BCB98EC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5743575"/>
            <a:ext cx="9144000" cy="1114425"/>
          </a:xfrm>
          <a:prstGeom prst="rect">
            <a:avLst/>
          </a:prstGeom>
        </p:spPr>
      </p:pic>
    </p:spTree>
    <p:extLst>
      <p:ext uri="{BB962C8B-B14F-4D97-AF65-F5344CB8AC3E}">
        <p14:creationId xmlns:p14="http://schemas.microsoft.com/office/powerpoint/2010/main" val="15818182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4339" y="1073095"/>
            <a:ext cx="4155322" cy="4026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xmlns="" id="{530F2D95-BE51-4CAA-8FAE-01D6761CA4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743575"/>
            <a:ext cx="9144000" cy="1114425"/>
          </a:xfrm>
          <a:prstGeom prst="rect">
            <a:avLst/>
          </a:prstGeom>
        </p:spPr>
      </p:pic>
    </p:spTree>
    <p:extLst>
      <p:ext uri="{BB962C8B-B14F-4D97-AF65-F5344CB8AC3E}">
        <p14:creationId xmlns:p14="http://schemas.microsoft.com/office/powerpoint/2010/main" val="39959590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3770" y="1233334"/>
            <a:ext cx="4890217" cy="3652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47692" y="2517374"/>
            <a:ext cx="3486065" cy="1107996"/>
          </a:xfrm>
          <a:prstGeom prst="rect">
            <a:avLst/>
          </a:prstGeom>
        </p:spPr>
        <p:txBody>
          <a:bodyPr wrap="square">
            <a:spAutoFit/>
          </a:bodyPr>
          <a:lstStyle/>
          <a:p>
            <a:r>
              <a:rPr lang="en-GB" sz="3300" b="1" dirty="0">
                <a:solidFill>
                  <a:srgbClr val="FF0000"/>
                </a:solidFill>
              </a:rPr>
              <a:t>We’re supporting Road Safety Week</a:t>
            </a:r>
            <a:endParaRPr lang="en-GB" sz="3300" dirty="0"/>
          </a:p>
        </p:txBody>
      </p:sp>
      <p:pic>
        <p:nvPicPr>
          <p:cNvPr id="7" name="Picture 6">
            <a:extLst>
              <a:ext uri="{FF2B5EF4-FFF2-40B4-BE49-F238E27FC236}">
                <a16:creationId xmlns:a16="http://schemas.microsoft.com/office/drawing/2014/main" xmlns="" id="{4154D198-64E0-44A2-85CB-37AC2A3E90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743575"/>
            <a:ext cx="9144000" cy="1114425"/>
          </a:xfrm>
          <a:prstGeom prst="rect">
            <a:avLst/>
          </a:prstGeom>
        </p:spPr>
      </p:pic>
    </p:spTree>
    <p:extLst>
      <p:ext uri="{BB962C8B-B14F-4D97-AF65-F5344CB8AC3E}">
        <p14:creationId xmlns:p14="http://schemas.microsoft.com/office/powerpoint/2010/main" val="4832689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8E06980D-6529-42DE-AB35-2326687F8DD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86336" y="1211595"/>
            <a:ext cx="7571328" cy="3263504"/>
          </a:xfrm>
        </p:spPr>
      </p:pic>
      <p:pic>
        <p:nvPicPr>
          <p:cNvPr id="5" name="Picture 4">
            <a:extLst>
              <a:ext uri="{FF2B5EF4-FFF2-40B4-BE49-F238E27FC236}">
                <a16:creationId xmlns:a16="http://schemas.microsoft.com/office/drawing/2014/main" xmlns="" id="{4B389B17-F7A0-4560-B05A-BEE949CD2D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743575"/>
            <a:ext cx="9144000" cy="1114425"/>
          </a:xfrm>
          <a:prstGeom prst="rect">
            <a:avLst/>
          </a:prstGeom>
        </p:spPr>
      </p:pic>
    </p:spTree>
    <p:extLst>
      <p:ext uri="{BB962C8B-B14F-4D97-AF65-F5344CB8AC3E}">
        <p14:creationId xmlns:p14="http://schemas.microsoft.com/office/powerpoint/2010/main" val="2409256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85FF4D-2CA6-44BB-B131-B1D7D0953E8E}"/>
              </a:ext>
            </a:extLst>
          </p:cNvPr>
          <p:cNvSpPr>
            <a:spLocks noGrp="1"/>
          </p:cNvSpPr>
          <p:nvPr>
            <p:ph type="title"/>
          </p:nvPr>
        </p:nvSpPr>
        <p:spPr>
          <a:xfrm>
            <a:off x="381000" y="365126"/>
            <a:ext cx="8458200" cy="1325563"/>
          </a:xfrm>
        </p:spPr>
        <p:txBody>
          <a:bodyPr>
            <a:normAutofit/>
          </a:bodyPr>
          <a:lstStyle/>
          <a:p>
            <a:pPr algn="ctr"/>
            <a:r>
              <a:rPr lang="en-GB" sz="4000" b="1" dirty="0">
                <a:solidFill>
                  <a:srgbClr val="FF0000"/>
                </a:solidFill>
                <a:latin typeface="+mn-lt"/>
              </a:rPr>
              <a:t>Stopping distances increase with speed</a:t>
            </a:r>
          </a:p>
        </p:txBody>
      </p:sp>
      <p:sp>
        <p:nvSpPr>
          <p:cNvPr id="3" name="Content Placeholder 2">
            <a:extLst>
              <a:ext uri="{FF2B5EF4-FFF2-40B4-BE49-F238E27FC236}">
                <a16:creationId xmlns:a16="http://schemas.microsoft.com/office/drawing/2014/main" xmlns="" id="{173DA52C-6913-4EA0-9A3E-4EED59FE7720}"/>
              </a:ext>
            </a:extLst>
          </p:cNvPr>
          <p:cNvSpPr>
            <a:spLocks noGrp="1"/>
          </p:cNvSpPr>
          <p:nvPr>
            <p:ph idx="1"/>
          </p:nvPr>
        </p:nvSpPr>
        <p:spPr/>
        <p:txBody>
          <a:bodyPr/>
          <a:lstStyle/>
          <a:p>
            <a:endParaRPr lang="en-GB" dirty="0"/>
          </a:p>
        </p:txBody>
      </p:sp>
      <p:graphicFrame>
        <p:nvGraphicFramePr>
          <p:cNvPr id="4" name="Object 3">
            <a:extLst>
              <a:ext uri="{FF2B5EF4-FFF2-40B4-BE49-F238E27FC236}">
                <a16:creationId xmlns:a16="http://schemas.microsoft.com/office/drawing/2014/main" xmlns="" id="{F1FD2F29-0D28-47BC-B154-A3BDBE935B10}"/>
              </a:ext>
            </a:extLst>
          </p:cNvPr>
          <p:cNvGraphicFramePr>
            <a:graphicFrameLocks noChangeAspect="1"/>
          </p:cNvGraphicFramePr>
          <p:nvPr>
            <p:extLst>
              <p:ext uri="{D42A27DB-BD31-4B8C-83A1-F6EECF244321}">
                <p14:modId xmlns:p14="http://schemas.microsoft.com/office/powerpoint/2010/main" val="4070490251"/>
              </p:ext>
            </p:extLst>
          </p:nvPr>
        </p:nvGraphicFramePr>
        <p:xfrm>
          <a:off x="356936" y="1825625"/>
          <a:ext cx="8430127" cy="3033730"/>
        </p:xfrm>
        <a:graphic>
          <a:graphicData uri="http://schemas.openxmlformats.org/presentationml/2006/ole">
            <mc:AlternateContent xmlns:mc="http://schemas.openxmlformats.org/markup-compatibility/2006">
              <mc:Choice xmlns:v="urn:schemas-microsoft-com:vml" Requires="v">
                <p:oleObj spid="_x0000_s1049" name="Image" r:id="rId4" imgW="7198560" imgH="2590560" progId="Photoshop.Image.18">
                  <p:embed/>
                </p:oleObj>
              </mc:Choice>
              <mc:Fallback>
                <p:oleObj name="Image" r:id="rId4" imgW="7198560" imgH="2590560" progId="Photoshop.Image.18">
                  <p:embed/>
                  <p:pic>
                    <p:nvPicPr>
                      <p:cNvPr id="0" name=""/>
                      <p:cNvPicPr/>
                      <p:nvPr/>
                    </p:nvPicPr>
                    <p:blipFill>
                      <a:blip r:embed="rId5"/>
                      <a:stretch>
                        <a:fillRect/>
                      </a:stretch>
                    </p:blipFill>
                    <p:spPr>
                      <a:xfrm>
                        <a:off x="356936" y="1825625"/>
                        <a:ext cx="8430127" cy="3033730"/>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xmlns="" id="{A9C3DF2D-5F1D-4448-B226-629618AB442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743575"/>
            <a:ext cx="9144000" cy="1114425"/>
          </a:xfrm>
          <a:prstGeom prst="rect">
            <a:avLst/>
          </a:prstGeom>
        </p:spPr>
      </p:pic>
    </p:spTree>
    <p:extLst>
      <p:ext uri="{BB962C8B-B14F-4D97-AF65-F5344CB8AC3E}">
        <p14:creationId xmlns:p14="http://schemas.microsoft.com/office/powerpoint/2010/main" val="8627578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527937"/>
            <a:ext cx="8248650" cy="994172"/>
          </a:xfrm>
        </p:spPr>
        <p:txBody>
          <a:bodyPr>
            <a:noAutofit/>
          </a:bodyPr>
          <a:lstStyle/>
          <a:p>
            <a:pPr algn="ctr">
              <a:spcBef>
                <a:spcPts val="0"/>
              </a:spcBef>
            </a:pPr>
            <a:r>
              <a:rPr lang="en-GB" sz="4000" b="1" dirty="0">
                <a:solidFill>
                  <a:srgbClr val="FF0000"/>
                </a:solidFill>
                <a:latin typeface="+mn-lt"/>
                <a:ea typeface="+mn-ea"/>
                <a:cs typeface="+mn-cs"/>
              </a:rPr>
              <a:t>20s plenty in places where people live</a:t>
            </a:r>
            <a:endParaRPr lang="en-GB" sz="4000" dirty="0">
              <a:solidFill>
                <a:prstClr val="black"/>
              </a:solidFill>
              <a:latin typeface="+mn-lt"/>
              <a:ea typeface="+mn-ea"/>
              <a:cs typeface="+mn-cs"/>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04102" y="1522109"/>
            <a:ext cx="6339031" cy="4221466"/>
          </a:xfrm>
        </p:spPr>
      </p:pic>
      <p:pic>
        <p:nvPicPr>
          <p:cNvPr id="2050" name="Picture 2" descr="Image result for 20 mph speed sign">
            <a:extLst>
              <a:ext uri="{FF2B5EF4-FFF2-40B4-BE49-F238E27FC236}">
                <a16:creationId xmlns:a16="http://schemas.microsoft.com/office/drawing/2014/main" xmlns="" id="{2824F805-2853-44D7-B1F8-0BDF1313A5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798" y="2739408"/>
            <a:ext cx="2410505" cy="23885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0A676EB0-633A-4365-9560-235FC446FD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743575"/>
            <a:ext cx="9144000" cy="1114425"/>
          </a:xfrm>
          <a:prstGeom prst="rect">
            <a:avLst/>
          </a:prstGeom>
        </p:spPr>
      </p:pic>
    </p:spTree>
    <p:extLst>
      <p:ext uri="{BB962C8B-B14F-4D97-AF65-F5344CB8AC3E}">
        <p14:creationId xmlns:p14="http://schemas.microsoft.com/office/powerpoint/2010/main" val="311213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4EF985C5-D9DC-47A1-837C-BED7FC4375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812" y="388683"/>
            <a:ext cx="7402376" cy="5726367"/>
          </a:xfrm>
          <a:prstGeom prst="rect">
            <a:avLst/>
          </a:prstGeom>
        </p:spPr>
      </p:pic>
      <p:pic>
        <p:nvPicPr>
          <p:cNvPr id="5" name="Picture 4">
            <a:extLst>
              <a:ext uri="{FF2B5EF4-FFF2-40B4-BE49-F238E27FC236}">
                <a16:creationId xmlns:a16="http://schemas.microsoft.com/office/drawing/2014/main" xmlns="" id="{B7500BFB-E0A2-4A4B-A5E4-0C05ACB471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743575"/>
            <a:ext cx="9144000" cy="1114425"/>
          </a:xfrm>
          <a:prstGeom prst="rect">
            <a:avLst/>
          </a:prstGeom>
        </p:spPr>
      </p:pic>
    </p:spTree>
    <p:extLst>
      <p:ext uri="{BB962C8B-B14F-4D97-AF65-F5344CB8AC3E}">
        <p14:creationId xmlns:p14="http://schemas.microsoft.com/office/powerpoint/2010/main" val="37149427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4CFFBDF-ADFB-45EA-B65C-BC063F26AB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8563" y="389819"/>
            <a:ext cx="3906874" cy="5353756"/>
          </a:xfrm>
          <a:prstGeom prst="rect">
            <a:avLst/>
          </a:prstGeom>
        </p:spPr>
      </p:pic>
      <p:pic>
        <p:nvPicPr>
          <p:cNvPr id="4" name="Picture 3">
            <a:extLst>
              <a:ext uri="{FF2B5EF4-FFF2-40B4-BE49-F238E27FC236}">
                <a16:creationId xmlns:a16="http://schemas.microsoft.com/office/drawing/2014/main" xmlns="" id="{D55A45B4-B2C7-4EF6-B490-EE6E58E963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743575"/>
            <a:ext cx="9144000" cy="1114425"/>
          </a:xfrm>
          <a:prstGeom prst="rect">
            <a:avLst/>
          </a:prstGeom>
        </p:spPr>
      </p:pic>
    </p:spTree>
    <p:extLst>
      <p:ext uri="{BB962C8B-B14F-4D97-AF65-F5344CB8AC3E}">
        <p14:creationId xmlns:p14="http://schemas.microsoft.com/office/powerpoint/2010/main" val="459509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farm3.static.flickr.com/2197/2200500024_e93db99b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4730" y="649947"/>
            <a:ext cx="5794540" cy="469357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p:txBody>
          <a:bodyPr/>
          <a:lstStyle/>
          <a:p>
            <a:endParaRPr lang="en-GB" dirty="0"/>
          </a:p>
        </p:txBody>
      </p:sp>
      <p:pic>
        <p:nvPicPr>
          <p:cNvPr id="5" name="Picture 4">
            <a:extLst>
              <a:ext uri="{FF2B5EF4-FFF2-40B4-BE49-F238E27FC236}">
                <a16:creationId xmlns:a16="http://schemas.microsoft.com/office/drawing/2014/main" xmlns="" id="{B21B2719-E1B2-43A5-AA47-F5108C0338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743575"/>
            <a:ext cx="9144000" cy="1114425"/>
          </a:xfrm>
          <a:prstGeom prst="rect">
            <a:avLst/>
          </a:prstGeom>
        </p:spPr>
      </p:pic>
    </p:spTree>
    <p:extLst>
      <p:ext uri="{BB962C8B-B14F-4D97-AF65-F5344CB8AC3E}">
        <p14:creationId xmlns:p14="http://schemas.microsoft.com/office/powerpoint/2010/main" val="41207991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C714251-40AB-49A5-84F4-660F86BE74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414917"/>
          </a:xfrm>
          <a:prstGeom prst="rect">
            <a:avLst/>
          </a:prstGeom>
        </p:spPr>
      </p:pic>
      <p:pic>
        <p:nvPicPr>
          <p:cNvPr id="4" name="Picture 3">
            <a:extLst>
              <a:ext uri="{FF2B5EF4-FFF2-40B4-BE49-F238E27FC236}">
                <a16:creationId xmlns:a16="http://schemas.microsoft.com/office/drawing/2014/main" xmlns="" id="{C11B4D67-EE0F-4118-A734-5463550159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743575"/>
            <a:ext cx="9144000" cy="1114425"/>
          </a:xfrm>
          <a:prstGeom prst="rect">
            <a:avLst/>
          </a:prstGeom>
        </p:spPr>
      </p:pic>
    </p:spTree>
    <p:extLst>
      <p:ext uri="{BB962C8B-B14F-4D97-AF65-F5344CB8AC3E}">
        <p14:creationId xmlns:p14="http://schemas.microsoft.com/office/powerpoint/2010/main" val="1284444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2893</TotalTime>
  <Words>1001</Words>
  <Application>Microsoft Office PowerPoint</Application>
  <PresentationFormat>On-screen Show (4:3)</PresentationFormat>
  <Paragraphs>112</Paragraphs>
  <Slides>11</Slides>
  <Notes>11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6" baseType="lpstr">
      <vt:lpstr>Arial</vt:lpstr>
      <vt:lpstr>Calibri</vt:lpstr>
      <vt:lpstr>Calibri Light</vt:lpstr>
      <vt:lpstr>Office Theme</vt:lpstr>
      <vt:lpstr>Image</vt:lpstr>
      <vt:lpstr>PowerPoint Presentation</vt:lpstr>
      <vt:lpstr>PowerPoint Presentation</vt:lpstr>
      <vt:lpstr>PowerPoint Presentation</vt:lpstr>
      <vt:lpstr>Stopping distances increase with speed</vt:lpstr>
      <vt:lpstr>20s plenty in places where people live</vt:lpstr>
      <vt:lpstr>PowerPoint Presentation</vt:lpstr>
      <vt:lpstr>PowerPoint Presentation</vt:lpstr>
      <vt:lpstr>PowerPoint Presentation</vt:lpstr>
      <vt:lpstr>PowerPoint Presentation</vt:lpstr>
      <vt:lpstr>We’re all supporting  Road Safety Week</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Dilley</dc:creator>
  <cp:lastModifiedBy>Alison Moxham</cp:lastModifiedBy>
  <cp:revision>22</cp:revision>
  <dcterms:created xsi:type="dcterms:W3CDTF">2017-09-25T12:17:57Z</dcterms:created>
  <dcterms:modified xsi:type="dcterms:W3CDTF">2017-11-22T17:54:05Z</dcterms:modified>
</cp:coreProperties>
</file>