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5"/>
  </p:sldMasterIdLst>
  <p:notesMasterIdLst>
    <p:notesMasterId r:id="rId56"/>
  </p:notesMasterIdLst>
  <p:handoutMasterIdLst>
    <p:handoutMasterId r:id="rId57"/>
  </p:handoutMasterIdLst>
  <p:sldIdLst>
    <p:sldId id="256" r:id="rId6"/>
    <p:sldId id="513" r:id="rId7"/>
    <p:sldId id="592" r:id="rId8"/>
    <p:sldId id="517" r:id="rId9"/>
    <p:sldId id="519" r:id="rId10"/>
    <p:sldId id="533" r:id="rId11"/>
    <p:sldId id="581" r:id="rId12"/>
    <p:sldId id="528" r:id="rId13"/>
    <p:sldId id="529" r:id="rId14"/>
    <p:sldId id="521" r:id="rId15"/>
    <p:sldId id="541" r:id="rId16"/>
    <p:sldId id="525" r:id="rId17"/>
    <p:sldId id="546" r:id="rId18"/>
    <p:sldId id="578" r:id="rId19"/>
    <p:sldId id="545" r:id="rId20"/>
    <p:sldId id="540" r:id="rId21"/>
    <p:sldId id="548" r:id="rId22"/>
    <p:sldId id="550" r:id="rId23"/>
    <p:sldId id="551" r:id="rId24"/>
    <p:sldId id="557" r:id="rId25"/>
    <p:sldId id="625" r:id="rId26"/>
    <p:sldId id="549" r:id="rId27"/>
    <p:sldId id="589" r:id="rId28"/>
    <p:sldId id="590" r:id="rId29"/>
    <p:sldId id="585" r:id="rId30"/>
    <p:sldId id="586" r:id="rId31"/>
    <p:sldId id="587" r:id="rId32"/>
    <p:sldId id="539" r:id="rId33"/>
    <p:sldId id="607" r:id="rId34"/>
    <p:sldId id="608" r:id="rId35"/>
    <p:sldId id="610" r:id="rId36"/>
    <p:sldId id="524" r:id="rId37"/>
    <p:sldId id="559" r:id="rId38"/>
    <p:sldId id="531" r:id="rId39"/>
    <p:sldId id="532" r:id="rId40"/>
    <p:sldId id="534" r:id="rId41"/>
    <p:sldId id="535" r:id="rId42"/>
    <p:sldId id="560" r:id="rId43"/>
    <p:sldId id="561" r:id="rId44"/>
    <p:sldId id="562" r:id="rId45"/>
    <p:sldId id="564" r:id="rId46"/>
    <p:sldId id="566" r:id="rId47"/>
    <p:sldId id="569" r:id="rId48"/>
    <p:sldId id="573" r:id="rId49"/>
    <p:sldId id="577" r:id="rId50"/>
    <p:sldId id="584" r:id="rId51"/>
    <p:sldId id="593" r:id="rId52"/>
    <p:sldId id="597" r:id="rId53"/>
    <p:sldId id="598" r:id="rId54"/>
    <p:sldId id="576" r:id="rId55"/>
  </p:sldIdLst>
  <p:sldSz cx="9144000" cy="6858000" type="screen4x3"/>
  <p:notesSz cx="6799263" cy="9929813"/>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473"/>
    <a:srgbClr val="C8E2E8"/>
    <a:srgbClr val="82CBDD"/>
    <a:srgbClr val="006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1C557-8B20-59D2-8C56-D9865875A1CA}" v="915" dt="2022-09-28T15:26:36.614"/>
    <p1510:client id="{07593A55-EB58-4D01-B3D9-ADE6F5A4326D}" v="27" dt="2022-09-27T13:03:37.449"/>
    <p1510:client id="{0C6DF007-8FF9-43ED-8B4C-252A94FB8B14}" v="219" dt="2022-10-03T19:31:48.843"/>
    <p1510:client id="{0DE68D0E-4BF7-F66C-6580-035F2FCC8666}" v="1133" dt="2022-10-07T15:02:26.760"/>
    <p1510:client id="{0E6B9F53-DEAB-62CE-878D-F2FDCB0CE0DA}" v="1971" dt="2022-03-24T16:56:04.809"/>
    <p1510:client id="{1296EAD2-2401-2F25-80C5-ECE0BAFED4EC}" v="5" dt="2022-09-27T14:34:03.854"/>
    <p1510:client id="{16DEF90A-89CA-ECAF-3FAE-79DC8B51D917}" v="1" dt="2022-03-28T14:43:11.790"/>
    <p1510:client id="{1BA0128C-6A4A-BC1F-E9E1-CF907FA09561}" v="713" dt="2022-03-22T18:35:07.440"/>
    <p1510:client id="{1CBA3C58-1785-BEB3-4E98-6FD0A9CD3509}" v="6" dt="2022-10-08T10:48:19.861"/>
    <p1510:client id="{2CD5366C-56C0-BEA9-975E-216A0A7B6B7A}" v="25" dt="2022-09-27T13:32:33.298"/>
    <p1510:client id="{3DC44CDB-A53C-6B1B-D566-88A0EC83CB10}" v="42" dt="2022-10-07T15:30:43.238"/>
    <p1510:client id="{4087E00A-C2BF-CC7D-535E-93A6C0F7CAA9}" v="394" dt="2022-04-03T09:00:04.059"/>
    <p1510:client id="{4E58D1C7-E77B-4E7A-B769-6FFA86B753E4}" v="328" dt="2022-03-22T21:41:09.568"/>
    <p1510:client id="{583A4205-B82D-D396-8097-CB07317D0E84}" v="1779" dt="2022-03-17T17:50:16.546"/>
    <p1510:client id="{6981963D-D5A0-3331-2245-5C0029F2253F}" v="257" dt="2022-10-06T20:59:37.958"/>
    <p1510:client id="{71AF76ED-8856-CDEC-463D-1C98E9FCCB53}" v="23" dt="2022-10-07T13:15:46.258"/>
    <p1510:client id="{7B3DA7A3-F414-F0AB-CD4F-790E5F382CDE}" v="234" dt="2022-10-03T15:27:02.073"/>
    <p1510:client id="{88F33E41-BB76-4412-A561-3BAAB93C53A8}" v="30" dt="2022-09-27T13:44:58.589"/>
    <p1510:client id="{91C423E5-36F1-1151-47D0-4B44324CBADE}" v="192" dt="2022-03-28T15:47:27.559"/>
    <p1510:client id="{A035AEF5-88B6-EEEC-5092-BF116E191B99}" v="529" dt="2022-09-27T14:56:00.489"/>
    <p1510:client id="{A5A4C6BC-56BE-D392-9E01-B654E2A42306}" v="121" dt="2022-03-15T10:04:42.630"/>
    <p1510:client id="{BF462F06-D403-265F-4BF4-57A03EAB27CA}" v="41" dt="2022-10-05T10:34:31.265"/>
    <p1510:client id="{C65DC18B-A3CC-13DD-0F65-7047776FC751}" v="190" dt="2022-10-07T16:27:33.969"/>
    <p1510:client id="{CD435B38-2232-CC52-8E07-C81D5562F443}" v="14" dt="2022-09-27T13:31:14.529"/>
    <p1510:client id="{CE7475E8-E8F9-C2BF-64B9-22A6BADFA0BD}" v="1722" dt="2022-03-21T16:15:50.304"/>
    <p1510:client id="{D5D6C5BA-5205-4AA9-A107-5A44E7C4FD12}" v="47" dt="2022-10-10T11:42:12.230"/>
    <p1510:client id="{DD0ED645-2895-533B-AC21-2A34A7CA314B}" v="2" dt="2022-04-06T10:13:29.067"/>
    <p1510:client id="{E3EEDC00-635B-FF0D-18EA-9A2F4C93A71F}" v="810" dt="2022-03-20T15:24:16.221"/>
    <p1510:client id="{E4429808-79A4-527C-6015-F93985F8065F}" v="35" dt="2022-03-22T16:14:00.775"/>
    <p1510:client id="{E5CFB9BB-3F4B-613D-AE8A-52289569D065}" v="767" dt="2022-10-05T15:08:55.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54" autoAdjust="0"/>
  </p:normalViewPr>
  <p:slideViewPr>
    <p:cSldViewPr snapToGrid="0">
      <p:cViewPr varScale="1">
        <p:scale>
          <a:sx n="74" d="100"/>
          <a:sy n="74" d="100"/>
        </p:scale>
        <p:origin x="171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115"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17336D28-4A78-454A-BAC6-A6C21B514886}" type="datetimeFigureOut">
              <a:rPr lang="en-GB" smtClean="0"/>
              <a:t>01/11/2022</a:t>
            </a:fld>
            <a:endParaRPr lang="en-GB"/>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8B55929B-3B3D-4DBF-A68E-0B44C8C7E18B}" type="slidenum">
              <a:rPr lang="en-GB" smtClean="0"/>
              <a:t>‹#›</a:t>
            </a:fld>
            <a:endParaRPr lang="en-GB"/>
          </a:p>
        </p:txBody>
      </p:sp>
    </p:spTree>
    <p:extLst>
      <p:ext uri="{BB962C8B-B14F-4D97-AF65-F5344CB8AC3E}">
        <p14:creationId xmlns:p14="http://schemas.microsoft.com/office/powerpoint/2010/main" val="930234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2CC2B9F-CB15-4BA4-AE66-DB5439C848BB}" type="datetimeFigureOut">
              <a:t>11/1/2022</a:t>
            </a:fld>
            <a:endParaRPr lang="en-US"/>
          </a:p>
        </p:txBody>
      </p:sp>
      <p:sp>
        <p:nvSpPr>
          <p:cNvPr id="4" name="Slide Image Placehold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E963EE1-EA52-4D5C-8F4E-F7FE5FA6B817}" type="slidenum">
              <a:t>‹#›</a:t>
            </a:fld>
            <a:endParaRPr lang="en-US"/>
          </a:p>
        </p:txBody>
      </p:sp>
    </p:spTree>
    <p:extLst>
      <p:ext uri="{BB962C8B-B14F-4D97-AF65-F5344CB8AC3E}">
        <p14:creationId xmlns:p14="http://schemas.microsoft.com/office/powerpoint/2010/main" val="2397287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Throughout the session we would like you to think about your practice, but focus on the whole school.  Think about all teachers and support staff involved with teaching </a:t>
            </a:r>
            <a:r>
              <a:rPr lang="en-US" err="1">
                <a:cs typeface="Calibri"/>
              </a:rPr>
              <a:t>maths</a:t>
            </a:r>
            <a:r>
              <a:rPr lang="en-US">
                <a:cs typeface="Calibri"/>
              </a:rPr>
              <a:t>.  Is there knowledge secure?  Do they understand why they are teaching certain things?  Are your systems consistent?</a:t>
            </a:r>
          </a:p>
        </p:txBody>
      </p:sp>
      <p:sp>
        <p:nvSpPr>
          <p:cNvPr id="4" name="Slide Number Placeholder 3"/>
          <p:cNvSpPr>
            <a:spLocks noGrp="1"/>
          </p:cNvSpPr>
          <p:nvPr>
            <p:ph type="sldNum" sz="quarter" idx="5"/>
          </p:nvPr>
        </p:nvSpPr>
        <p:spPr/>
        <p:txBody>
          <a:bodyPr/>
          <a:lstStyle/>
          <a:p>
            <a:fld id="{4E963EE1-EA52-4D5C-8F4E-F7FE5FA6B817}" type="slidenum">
              <a:rPr lang="en-US"/>
              <a:t>2</a:t>
            </a:fld>
            <a:endParaRPr lang="en-US"/>
          </a:p>
        </p:txBody>
      </p:sp>
    </p:spTree>
    <p:extLst>
      <p:ext uri="{BB962C8B-B14F-4D97-AF65-F5344CB8AC3E}">
        <p14:creationId xmlns:p14="http://schemas.microsoft.com/office/powerpoint/2010/main" val="106364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simple bar model can go into some deep concepts in </a:t>
            </a:r>
            <a:r>
              <a:rPr lang="en-US" err="1">
                <a:cs typeface="Calibri"/>
              </a:rPr>
              <a:t>maths</a:t>
            </a:r>
            <a:r>
              <a:rPr lang="en-US">
                <a:cs typeface="Calibri"/>
              </a:rPr>
              <a:t> but helps children to understand the structure of what is happening. </a:t>
            </a:r>
          </a:p>
        </p:txBody>
      </p:sp>
      <p:sp>
        <p:nvSpPr>
          <p:cNvPr id="4" name="Slide Number Placeholder 3"/>
          <p:cNvSpPr>
            <a:spLocks noGrp="1"/>
          </p:cNvSpPr>
          <p:nvPr>
            <p:ph type="sldNum" sz="quarter" idx="5"/>
          </p:nvPr>
        </p:nvSpPr>
        <p:spPr/>
        <p:txBody>
          <a:bodyPr/>
          <a:lstStyle/>
          <a:p>
            <a:fld id="{4E963EE1-EA52-4D5C-8F4E-F7FE5FA6B817}" type="slidenum">
              <a:rPr lang="en-US"/>
              <a:t>24</a:t>
            </a:fld>
            <a:endParaRPr lang="en-US"/>
          </a:p>
        </p:txBody>
      </p:sp>
    </p:spTree>
    <p:extLst>
      <p:ext uri="{BB962C8B-B14F-4D97-AF65-F5344CB8AC3E}">
        <p14:creationId xmlns:p14="http://schemas.microsoft.com/office/powerpoint/2010/main" val="253431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stem sentences, the teacher asks children rehearse sentences out loud during the lesson which demonstrate the structure of the </a:t>
            </a:r>
            <a:r>
              <a:rPr lang="en-US" err="1"/>
              <a:t>maths</a:t>
            </a:r>
            <a:r>
              <a:rPr lang="en-US"/>
              <a:t> and help them to </a:t>
            </a:r>
            <a:r>
              <a:rPr lang="en-US" err="1"/>
              <a:t>verbalise</a:t>
            </a:r>
            <a:r>
              <a:rPr lang="en-US"/>
              <a:t> what is happening. It helps the children move to working in the abstract. </a:t>
            </a:r>
          </a:p>
          <a:p>
            <a:endParaRPr lang="en-US">
              <a:cs typeface="Calibri"/>
            </a:endParaRPr>
          </a:p>
          <a:p>
            <a:r>
              <a:rPr lang="en-US">
                <a:cs typeface="Calibri"/>
              </a:rPr>
              <a:t>Allow participants a bit of time to have a go rehearsing the sentences e.g. the egg box and the eggs are the whole, the white eggs are a part and the brown eggs are a part. </a:t>
            </a:r>
          </a:p>
        </p:txBody>
      </p:sp>
      <p:sp>
        <p:nvSpPr>
          <p:cNvPr id="4" name="Slide Number Placeholder 3"/>
          <p:cNvSpPr>
            <a:spLocks noGrp="1"/>
          </p:cNvSpPr>
          <p:nvPr>
            <p:ph type="sldNum" sz="quarter" idx="5"/>
          </p:nvPr>
        </p:nvSpPr>
        <p:spPr/>
        <p:txBody>
          <a:bodyPr/>
          <a:lstStyle/>
          <a:p>
            <a:fld id="{4E963EE1-EA52-4D5C-8F4E-F7FE5FA6B817}" type="slidenum">
              <a:rPr lang="en-US"/>
              <a:t>25</a:t>
            </a:fld>
            <a:endParaRPr lang="en-US"/>
          </a:p>
        </p:txBody>
      </p:sp>
    </p:spTree>
    <p:extLst>
      <p:ext uri="{BB962C8B-B14F-4D97-AF65-F5344CB8AC3E}">
        <p14:creationId xmlns:p14="http://schemas.microsoft.com/office/powerpoint/2010/main" val="111554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an example from a Year 1 lesson. Discuss how it makes reference to children using the full stem sentence to explain their observations. Encourage participants to have a go with the examples given and discuss how the stem sentences will help to improve children's understanding of the additive structure. </a:t>
            </a:r>
          </a:p>
          <a:p>
            <a:endParaRPr lang="en-US">
              <a:cs typeface="Calibri"/>
            </a:endParaRPr>
          </a:p>
          <a:p>
            <a:r>
              <a:rPr lang="en-US">
                <a:cs typeface="Calibri"/>
              </a:rPr>
              <a:t>How might it help children who typically struggle? How might it help those 'fast finishers?' The benefit for many children who might take longer to understand new concepts is that they hear other children explaining the </a:t>
            </a:r>
            <a:r>
              <a:rPr lang="en-US" err="1">
                <a:cs typeface="Calibri"/>
              </a:rPr>
              <a:t>maths</a:t>
            </a:r>
            <a:r>
              <a:rPr lang="en-US">
                <a:cs typeface="Calibri"/>
              </a:rPr>
              <a:t> in full sentences which helps them to hear and understand what is happening. </a:t>
            </a:r>
          </a:p>
        </p:txBody>
      </p:sp>
      <p:sp>
        <p:nvSpPr>
          <p:cNvPr id="4" name="Slide Number Placeholder 3"/>
          <p:cNvSpPr>
            <a:spLocks noGrp="1"/>
          </p:cNvSpPr>
          <p:nvPr>
            <p:ph type="sldNum" sz="quarter" idx="5"/>
          </p:nvPr>
        </p:nvSpPr>
        <p:spPr/>
        <p:txBody>
          <a:bodyPr/>
          <a:lstStyle/>
          <a:p>
            <a:fld id="{4E963EE1-EA52-4D5C-8F4E-F7FE5FA6B817}" type="slidenum">
              <a:rPr lang="en-US"/>
              <a:t>26</a:t>
            </a:fld>
            <a:endParaRPr lang="en-US"/>
          </a:p>
        </p:txBody>
      </p:sp>
    </p:spTree>
    <p:extLst>
      <p:ext uri="{BB962C8B-B14F-4D97-AF65-F5344CB8AC3E}">
        <p14:creationId xmlns:p14="http://schemas.microsoft.com/office/powerpoint/2010/main" val="3197057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Deepening Understanding has some great resources for mathematical thinking and adding extra challenge into lessons. They can be very challenging!</a:t>
            </a:r>
          </a:p>
        </p:txBody>
      </p:sp>
      <p:sp>
        <p:nvSpPr>
          <p:cNvPr id="4" name="Slide Number Placeholder 3"/>
          <p:cNvSpPr>
            <a:spLocks noGrp="1"/>
          </p:cNvSpPr>
          <p:nvPr>
            <p:ph type="sldNum" sz="quarter" idx="5"/>
          </p:nvPr>
        </p:nvSpPr>
        <p:spPr/>
        <p:txBody>
          <a:bodyPr/>
          <a:lstStyle/>
          <a:p>
            <a:fld id="{4E963EE1-EA52-4D5C-8F4E-F7FE5FA6B817}" type="slidenum">
              <a:rPr lang="en-US"/>
              <a:t>30</a:t>
            </a:fld>
            <a:endParaRPr lang="en-US"/>
          </a:p>
        </p:txBody>
      </p:sp>
    </p:spTree>
    <p:extLst>
      <p:ext uri="{BB962C8B-B14F-4D97-AF65-F5344CB8AC3E}">
        <p14:creationId xmlns:p14="http://schemas.microsoft.com/office/powerpoint/2010/main" val="1794698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Have a discussion around this slide. Would we be limiting children's understanding if we only showed them this representation of 6. What might then happen if they saw 6 introduced in another format?</a:t>
            </a:r>
          </a:p>
          <a:p>
            <a:endParaRPr lang="en-US">
              <a:cs typeface="Calibri"/>
            </a:endParaRPr>
          </a:p>
          <a:p>
            <a:r>
              <a:rPr lang="en-US">
                <a:cs typeface="Calibri"/>
              </a:rPr>
              <a:t>Can participants think of any areas in </a:t>
            </a:r>
            <a:r>
              <a:rPr lang="en-US" err="1">
                <a:cs typeface="Calibri"/>
              </a:rPr>
              <a:t>maths</a:t>
            </a:r>
            <a:r>
              <a:rPr lang="en-US">
                <a:cs typeface="Calibri"/>
              </a:rPr>
              <a:t> where we might be limiting understanding through the representations we tend to show?</a:t>
            </a:r>
          </a:p>
        </p:txBody>
      </p:sp>
      <p:sp>
        <p:nvSpPr>
          <p:cNvPr id="4" name="Slide Number Placeholder 3"/>
          <p:cNvSpPr>
            <a:spLocks noGrp="1"/>
          </p:cNvSpPr>
          <p:nvPr>
            <p:ph type="sldNum" sz="quarter" idx="5"/>
          </p:nvPr>
        </p:nvSpPr>
        <p:spPr/>
        <p:txBody>
          <a:bodyPr/>
          <a:lstStyle/>
          <a:p>
            <a:fld id="{4E963EE1-EA52-4D5C-8F4E-F7FE5FA6B817}" type="slidenum">
              <a:rPr lang="en-US"/>
              <a:t>34</a:t>
            </a:fld>
            <a:endParaRPr lang="en-US"/>
          </a:p>
        </p:txBody>
      </p:sp>
    </p:spTree>
    <p:extLst>
      <p:ext uri="{BB962C8B-B14F-4D97-AF65-F5344CB8AC3E}">
        <p14:creationId xmlns:p14="http://schemas.microsoft.com/office/powerpoint/2010/main" val="2719247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 hyperlink</a:t>
            </a:r>
          </a:p>
        </p:txBody>
      </p:sp>
      <p:sp>
        <p:nvSpPr>
          <p:cNvPr id="4" name="Slide Number Placeholder 3"/>
          <p:cNvSpPr>
            <a:spLocks noGrp="1"/>
          </p:cNvSpPr>
          <p:nvPr>
            <p:ph type="sldNum" sz="quarter" idx="5"/>
          </p:nvPr>
        </p:nvSpPr>
        <p:spPr/>
        <p:txBody>
          <a:bodyPr/>
          <a:lstStyle/>
          <a:p>
            <a:fld id="{4E963EE1-EA52-4D5C-8F4E-F7FE5FA6B817}" type="slidenum">
              <a:rPr lang="en-US"/>
              <a:t>35</a:t>
            </a:fld>
            <a:endParaRPr lang="en-US"/>
          </a:p>
        </p:txBody>
      </p:sp>
    </p:spTree>
    <p:extLst>
      <p:ext uri="{BB962C8B-B14F-4D97-AF65-F5344CB8AC3E}">
        <p14:creationId xmlns:p14="http://schemas.microsoft.com/office/powerpoint/2010/main" val="3183244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How do we present things to children?</a:t>
            </a:r>
          </a:p>
        </p:txBody>
      </p:sp>
      <p:sp>
        <p:nvSpPr>
          <p:cNvPr id="4" name="Slide Number Placeholder 3"/>
          <p:cNvSpPr>
            <a:spLocks noGrp="1"/>
          </p:cNvSpPr>
          <p:nvPr>
            <p:ph type="sldNum" sz="quarter" idx="5"/>
          </p:nvPr>
        </p:nvSpPr>
        <p:spPr/>
        <p:txBody>
          <a:bodyPr/>
          <a:lstStyle/>
          <a:p>
            <a:fld id="{4E963EE1-EA52-4D5C-8F4E-F7FE5FA6B817}" type="slidenum">
              <a:rPr lang="en-US"/>
              <a:t>37</a:t>
            </a:fld>
            <a:endParaRPr lang="en-US"/>
          </a:p>
        </p:txBody>
      </p:sp>
    </p:spTree>
    <p:extLst>
      <p:ext uri="{BB962C8B-B14F-4D97-AF65-F5344CB8AC3E}">
        <p14:creationId xmlns:p14="http://schemas.microsoft.com/office/powerpoint/2010/main" val="265245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Have a quick discussion about why conceptual variation is so important. If children are only exposed to one example then they may not be able to </a:t>
            </a:r>
            <a:r>
              <a:rPr lang="en-US" err="1">
                <a:cs typeface="Calibri"/>
              </a:rPr>
              <a:t>recognise</a:t>
            </a:r>
            <a:r>
              <a:rPr lang="en-US">
                <a:cs typeface="Calibri"/>
              </a:rPr>
              <a:t> it in a different context like in this example. </a:t>
            </a:r>
          </a:p>
        </p:txBody>
      </p:sp>
      <p:sp>
        <p:nvSpPr>
          <p:cNvPr id="4" name="Slide Number Placeholder 3"/>
          <p:cNvSpPr>
            <a:spLocks noGrp="1"/>
          </p:cNvSpPr>
          <p:nvPr>
            <p:ph type="sldNum" sz="quarter" idx="5"/>
          </p:nvPr>
        </p:nvSpPr>
        <p:spPr/>
        <p:txBody>
          <a:bodyPr/>
          <a:lstStyle/>
          <a:p>
            <a:fld id="{4E963EE1-EA52-4D5C-8F4E-F7FE5FA6B817}" type="slidenum">
              <a:rPr lang="en-US"/>
              <a:t>38</a:t>
            </a:fld>
            <a:endParaRPr lang="en-US"/>
          </a:p>
        </p:txBody>
      </p:sp>
    </p:spTree>
    <p:extLst>
      <p:ext uri="{BB962C8B-B14F-4D97-AF65-F5344CB8AC3E}">
        <p14:creationId xmlns:p14="http://schemas.microsoft.com/office/powerpoint/2010/main" val="79140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Conceptual variation is a good tool for drawing out misconceptions and should be explicitly taught in order to tackle them (and avoid those SATS confusions!)</a:t>
            </a:r>
          </a:p>
        </p:txBody>
      </p:sp>
      <p:sp>
        <p:nvSpPr>
          <p:cNvPr id="4" name="Slide Number Placeholder 3"/>
          <p:cNvSpPr>
            <a:spLocks noGrp="1"/>
          </p:cNvSpPr>
          <p:nvPr>
            <p:ph type="sldNum" sz="quarter" idx="5"/>
          </p:nvPr>
        </p:nvSpPr>
        <p:spPr/>
        <p:txBody>
          <a:bodyPr/>
          <a:lstStyle/>
          <a:p>
            <a:fld id="{4E963EE1-EA52-4D5C-8F4E-F7FE5FA6B817}" type="slidenum">
              <a:rPr lang="en-US"/>
              <a:t>40</a:t>
            </a:fld>
            <a:endParaRPr lang="en-US"/>
          </a:p>
        </p:txBody>
      </p:sp>
    </p:spTree>
    <p:extLst>
      <p:ext uri="{BB962C8B-B14F-4D97-AF65-F5344CB8AC3E}">
        <p14:creationId xmlns:p14="http://schemas.microsoft.com/office/powerpoint/2010/main" val="3300608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think about variation, it is useful to think of variation in comparison to variety. </a:t>
            </a:r>
          </a:p>
          <a:p>
            <a:r>
              <a:rPr lang="en-US">
                <a:cs typeface="Calibri"/>
              </a:rPr>
              <a:t> An independent task using 'variety' would be randomly chosen numbers which give children practice with a given skill, such as adding. </a:t>
            </a:r>
          </a:p>
          <a:p>
            <a:endParaRPr lang="en-US">
              <a:cs typeface="Calibri"/>
            </a:endParaRPr>
          </a:p>
          <a:p>
            <a:r>
              <a:rPr lang="en-US">
                <a:cs typeface="Calibri"/>
              </a:rPr>
              <a:t>A task using 'variation' uses carefully chosen examples, perhaps changing one thing each time to draw children's attention to pattern and enable them to make connections with their </a:t>
            </a:r>
            <a:r>
              <a:rPr lang="en-US" err="1">
                <a:cs typeface="Calibri"/>
              </a:rPr>
              <a:t>maths</a:t>
            </a:r>
            <a:r>
              <a:rPr lang="en-US">
                <a:cs typeface="Calibri"/>
              </a:rPr>
              <a:t>. </a:t>
            </a:r>
          </a:p>
        </p:txBody>
      </p:sp>
      <p:sp>
        <p:nvSpPr>
          <p:cNvPr id="4" name="Slide Number Placeholder 3"/>
          <p:cNvSpPr>
            <a:spLocks noGrp="1"/>
          </p:cNvSpPr>
          <p:nvPr>
            <p:ph type="sldNum" sz="quarter" idx="5"/>
          </p:nvPr>
        </p:nvSpPr>
        <p:spPr/>
        <p:txBody>
          <a:bodyPr/>
          <a:lstStyle/>
          <a:p>
            <a:fld id="{4E963EE1-EA52-4D5C-8F4E-F7FE5FA6B817}" type="slidenum">
              <a:rPr lang="en-US"/>
              <a:t>42</a:t>
            </a:fld>
            <a:endParaRPr lang="en-US"/>
          </a:p>
        </p:txBody>
      </p:sp>
    </p:spTree>
    <p:extLst>
      <p:ext uri="{BB962C8B-B14F-4D97-AF65-F5344CB8AC3E}">
        <p14:creationId xmlns:p14="http://schemas.microsoft.com/office/powerpoint/2010/main" val="250147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  a tick list</a:t>
            </a:r>
          </a:p>
          <a:p>
            <a:r>
              <a:rPr lang="en-US">
                <a:cs typeface="Calibri"/>
              </a:rPr>
              <a:t>Understanding of principles in own SOW</a:t>
            </a:r>
          </a:p>
        </p:txBody>
      </p:sp>
      <p:sp>
        <p:nvSpPr>
          <p:cNvPr id="4" name="Slide Number Placeholder 3"/>
          <p:cNvSpPr>
            <a:spLocks noGrp="1"/>
          </p:cNvSpPr>
          <p:nvPr>
            <p:ph type="sldNum" sz="quarter" idx="5"/>
          </p:nvPr>
        </p:nvSpPr>
        <p:spPr/>
        <p:txBody>
          <a:bodyPr/>
          <a:lstStyle/>
          <a:p>
            <a:fld id="{4E963EE1-EA52-4D5C-8F4E-F7FE5FA6B817}" type="slidenum">
              <a:rPr lang="en-US"/>
              <a:t>4</a:t>
            </a:fld>
            <a:endParaRPr lang="en-US"/>
          </a:p>
        </p:txBody>
      </p:sp>
    </p:spTree>
    <p:extLst>
      <p:ext uri="{BB962C8B-B14F-4D97-AF65-F5344CB8AC3E}">
        <p14:creationId xmlns:p14="http://schemas.microsoft.com/office/powerpoint/2010/main" val="1645627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“intelligent practice” this involves carefully constructed and sequenced question sets. The idea is to ”minimally vary” non-essential features of the question. Only one aspect varies each time. </a:t>
            </a:r>
          </a:p>
          <a:p>
            <a:r>
              <a:rPr lang="en-US">
                <a:cs typeface="Calibri"/>
              </a:rPr>
              <a:t> </a:t>
            </a:r>
          </a:p>
          <a:p>
            <a:r>
              <a:rPr lang="en-US">
                <a:cs typeface="Calibri"/>
              </a:rPr>
              <a:t>Ask participants to add some further calculations to these examples which would continue the intelligent practice e.g. 90 + 60 This might be a good activity for leaders to take back to teachers as a way of thinking about variation and intelligent practice. </a:t>
            </a:r>
          </a:p>
        </p:txBody>
      </p:sp>
      <p:sp>
        <p:nvSpPr>
          <p:cNvPr id="4" name="Slide Number Placeholder 3"/>
          <p:cNvSpPr>
            <a:spLocks noGrp="1"/>
          </p:cNvSpPr>
          <p:nvPr>
            <p:ph type="sldNum" sz="quarter" idx="5"/>
          </p:nvPr>
        </p:nvSpPr>
        <p:spPr/>
        <p:txBody>
          <a:bodyPr/>
          <a:lstStyle/>
          <a:p>
            <a:fld id="{4E963EE1-EA52-4D5C-8F4E-F7FE5FA6B817}" type="slidenum">
              <a:rPr lang="en-US"/>
              <a:t>43</a:t>
            </a:fld>
            <a:endParaRPr lang="en-US"/>
          </a:p>
        </p:txBody>
      </p:sp>
    </p:spTree>
    <p:extLst>
      <p:ext uri="{BB962C8B-B14F-4D97-AF65-F5344CB8AC3E}">
        <p14:creationId xmlns:p14="http://schemas.microsoft.com/office/powerpoint/2010/main" val="1720295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might be the problem with a small steps approach?</a:t>
            </a:r>
          </a:p>
          <a:p>
            <a:r>
              <a:rPr lang="en-US">
                <a:cs typeface="Calibri"/>
              </a:rPr>
              <a:t>What might be the problem if we don’t follow a small steps approach? (children don’t retain knowledge, misconceptions are formed, for some children the jump is too big)</a:t>
            </a:r>
          </a:p>
        </p:txBody>
      </p:sp>
      <p:sp>
        <p:nvSpPr>
          <p:cNvPr id="4" name="Slide Number Placeholder 3"/>
          <p:cNvSpPr>
            <a:spLocks noGrp="1"/>
          </p:cNvSpPr>
          <p:nvPr>
            <p:ph type="sldNum" sz="quarter" idx="5"/>
          </p:nvPr>
        </p:nvSpPr>
        <p:spPr/>
        <p:txBody>
          <a:bodyPr/>
          <a:lstStyle/>
          <a:p>
            <a:fld id="{4E963EE1-EA52-4D5C-8F4E-F7FE5FA6B817}" type="slidenum">
              <a:rPr lang="en-US"/>
              <a:t>46</a:t>
            </a:fld>
            <a:endParaRPr lang="en-US"/>
          </a:p>
        </p:txBody>
      </p:sp>
    </p:spTree>
    <p:extLst>
      <p:ext uri="{BB962C8B-B14F-4D97-AF65-F5344CB8AC3E}">
        <p14:creationId xmlns:p14="http://schemas.microsoft.com/office/powerpoint/2010/main" val="4229761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is a quote from Gu about small steps in learning - </a:t>
            </a:r>
            <a:r>
              <a:rPr lang="en-US" i="1"/>
              <a:t>By putting blocks or stones together as a </a:t>
            </a:r>
            <a:r>
              <a:rPr lang="en-US" i="1" err="1"/>
              <a:t>Pudian</a:t>
            </a:r>
            <a:r>
              <a:rPr lang="en-US" i="1"/>
              <a:t>, a person can pick fruit from a tree which cannot be reached without </a:t>
            </a:r>
            <a:endParaRPr lang="en-US"/>
          </a:p>
          <a:p>
            <a:r>
              <a:rPr lang="en-US" i="1"/>
              <a:t>the </a:t>
            </a:r>
            <a:r>
              <a:rPr lang="en-US" i="1" err="1"/>
              <a:t>Pudian</a:t>
            </a:r>
            <a:r>
              <a:rPr lang="en-US" i="1"/>
              <a:t> </a:t>
            </a:r>
            <a:r>
              <a:rPr lang="en-US"/>
              <a:t>(Gu 2014 p340).</a:t>
            </a:r>
            <a:endParaRPr lang="en-US">
              <a:cs typeface="Calibri"/>
            </a:endParaRPr>
          </a:p>
        </p:txBody>
      </p:sp>
      <p:sp>
        <p:nvSpPr>
          <p:cNvPr id="4" name="Slide Number Placeholder 3"/>
          <p:cNvSpPr>
            <a:spLocks noGrp="1"/>
          </p:cNvSpPr>
          <p:nvPr>
            <p:ph type="sldNum" sz="quarter" idx="5"/>
          </p:nvPr>
        </p:nvSpPr>
        <p:spPr/>
        <p:txBody>
          <a:bodyPr/>
          <a:lstStyle/>
          <a:p>
            <a:fld id="{4E963EE1-EA52-4D5C-8F4E-F7FE5FA6B817}" type="slidenum">
              <a:rPr lang="en-US"/>
              <a:t>47</a:t>
            </a:fld>
            <a:endParaRPr lang="en-US"/>
          </a:p>
        </p:txBody>
      </p:sp>
    </p:spTree>
    <p:extLst>
      <p:ext uri="{BB962C8B-B14F-4D97-AF65-F5344CB8AC3E}">
        <p14:creationId xmlns:p14="http://schemas.microsoft.com/office/powerpoint/2010/main" val="216325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article that is linked is not a long one but vey useful about how the brain responds and changes to learning over time. Useful as a pre-read to a staff meeting on coherence. </a:t>
            </a:r>
          </a:p>
        </p:txBody>
      </p:sp>
      <p:sp>
        <p:nvSpPr>
          <p:cNvPr id="4" name="Slide Number Placeholder 3"/>
          <p:cNvSpPr>
            <a:spLocks noGrp="1"/>
          </p:cNvSpPr>
          <p:nvPr>
            <p:ph type="sldNum" sz="quarter" idx="5"/>
          </p:nvPr>
        </p:nvSpPr>
        <p:spPr/>
        <p:txBody>
          <a:bodyPr/>
          <a:lstStyle/>
          <a:p>
            <a:fld id="{4E963EE1-EA52-4D5C-8F4E-F7FE5FA6B817}" type="slidenum">
              <a:rPr lang="en-US"/>
              <a:t>48</a:t>
            </a:fld>
            <a:endParaRPr lang="en-US"/>
          </a:p>
        </p:txBody>
      </p:sp>
    </p:spTree>
    <p:extLst>
      <p:ext uri="{BB962C8B-B14F-4D97-AF65-F5344CB8AC3E}">
        <p14:creationId xmlns:p14="http://schemas.microsoft.com/office/powerpoint/2010/main" val="1488503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hear this a lot in mastery lessons but the time spent at the beginning can pay dividends when children have the foundations to access much deeper learning. </a:t>
            </a:r>
          </a:p>
        </p:txBody>
      </p:sp>
      <p:sp>
        <p:nvSpPr>
          <p:cNvPr id="4" name="Slide Number Placeholder 3"/>
          <p:cNvSpPr>
            <a:spLocks noGrp="1"/>
          </p:cNvSpPr>
          <p:nvPr>
            <p:ph type="sldNum" sz="quarter" idx="5"/>
          </p:nvPr>
        </p:nvSpPr>
        <p:spPr/>
        <p:txBody>
          <a:bodyPr/>
          <a:lstStyle/>
          <a:p>
            <a:fld id="{4E963EE1-EA52-4D5C-8F4E-F7FE5FA6B817}" type="slidenum">
              <a:rPr lang="en-US"/>
              <a:t>49</a:t>
            </a:fld>
            <a:endParaRPr lang="en-US"/>
          </a:p>
        </p:txBody>
      </p:sp>
    </p:spTree>
    <p:extLst>
      <p:ext uri="{BB962C8B-B14F-4D97-AF65-F5344CB8AC3E}">
        <p14:creationId xmlns:p14="http://schemas.microsoft.com/office/powerpoint/2010/main" val="238378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Theory – cognitive load</a:t>
            </a:r>
          </a:p>
        </p:txBody>
      </p:sp>
      <p:sp>
        <p:nvSpPr>
          <p:cNvPr id="4" name="Slide Number Placeholder 3"/>
          <p:cNvSpPr>
            <a:spLocks noGrp="1"/>
          </p:cNvSpPr>
          <p:nvPr>
            <p:ph type="sldNum" sz="quarter" idx="10"/>
          </p:nvPr>
        </p:nvSpPr>
        <p:spPr/>
        <p:txBody>
          <a:bodyPr/>
          <a:lstStyle/>
          <a:p>
            <a:fld id="{4E963EE1-EA52-4D5C-8F4E-F7FE5FA6B817}" type="slidenum">
              <a:rPr lang="en-GB" smtClean="0"/>
              <a:t>5</a:t>
            </a:fld>
            <a:endParaRPr lang="en-GB"/>
          </a:p>
        </p:txBody>
      </p:sp>
    </p:spTree>
    <p:extLst>
      <p:ext uri="{BB962C8B-B14F-4D97-AF65-F5344CB8AC3E}">
        <p14:creationId xmlns:p14="http://schemas.microsoft.com/office/powerpoint/2010/main" val="144484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Times table booklets</a:t>
            </a:r>
          </a:p>
        </p:txBody>
      </p:sp>
      <p:sp>
        <p:nvSpPr>
          <p:cNvPr id="4" name="Slide Number Placeholder 3"/>
          <p:cNvSpPr>
            <a:spLocks noGrp="1"/>
          </p:cNvSpPr>
          <p:nvPr>
            <p:ph type="sldNum" sz="quarter" idx="5"/>
          </p:nvPr>
        </p:nvSpPr>
        <p:spPr/>
        <p:txBody>
          <a:bodyPr/>
          <a:lstStyle/>
          <a:p>
            <a:fld id="{4E963EE1-EA52-4D5C-8F4E-F7FE5FA6B817}" type="slidenum">
              <a:rPr lang="en-US"/>
              <a:t>9</a:t>
            </a:fld>
            <a:endParaRPr lang="en-US"/>
          </a:p>
        </p:txBody>
      </p:sp>
    </p:spTree>
    <p:extLst>
      <p:ext uri="{BB962C8B-B14F-4D97-AF65-F5344CB8AC3E}">
        <p14:creationId xmlns:p14="http://schemas.microsoft.com/office/powerpoint/2010/main" val="1705009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do want, how do we get them, application of skill</a:t>
            </a:r>
          </a:p>
        </p:txBody>
      </p:sp>
      <p:sp>
        <p:nvSpPr>
          <p:cNvPr id="4" name="Slide Number Placeholder 3"/>
          <p:cNvSpPr>
            <a:spLocks noGrp="1"/>
          </p:cNvSpPr>
          <p:nvPr>
            <p:ph type="sldNum" sz="quarter" idx="10"/>
          </p:nvPr>
        </p:nvSpPr>
        <p:spPr/>
        <p:txBody>
          <a:bodyPr/>
          <a:lstStyle/>
          <a:p>
            <a:fld id="{4E963EE1-EA52-4D5C-8F4E-F7FE5FA6B817}" type="slidenum">
              <a:rPr lang="en-GB" smtClean="0"/>
              <a:t>12</a:t>
            </a:fld>
            <a:endParaRPr lang="en-GB"/>
          </a:p>
        </p:txBody>
      </p:sp>
    </p:spTree>
    <p:extLst>
      <p:ext uri="{BB962C8B-B14F-4D97-AF65-F5344CB8AC3E}">
        <p14:creationId xmlns:p14="http://schemas.microsoft.com/office/powerpoint/2010/main" val="226279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Emphasis KS2</a:t>
            </a:r>
          </a:p>
        </p:txBody>
      </p:sp>
      <p:sp>
        <p:nvSpPr>
          <p:cNvPr id="4" name="Slide Number Placeholder 3"/>
          <p:cNvSpPr>
            <a:spLocks noGrp="1"/>
          </p:cNvSpPr>
          <p:nvPr>
            <p:ph type="sldNum" sz="quarter" idx="5"/>
          </p:nvPr>
        </p:nvSpPr>
        <p:spPr/>
        <p:txBody>
          <a:bodyPr/>
          <a:lstStyle/>
          <a:p>
            <a:fld id="{4E963EE1-EA52-4D5C-8F4E-F7FE5FA6B817}" type="slidenum">
              <a:rPr lang="en-US"/>
              <a:t>14</a:t>
            </a:fld>
            <a:endParaRPr lang="en-US"/>
          </a:p>
        </p:txBody>
      </p:sp>
    </p:spTree>
    <p:extLst>
      <p:ext uri="{BB962C8B-B14F-4D97-AF65-F5344CB8AC3E}">
        <p14:creationId xmlns:p14="http://schemas.microsoft.com/office/powerpoint/2010/main" val="2385915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Bring a box as an example</a:t>
            </a:r>
          </a:p>
          <a:p>
            <a:r>
              <a:rPr lang="en-US">
                <a:cs typeface="Calibri"/>
              </a:rPr>
              <a:t>Resources match with SOW</a:t>
            </a:r>
          </a:p>
          <a:p>
            <a:endParaRPr lang="en-US">
              <a:cs typeface="Calibri"/>
            </a:endParaRPr>
          </a:p>
        </p:txBody>
      </p:sp>
      <p:sp>
        <p:nvSpPr>
          <p:cNvPr id="4" name="Slide Number Placeholder 3"/>
          <p:cNvSpPr>
            <a:spLocks noGrp="1"/>
          </p:cNvSpPr>
          <p:nvPr>
            <p:ph type="sldNum" sz="quarter" idx="5"/>
          </p:nvPr>
        </p:nvSpPr>
        <p:spPr/>
        <p:txBody>
          <a:bodyPr/>
          <a:lstStyle/>
          <a:p>
            <a:fld id="{4E963EE1-EA52-4D5C-8F4E-F7FE5FA6B817}" type="slidenum">
              <a:rPr lang="en-US"/>
              <a:t>15</a:t>
            </a:fld>
            <a:endParaRPr lang="en-US"/>
          </a:p>
        </p:txBody>
      </p:sp>
    </p:spTree>
    <p:extLst>
      <p:ext uri="{BB962C8B-B14F-4D97-AF65-F5344CB8AC3E}">
        <p14:creationId xmlns:p14="http://schemas.microsoft.com/office/powerpoint/2010/main" val="259906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Tens frames</a:t>
            </a:r>
          </a:p>
        </p:txBody>
      </p:sp>
      <p:sp>
        <p:nvSpPr>
          <p:cNvPr id="4" name="Slide Number Placeholder 3"/>
          <p:cNvSpPr>
            <a:spLocks noGrp="1"/>
          </p:cNvSpPr>
          <p:nvPr>
            <p:ph type="sldNum" sz="quarter" idx="5"/>
          </p:nvPr>
        </p:nvSpPr>
        <p:spPr/>
        <p:txBody>
          <a:bodyPr/>
          <a:lstStyle/>
          <a:p>
            <a:fld id="{4E963EE1-EA52-4D5C-8F4E-F7FE5FA6B817}" type="slidenum">
              <a:rPr lang="en-US"/>
              <a:t>18</a:t>
            </a:fld>
            <a:endParaRPr lang="en-US"/>
          </a:p>
        </p:txBody>
      </p:sp>
    </p:spTree>
    <p:extLst>
      <p:ext uri="{BB962C8B-B14F-4D97-AF65-F5344CB8AC3E}">
        <p14:creationId xmlns:p14="http://schemas.microsoft.com/office/powerpoint/2010/main" val="423180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Show your staff the different representations. </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Counters shared between 4</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Can be done physically with bean bags and hoops or counters and circles. However the grid is ideal for bar modelling (sharing).</a:t>
            </a:r>
          </a:p>
          <a:p>
            <a:r>
              <a:rPr lang="en-US" sz="1200" kern="1200" dirty="0" smtClean="0">
                <a:solidFill>
                  <a:schemeClr val="tx1"/>
                </a:solidFill>
                <a:effectLst/>
                <a:latin typeface="+mn-lt"/>
                <a:ea typeface="+mn-ea"/>
                <a:cs typeface="+mn-cs"/>
              </a:rPr>
              <a:t>(ii) </a:t>
            </a:r>
            <a:r>
              <a:rPr lang="en-US" sz="1200" b="1" i="1" kern="1200" dirty="0" smtClean="0">
                <a:solidFill>
                  <a:schemeClr val="tx1"/>
                </a:solidFill>
                <a:effectLst/>
                <a:latin typeface="+mn-lt"/>
                <a:ea typeface="+mn-ea"/>
                <a:cs typeface="+mn-cs"/>
              </a:rPr>
              <a:t>Grouping with place value counters</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Start by making the number 13. This could also be done with base 10. Look at the tens: can I make any groups of 4? No, but can I make an exchange? Yes, I exchange one ten for ten ones. I can make 3 groups of 4 with one left over.</a:t>
            </a:r>
          </a:p>
          <a:p>
            <a:r>
              <a:rPr lang="en-US" sz="1200" kern="1200" dirty="0" smtClean="0">
                <a:solidFill>
                  <a:schemeClr val="tx1"/>
                </a:solidFill>
                <a:effectLst/>
                <a:latin typeface="+mn-lt"/>
                <a:ea typeface="+mn-ea"/>
                <a:cs typeface="+mn-cs"/>
              </a:rPr>
              <a:t>(iii) </a:t>
            </a:r>
            <a:r>
              <a:rPr lang="en-US" sz="1200" b="1" i="1" kern="1200" dirty="0" smtClean="0">
                <a:solidFill>
                  <a:schemeClr val="tx1"/>
                </a:solidFill>
                <a:effectLst/>
                <a:latin typeface="+mn-lt"/>
                <a:ea typeface="+mn-ea"/>
                <a:cs typeface="+mn-cs"/>
              </a:rPr>
              <a:t>Rods and rulers for repeated subtraction</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want to see how many fours go into 13. Pupils should start at 13 on their rulers and use the Cuisenaire rod that is worth 4. They must always arrive at 0. Three whole fours with 1 left over go into 13.</a:t>
            </a:r>
          </a:p>
          <a:p>
            <a:r>
              <a:rPr lang="en-US" sz="1200" kern="1200" dirty="0" smtClean="0">
                <a:solidFill>
                  <a:schemeClr val="tx1"/>
                </a:solidFill>
                <a:effectLst/>
                <a:latin typeface="+mn-lt"/>
                <a:ea typeface="+mn-ea"/>
                <a:cs typeface="+mn-cs"/>
              </a:rPr>
              <a:t>(iv) </a:t>
            </a:r>
            <a:r>
              <a:rPr lang="en-US" sz="1200" b="1" i="1" kern="1200" dirty="0" smtClean="0">
                <a:solidFill>
                  <a:schemeClr val="tx1"/>
                </a:solidFill>
                <a:effectLst/>
                <a:latin typeface="+mn-lt"/>
                <a:ea typeface="+mn-ea"/>
                <a:cs typeface="+mn-cs"/>
              </a:rPr>
              <a:t>Numicon encourage grouping</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Start by making the number 13. How many fours go into 13? Place the number four alongside the number 13. Three fours with one left over make 13.</a:t>
            </a:r>
          </a:p>
          <a:p>
            <a:endParaRPr lang="en-US" baseline="0" dirty="0" smtClean="0"/>
          </a:p>
        </p:txBody>
      </p:sp>
      <p:sp>
        <p:nvSpPr>
          <p:cNvPr id="4" name="Slide Number Placeholder 3"/>
          <p:cNvSpPr>
            <a:spLocks noGrp="1"/>
          </p:cNvSpPr>
          <p:nvPr>
            <p:ph type="sldNum" sz="quarter" idx="10"/>
          </p:nvPr>
        </p:nvSpPr>
        <p:spPr/>
        <p:txBody>
          <a:bodyPr/>
          <a:lstStyle/>
          <a:p>
            <a:fld id="{9A26690F-C0F2-1E49-AD10-FAD56FBB692A}" type="slidenum">
              <a:rPr lang="en-US" smtClean="0"/>
              <a:t>21</a:t>
            </a:fld>
            <a:endParaRPr lang="en-US"/>
          </a:p>
        </p:txBody>
      </p:sp>
    </p:spTree>
    <p:extLst>
      <p:ext uri="{BB962C8B-B14F-4D97-AF65-F5344CB8AC3E}">
        <p14:creationId xmlns:p14="http://schemas.microsoft.com/office/powerpoint/2010/main" val="2395108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25" y="206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341313"/>
            <a:ext cx="7239000" cy="758825"/>
          </a:xfrm>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3500">
                <a:solidFill>
                  <a:schemeClr val="bg1"/>
                </a:solidFill>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p>
        </p:txBody>
      </p:sp>
      <p:pic>
        <p:nvPicPr>
          <p:cNvPr id="5" name="Picture 4" descr="A drawing of a face&#10;&#10;Description automatically generated">
            <a:extLst>
              <a:ext uri="{FF2B5EF4-FFF2-40B4-BE49-F238E27FC236}">
                <a16:creationId xmlns:a16="http://schemas.microsoft.com/office/drawing/2014/main" id="{FD48B667-16E8-4CDB-9BCA-941F51DE3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5400497"/>
            <a:ext cx="3311863" cy="105414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3FEADE5-A1F0-4613-AC7D-F291F59302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52120" y="4023853"/>
            <a:ext cx="3252729" cy="1054142"/>
          </a:xfrm>
          <a:prstGeom prst="rect">
            <a:avLst/>
          </a:prstGeom>
        </p:spPr>
      </p:pic>
    </p:spTree>
    <p:extLst>
      <p:ext uri="{BB962C8B-B14F-4D97-AF65-F5344CB8AC3E}">
        <p14:creationId xmlns:p14="http://schemas.microsoft.com/office/powerpoint/2010/main" val="5356266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Users\mary.mackirdy\Documents\Maths hubs website\maths_hubs_logo.jpg">
            <a:extLst>
              <a:ext uri="{FF2B5EF4-FFF2-40B4-BE49-F238E27FC236}">
                <a16:creationId xmlns:a16="http://schemas.microsoft.com/office/drawing/2014/main" id="{EFEFC5E6-CDCF-44BA-AE2D-031268470F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56325" y="87313"/>
            <a:ext cx="27828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970B0906-A6D3-466E-9F49-4014DD854A6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700"/>
            <a:ext cx="191611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576" y="692696"/>
            <a:ext cx="7924800" cy="1143000"/>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55586A8F-67F6-402E-9005-E1142CBFCE27}"/>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A27580F1-A6C5-469A-B619-32428D34725C}"/>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87E0CB71-FBCC-470B-9B6E-CF8813824C8D}"/>
              </a:ext>
            </a:extLst>
          </p:cNvPr>
          <p:cNvSpPr>
            <a:spLocks noGrp="1" noChangeArrowheads="1"/>
          </p:cNvSpPr>
          <p:nvPr>
            <p:ph type="sldNum" sz="quarter" idx="12"/>
          </p:nvPr>
        </p:nvSpPr>
        <p:spPr/>
        <p:txBody>
          <a:bodyPr/>
          <a:lstStyle>
            <a:lvl1pPr>
              <a:defRPr/>
            </a:lvl1pPr>
          </a:lstStyle>
          <a:p>
            <a:fld id="{9E52F321-0EC4-4314-93ED-4AB3167FBFCB}" type="slidenum">
              <a:rPr lang="en-GB" altLang="en-US"/>
              <a:pPr/>
              <a:t>‹#›</a:t>
            </a:fld>
            <a:endParaRPr lang="en-GB" altLang="en-US"/>
          </a:p>
        </p:txBody>
      </p:sp>
    </p:spTree>
    <p:extLst>
      <p:ext uri="{BB962C8B-B14F-4D97-AF65-F5344CB8AC3E}">
        <p14:creationId xmlns:p14="http://schemas.microsoft.com/office/powerpoint/2010/main" val="222739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sz="half" idx="1" hasCustomPrompt="1"/>
          </p:nvPr>
        </p:nvSpPr>
        <p:spPr>
          <a:xfrm>
            <a:off x="254000" y="2709332"/>
            <a:ext cx="5854095" cy="3507619"/>
          </a:xfrm>
          <a:noFill/>
        </p:spPr>
        <p:style>
          <a:lnRef idx="2">
            <a:schemeClr val="accent1"/>
          </a:lnRef>
          <a:fillRef idx="1">
            <a:schemeClr val="lt1"/>
          </a:fillRef>
          <a:effectRef idx="0">
            <a:schemeClr val="accent1"/>
          </a:effectRef>
          <a:fontRef idx="none"/>
        </p:style>
        <p:txBody>
          <a:bodyPr/>
          <a:lstStyle>
            <a:lvl1pPr marL="0" indent="0" algn="ctr">
              <a:buNone/>
              <a:defRPr sz="2800" u="sng"/>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Model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hasCustomPrompt="1"/>
          </p:nvPr>
        </p:nvSpPr>
        <p:spPr>
          <a:xfrm>
            <a:off x="6289523" y="2709333"/>
            <a:ext cx="2685143" cy="3507618"/>
          </a:xfrm>
          <a:solidFill>
            <a:srgbClr val="FFFFFF"/>
          </a:solidFill>
        </p:spPr>
        <p:style>
          <a:lnRef idx="2">
            <a:schemeClr val="accent1"/>
          </a:lnRef>
          <a:fillRef idx="1">
            <a:schemeClr val="lt1"/>
          </a:fillRef>
          <a:effectRef idx="0">
            <a:schemeClr val="accent1"/>
          </a:effectRef>
          <a:fontRef idx="none"/>
        </p:style>
        <p:txBody>
          <a:bodyPr/>
          <a:lstStyle>
            <a:lvl1pPr marL="0" indent="0" algn="ctr">
              <a:buNone/>
              <a:defRPr sz="2800" u="sng"/>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Calculations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F0A82566-D571-8243-A6EC-456F324C6FF4}"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GB" b="1" dirty="0" smtClean="0"/>
              <a:t>@</a:t>
            </a:r>
            <a:r>
              <a:rPr lang="en-GB" b="1" dirty="0" err="1" smtClean="0"/>
              <a:t>wrmathshub</a:t>
            </a:r>
            <a:endParaRPr lang="en-GB" b="1" dirty="0"/>
          </a:p>
        </p:txBody>
      </p:sp>
      <p:sp>
        <p:nvSpPr>
          <p:cNvPr id="8" name="Content Placeholder 2"/>
          <p:cNvSpPr>
            <a:spLocks noGrp="1"/>
          </p:cNvSpPr>
          <p:nvPr>
            <p:ph sz="half" idx="13" hasCustomPrompt="1"/>
          </p:nvPr>
        </p:nvSpPr>
        <p:spPr>
          <a:xfrm>
            <a:off x="254001" y="1536094"/>
            <a:ext cx="8720666" cy="1064381"/>
          </a:xfrm>
          <a:solidFill>
            <a:schemeClr val="accent5">
              <a:lumMod val="20000"/>
              <a:lumOff val="80000"/>
            </a:schemeClr>
          </a:solidFill>
        </p:spPr>
        <p:style>
          <a:lnRef idx="2">
            <a:schemeClr val="accent1"/>
          </a:lnRef>
          <a:fillRef idx="1">
            <a:schemeClr val="lt1"/>
          </a:fillRef>
          <a:effectRef idx="0">
            <a:schemeClr val="accent1"/>
          </a:effectRef>
          <a:fontRef idx="none"/>
        </p:style>
        <p:txBody>
          <a:bodyPr anchor="ctr"/>
          <a:lstStyle>
            <a:lvl1pPr marL="0" indent="0" algn="ctr">
              <a:buNone/>
              <a:defRPr sz="2800" u="sng"/>
            </a:lvl1pPr>
            <a:lvl2pPr marL="457200" indent="0">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1"/>
            <a:r>
              <a:rPr lang="en-GB" dirty="0" smtClean="0"/>
              <a:t>Question</a:t>
            </a:r>
          </a:p>
        </p:txBody>
      </p:sp>
    </p:spTree>
    <p:extLst>
      <p:ext uri="{BB962C8B-B14F-4D97-AF65-F5344CB8AC3E}">
        <p14:creationId xmlns:p14="http://schemas.microsoft.com/office/powerpoint/2010/main" val="135541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924800" cy="1143000"/>
          </a:xfrm>
        </p:spPr>
        <p:txBody>
          <a:bodyPr/>
          <a:lstStyle>
            <a:lvl1pPr>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pic>
        <p:nvPicPr>
          <p:cNvPr id="4" name="Picture 3" descr="A drawing of a face&#10;&#10;Description automatically generated">
            <a:extLst>
              <a:ext uri="{FF2B5EF4-FFF2-40B4-BE49-F238E27FC236}">
                <a16:creationId xmlns:a16="http://schemas.microsoft.com/office/drawing/2014/main" id="{E3895A17-78BC-4669-9B9C-B6962A758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4088" y="332656"/>
            <a:ext cx="3311863" cy="1054142"/>
          </a:xfrm>
          <a:prstGeom prst="rect">
            <a:avLst/>
          </a:prstGeom>
        </p:spPr>
      </p:pic>
    </p:spTree>
    <p:extLst>
      <p:ext uri="{BB962C8B-B14F-4D97-AF65-F5344CB8AC3E}">
        <p14:creationId xmlns:p14="http://schemas.microsoft.com/office/powerpoint/2010/main" val="176800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a:extLst>
              <a:ext uri="{FF2B5EF4-FFF2-40B4-BE49-F238E27FC236}">
                <a16:creationId xmlns:a16="http://schemas.microsoft.com/office/drawing/2014/main" id="{D90CC8FC-6C15-411F-8ECD-4908C682977E}"/>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CC0A7210-13E7-421B-9B1B-33A600A8111E}"/>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433D14ED-DC0B-407D-B856-CEA9B42DA366}"/>
              </a:ext>
            </a:extLst>
          </p:cNvPr>
          <p:cNvSpPr>
            <a:spLocks noGrp="1" noChangeArrowheads="1"/>
          </p:cNvSpPr>
          <p:nvPr>
            <p:ph type="sldNum" sz="quarter" idx="12"/>
          </p:nvPr>
        </p:nvSpPr>
        <p:spPr/>
        <p:txBody>
          <a:bodyPr/>
          <a:lstStyle>
            <a:lvl1pPr>
              <a:defRPr/>
            </a:lvl1pPr>
          </a:lstStyle>
          <a:p>
            <a:fld id="{A4471359-3147-44CE-9A0C-7C7D146DDE82}" type="slidenum">
              <a:rPr lang="en-GB" altLang="en-US"/>
              <a:pPr/>
              <a:t>‹#›</a:t>
            </a:fld>
            <a:endParaRPr lang="en-GB" altLang="en-US"/>
          </a:p>
        </p:txBody>
      </p:sp>
      <p:pic>
        <p:nvPicPr>
          <p:cNvPr id="11" name="Picture 10" descr="A drawing of a face&#10;&#10;Description automatically generated">
            <a:extLst>
              <a:ext uri="{FF2B5EF4-FFF2-40B4-BE49-F238E27FC236}">
                <a16:creationId xmlns:a16="http://schemas.microsoft.com/office/drawing/2014/main" id="{5963446D-5D47-494B-ABD7-27F86AFE49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2850" y="260648"/>
            <a:ext cx="3311863" cy="1054142"/>
          </a:xfrm>
          <a:prstGeom prst="rect">
            <a:avLst/>
          </a:prstGeom>
        </p:spPr>
      </p:pic>
    </p:spTree>
    <p:extLst>
      <p:ext uri="{BB962C8B-B14F-4D97-AF65-F5344CB8AC3E}">
        <p14:creationId xmlns:p14="http://schemas.microsoft.com/office/powerpoint/2010/main" val="170017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Users\mary.mackirdy\Documents\Maths hubs website\maths_hubs_logo.jpg">
            <a:extLst>
              <a:ext uri="{FF2B5EF4-FFF2-40B4-BE49-F238E27FC236}">
                <a16:creationId xmlns:a16="http://schemas.microsoft.com/office/drawing/2014/main" id="{ABDD4A84-8B3F-4F94-B225-1F8714A01F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1113" y="74613"/>
            <a:ext cx="27828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576" y="692696"/>
            <a:ext cx="7924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762000" y="1827213"/>
            <a:ext cx="38846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99013" y="1827213"/>
            <a:ext cx="38846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Tree>
    <p:extLst>
      <p:ext uri="{BB962C8B-B14F-4D97-AF65-F5344CB8AC3E}">
        <p14:creationId xmlns:p14="http://schemas.microsoft.com/office/powerpoint/2010/main" val="95214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Users\mary.mackirdy\Documents\Maths hubs website\maths_hubs_logo.jpg">
            <a:extLst>
              <a:ext uri="{FF2B5EF4-FFF2-40B4-BE49-F238E27FC236}">
                <a16:creationId xmlns:a16="http://schemas.microsoft.com/office/drawing/2014/main" id="{B492B74C-788E-4EC6-B69B-CD96224B4C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1113" y="74613"/>
            <a:ext cx="27828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DBA34EAE-DE04-47BB-A633-9BF1CD115F9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19145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967069"/>
            <a:ext cx="8280920" cy="792088"/>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67544" y="1700808"/>
            <a:ext cx="4040188"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20887"/>
            <a:ext cx="4040188"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4008" y="1700808"/>
            <a:ext cx="4041775"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20887"/>
            <a:ext cx="4041775"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Tree>
    <p:extLst>
      <p:ext uri="{BB962C8B-B14F-4D97-AF65-F5344CB8AC3E}">
        <p14:creationId xmlns:p14="http://schemas.microsoft.com/office/powerpoint/2010/main" val="93123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Users\mary.mackirdy\Documents\Maths hubs website\maths_hubs_logo.jpg">
            <a:extLst>
              <a:ext uri="{FF2B5EF4-FFF2-40B4-BE49-F238E27FC236}">
                <a16:creationId xmlns:a16="http://schemas.microsoft.com/office/drawing/2014/main" id="{732806B7-4659-4F45-9635-92B6A0B2DD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1113" y="84138"/>
            <a:ext cx="27828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C53AE0B1-E7EB-442A-89CA-4D46A1F8F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525"/>
            <a:ext cx="191611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576" y="986814"/>
            <a:ext cx="7924800" cy="930018"/>
          </a:xfrm>
        </p:spPr>
        <p:txBody>
          <a:bodyPr/>
          <a:lstStyle/>
          <a:p>
            <a:r>
              <a:rPr lang="en-US"/>
              <a:t>Click to edit Master title style</a:t>
            </a:r>
            <a:endParaRPr lang="en-GB"/>
          </a:p>
        </p:txBody>
      </p:sp>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Tree>
    <p:extLst>
      <p:ext uri="{BB962C8B-B14F-4D97-AF65-F5344CB8AC3E}">
        <p14:creationId xmlns:p14="http://schemas.microsoft.com/office/powerpoint/2010/main" val="365811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C:\Users\mary.mackirdy\Documents\Maths hubs website\maths_hubs_logo.jpg">
            <a:extLst>
              <a:ext uri="{FF2B5EF4-FFF2-40B4-BE49-F238E27FC236}">
                <a16:creationId xmlns:a16="http://schemas.microsoft.com/office/drawing/2014/main" id="{5B5821F7-5821-4A0C-8182-6A595501B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1113" y="74613"/>
            <a:ext cx="27828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2743945F-FA24-4E98-AFC6-ACFD7A6D45A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91611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8ACD6FE3-CE9C-4CF1-A91B-0022C2981681}"/>
              </a:ext>
            </a:extLst>
          </p:cNvPr>
          <p:cNvSpPr>
            <a:spLocks noGrp="1" noChangeArrowheads="1"/>
          </p:cNvSpPr>
          <p:nvPr>
            <p:ph type="dt" sz="half" idx="10"/>
          </p:nvPr>
        </p:nvSpPr>
        <p:spPr/>
        <p:txBody>
          <a:bodyPr/>
          <a:lstStyle>
            <a:lvl1pPr>
              <a:defRPr/>
            </a:lvl1pPr>
          </a:lstStyle>
          <a:p>
            <a:pPr>
              <a:defRPr/>
            </a:pPr>
            <a:endParaRPr lang="en-GB"/>
          </a:p>
        </p:txBody>
      </p:sp>
      <p:sp>
        <p:nvSpPr>
          <p:cNvPr id="5" name="Rectangle 7">
            <a:extLst>
              <a:ext uri="{FF2B5EF4-FFF2-40B4-BE49-F238E27FC236}">
                <a16:creationId xmlns:a16="http://schemas.microsoft.com/office/drawing/2014/main" id="{7DC6CF66-2343-49AB-BA48-E455530CB64F}"/>
              </a:ext>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8">
            <a:extLst>
              <a:ext uri="{FF2B5EF4-FFF2-40B4-BE49-F238E27FC236}">
                <a16:creationId xmlns:a16="http://schemas.microsoft.com/office/drawing/2014/main" id="{45852515-98CB-48FE-9590-E8596DBC1C76}"/>
              </a:ext>
            </a:extLst>
          </p:cNvPr>
          <p:cNvSpPr>
            <a:spLocks noGrp="1" noChangeArrowheads="1"/>
          </p:cNvSpPr>
          <p:nvPr>
            <p:ph type="sldNum" sz="quarter" idx="12"/>
          </p:nvPr>
        </p:nvSpPr>
        <p:spPr/>
        <p:txBody>
          <a:bodyPr/>
          <a:lstStyle>
            <a:lvl1pPr>
              <a:defRPr/>
            </a:lvl1pPr>
          </a:lstStyle>
          <a:p>
            <a:fld id="{06909F0B-F0CC-440D-BEB5-73503ED16CA8}" type="slidenum">
              <a:rPr lang="en-GB" altLang="en-US"/>
              <a:pPr/>
              <a:t>‹#›</a:t>
            </a:fld>
            <a:endParaRPr lang="en-GB" altLang="en-US"/>
          </a:p>
        </p:txBody>
      </p:sp>
    </p:spTree>
    <p:extLst>
      <p:ext uri="{BB962C8B-B14F-4D97-AF65-F5344CB8AC3E}">
        <p14:creationId xmlns:p14="http://schemas.microsoft.com/office/powerpoint/2010/main" val="409476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Users\mary.mackirdy\Documents\Maths hubs website\maths_hubs_logo.jpg">
            <a:extLst>
              <a:ext uri="{FF2B5EF4-FFF2-40B4-BE49-F238E27FC236}">
                <a16:creationId xmlns:a16="http://schemas.microsoft.com/office/drawing/2014/main" id="{A9197052-732D-49F3-B6CB-B9ECE86CDD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1113" y="74613"/>
            <a:ext cx="27828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9FB8382-20AD-4D68-BDBC-936644A6EDA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0"/>
            <a:ext cx="19145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902192"/>
            <a:ext cx="3008313" cy="864096"/>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908050"/>
            <a:ext cx="5111750" cy="5218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772816"/>
            <a:ext cx="3008313" cy="4353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23113FA6-B72C-4BF1-80F7-11CCDF93B5C2}"/>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93C46908-91DB-42AB-A8FC-C3AAA10FEDC6}"/>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8216BA5A-7A1D-4548-AF79-0ED5F07AE4B4}"/>
              </a:ext>
            </a:extLst>
          </p:cNvPr>
          <p:cNvSpPr>
            <a:spLocks noGrp="1" noChangeArrowheads="1"/>
          </p:cNvSpPr>
          <p:nvPr>
            <p:ph type="sldNum" sz="quarter" idx="12"/>
          </p:nvPr>
        </p:nvSpPr>
        <p:spPr/>
        <p:txBody>
          <a:bodyPr/>
          <a:lstStyle>
            <a:lvl1pPr>
              <a:defRPr/>
            </a:lvl1pPr>
          </a:lstStyle>
          <a:p>
            <a:fld id="{D45576BE-F8FF-44CC-9001-9F16A3BBEC63}" type="slidenum">
              <a:rPr lang="en-GB" altLang="en-US"/>
              <a:pPr/>
              <a:t>‹#›</a:t>
            </a:fld>
            <a:endParaRPr lang="en-GB" altLang="en-US"/>
          </a:p>
        </p:txBody>
      </p:sp>
    </p:spTree>
    <p:extLst>
      <p:ext uri="{BB962C8B-B14F-4D97-AF65-F5344CB8AC3E}">
        <p14:creationId xmlns:p14="http://schemas.microsoft.com/office/powerpoint/2010/main" val="45845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Users\mary.mackirdy\Documents\Maths hubs website\maths_hubs_logo.jpg">
            <a:extLst>
              <a:ext uri="{FF2B5EF4-FFF2-40B4-BE49-F238E27FC236}">
                <a16:creationId xmlns:a16="http://schemas.microsoft.com/office/drawing/2014/main" id="{AE93419B-185E-4F6C-8440-3B2C30B594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5400" y="188913"/>
            <a:ext cx="27828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5442E28-1A40-4653-B701-67D8875956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4450"/>
            <a:ext cx="19161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941168"/>
            <a:ext cx="5486400" cy="426170"/>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027913"/>
            <a:ext cx="5486400" cy="3913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61875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etm.org.uk/media/ai1ni0lc/ncetm_mm_sp1_y1_se05_teach.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sciencenewsforstudents.org/article/learning-rewires-brai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46">
            <a:extLst>
              <a:ext uri="{FF2B5EF4-FFF2-40B4-BE49-F238E27FC236}">
                <a16:creationId xmlns:a16="http://schemas.microsoft.com/office/drawing/2014/main" id="{7CB2007B-5C79-4E64-B90D-0A5AD23791AC}"/>
              </a:ext>
            </a:extLst>
          </p:cNvPr>
          <p:cNvSpPr>
            <a:spLocks noGrp="1" noChangeArrowheads="1"/>
          </p:cNvSpPr>
          <p:nvPr>
            <p:ph type="ctrTitle"/>
          </p:nvPr>
        </p:nvSpPr>
        <p:spPr/>
        <p:txBody>
          <a:bodyPr/>
          <a:lstStyle/>
          <a:p>
            <a:pPr eaLnBrk="1" hangingPunct="1"/>
            <a:r>
              <a:rPr lang="en-US" altLang="en-US">
                <a:cs typeface="Arial"/>
              </a:rPr>
              <a:t>Sustaining 2022/23</a:t>
            </a:r>
            <a:endParaRPr lang="en-US" altLang="en-US"/>
          </a:p>
        </p:txBody>
      </p:sp>
      <p:sp>
        <p:nvSpPr>
          <p:cNvPr id="12291" name="Rectangle 47">
            <a:extLst>
              <a:ext uri="{FF2B5EF4-FFF2-40B4-BE49-F238E27FC236}">
                <a16:creationId xmlns:a16="http://schemas.microsoft.com/office/drawing/2014/main" id="{868050C9-2513-4A87-8959-BA8B2A86C217}"/>
              </a:ext>
            </a:extLst>
          </p:cNvPr>
          <p:cNvSpPr>
            <a:spLocks noGrp="1" noChangeArrowheads="1"/>
          </p:cNvSpPr>
          <p:nvPr>
            <p:ph type="subTitle" idx="1"/>
          </p:nvPr>
        </p:nvSpPr>
        <p:spPr>
          <a:xfrm>
            <a:off x="466725" y="1841637"/>
            <a:ext cx="7239000" cy="1600200"/>
          </a:xfrm>
        </p:spPr>
        <p:txBody>
          <a:bodyPr/>
          <a:lstStyle/>
          <a:p>
            <a:pPr eaLnBrk="1" hangingPunct="1"/>
            <a:r>
              <a:rPr lang="en-US" altLang="en-US">
                <a:cs typeface="Arial"/>
              </a:rPr>
              <a:t>Core Focus </a:t>
            </a:r>
          </a:p>
          <a:p>
            <a:pPr eaLnBrk="1" hangingPunct="1"/>
            <a:r>
              <a:rPr lang="en-US" altLang="en-US">
                <a:cs typeface="Arial"/>
              </a:rPr>
              <a:t>Mastery Principles</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256" y="369915"/>
            <a:ext cx="2647642" cy="184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27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9339-0605-24F5-619B-490D31C65BB3}"/>
              </a:ext>
            </a:extLst>
          </p:cNvPr>
          <p:cNvSpPr>
            <a:spLocks noGrp="1"/>
          </p:cNvSpPr>
          <p:nvPr>
            <p:ph type="title"/>
          </p:nvPr>
        </p:nvSpPr>
        <p:spPr>
          <a:xfrm>
            <a:off x="-2170503" y="1149896"/>
            <a:ext cx="9897290" cy="1129938"/>
          </a:xfrm>
        </p:spPr>
        <p:txBody>
          <a:bodyPr/>
          <a:lstStyle/>
          <a:p>
            <a:pPr algn="ctr"/>
            <a:r>
              <a:rPr lang="en-US">
                <a:ea typeface="+mj-lt"/>
                <a:cs typeface="+mj-lt"/>
              </a:rPr>
              <a:t>REPRESENTATION</a:t>
            </a:r>
            <a:r>
              <a:rPr lang="en-US" b="0">
                <a:ea typeface="+mj-lt"/>
                <a:cs typeface="+mj-lt"/>
              </a:rPr>
              <a:t> </a:t>
            </a:r>
            <a:r>
              <a:rPr lang="en-US">
                <a:ea typeface="+mj-lt"/>
                <a:cs typeface="+mj-lt"/>
              </a:rPr>
              <a:t>AND</a:t>
            </a:r>
            <a:endParaRPr lang="en-US"/>
          </a:p>
          <a:p>
            <a:pPr algn="ctr"/>
            <a:r>
              <a:rPr lang="en-US">
                <a:ea typeface="+mj-lt"/>
                <a:cs typeface="+mj-lt"/>
              </a:rPr>
              <a:t>STRUCTURE </a:t>
            </a:r>
            <a:endParaRPr lang="en-US"/>
          </a:p>
          <a:p>
            <a:endParaRPr lang="en-US">
              <a:cs typeface="Arial"/>
            </a:endParaRPr>
          </a:p>
        </p:txBody>
      </p:sp>
      <p:sp>
        <p:nvSpPr>
          <p:cNvPr id="3" name="Content Placeholder 2">
            <a:extLst>
              <a:ext uri="{FF2B5EF4-FFF2-40B4-BE49-F238E27FC236}">
                <a16:creationId xmlns:a16="http://schemas.microsoft.com/office/drawing/2014/main" id="{DD965874-79F9-22F2-2DDD-6662521282E0}"/>
              </a:ext>
            </a:extLst>
          </p:cNvPr>
          <p:cNvSpPr>
            <a:spLocks noGrp="1"/>
          </p:cNvSpPr>
          <p:nvPr>
            <p:ph idx="1"/>
          </p:nvPr>
        </p:nvSpPr>
        <p:spPr/>
        <p:txBody>
          <a:bodyPr/>
          <a:lstStyle/>
          <a:p>
            <a:r>
              <a:rPr lang="en-US">
                <a:ea typeface="+mn-lt"/>
                <a:cs typeface="+mn-lt"/>
              </a:rPr>
              <a:t>The abstract nature of learning is a mystery to many children and therefore needs to be scaffolded by the use of effective representation</a:t>
            </a:r>
            <a:endParaRPr lang="en-US"/>
          </a:p>
        </p:txBody>
      </p:sp>
    </p:spTree>
    <p:extLst>
      <p:ext uri="{BB962C8B-B14F-4D97-AF65-F5344CB8AC3E}">
        <p14:creationId xmlns:p14="http://schemas.microsoft.com/office/powerpoint/2010/main" val="2824051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6D65EB85-842D-FAF5-67BA-D003CBF0AE39}"/>
              </a:ext>
            </a:extLst>
          </p:cNvPr>
          <p:cNvPicPr>
            <a:picLocks noChangeAspect="1"/>
          </p:cNvPicPr>
          <p:nvPr/>
        </p:nvPicPr>
        <p:blipFill>
          <a:blip r:embed="rId3"/>
          <a:stretch>
            <a:fillRect/>
          </a:stretch>
        </p:blipFill>
        <p:spPr>
          <a:xfrm>
            <a:off x="684363" y="1536241"/>
            <a:ext cx="7789652" cy="5122612"/>
          </a:xfrm>
          <a:prstGeom prst="rect">
            <a:avLst/>
          </a:prstGeom>
        </p:spPr>
      </p:pic>
    </p:spTree>
    <p:extLst>
      <p:ext uri="{BB962C8B-B14F-4D97-AF65-F5344CB8AC3E}">
        <p14:creationId xmlns:p14="http://schemas.microsoft.com/office/powerpoint/2010/main" val="213281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1FB1-D7FC-248D-E787-21A4382E1655}"/>
              </a:ext>
            </a:extLst>
          </p:cNvPr>
          <p:cNvSpPr>
            <a:spLocks noGrp="1"/>
          </p:cNvSpPr>
          <p:nvPr>
            <p:ph type="title"/>
          </p:nvPr>
        </p:nvSpPr>
        <p:spPr>
          <a:xfrm>
            <a:off x="-1674198" y="362017"/>
            <a:ext cx="7924800" cy="970472"/>
          </a:xfrm>
        </p:spPr>
        <p:txBody>
          <a:bodyPr/>
          <a:lstStyle/>
          <a:p>
            <a:pPr algn="ctr"/>
            <a:r>
              <a:rPr lang="en-US">
                <a:ea typeface="+mj-lt"/>
                <a:cs typeface="+mj-lt"/>
              </a:rPr>
              <a:t>Concrete Pictorial</a:t>
            </a:r>
            <a:endParaRPr lang="en-US"/>
          </a:p>
          <a:p>
            <a:pPr algn="ctr"/>
            <a:r>
              <a:rPr lang="en-US">
                <a:ea typeface="+mj-lt"/>
                <a:cs typeface="+mj-lt"/>
              </a:rPr>
              <a:t>Abstract</a:t>
            </a:r>
            <a:endParaRPr lang="en-US" err="1">
              <a:cs typeface="Arial"/>
            </a:endParaRPr>
          </a:p>
        </p:txBody>
      </p:sp>
      <p:sp>
        <p:nvSpPr>
          <p:cNvPr id="3" name="Content Placeholder 2">
            <a:extLst>
              <a:ext uri="{FF2B5EF4-FFF2-40B4-BE49-F238E27FC236}">
                <a16:creationId xmlns:a16="http://schemas.microsoft.com/office/drawing/2014/main" id="{3C73AFA1-EE55-7363-F4F2-9ED9978F7730}"/>
              </a:ext>
            </a:extLst>
          </p:cNvPr>
          <p:cNvSpPr>
            <a:spLocks noGrp="1"/>
          </p:cNvSpPr>
          <p:nvPr>
            <p:ph idx="1"/>
          </p:nvPr>
        </p:nvSpPr>
        <p:spPr/>
        <p:txBody>
          <a:bodyPr/>
          <a:lstStyle/>
          <a:p>
            <a:r>
              <a:rPr lang="en-US" b="1">
                <a:ea typeface="+mn-lt"/>
                <a:cs typeface="+mn-lt"/>
              </a:rPr>
              <a:t>The CPA approach helps children learn and build on existing ideas by introducing abstract concepts in a more familiar and tangible way. </a:t>
            </a:r>
            <a:endParaRPr lang="en-US"/>
          </a:p>
          <a:p>
            <a:endParaRPr lang="en-US">
              <a:cs typeface="Arial"/>
            </a:endParaRPr>
          </a:p>
        </p:txBody>
      </p:sp>
      <p:pic>
        <p:nvPicPr>
          <p:cNvPr id="4" name="Picture 4" descr="Diagram&#10;&#10;Description automatically generated">
            <a:extLst>
              <a:ext uri="{FF2B5EF4-FFF2-40B4-BE49-F238E27FC236}">
                <a16:creationId xmlns:a16="http://schemas.microsoft.com/office/drawing/2014/main" id="{D7507CB5-F332-C0EF-D4B5-D687118B5ECD}"/>
              </a:ext>
            </a:extLst>
          </p:cNvPr>
          <p:cNvPicPr>
            <a:picLocks noChangeAspect="1"/>
          </p:cNvPicPr>
          <p:nvPr/>
        </p:nvPicPr>
        <p:blipFill>
          <a:blip r:embed="rId2"/>
          <a:stretch>
            <a:fillRect/>
          </a:stretch>
        </p:blipFill>
        <p:spPr>
          <a:xfrm>
            <a:off x="1789611" y="4252428"/>
            <a:ext cx="5081451" cy="1827863"/>
          </a:xfrm>
          <a:prstGeom prst="rect">
            <a:avLst/>
          </a:prstGeom>
        </p:spPr>
      </p:pic>
    </p:spTree>
    <p:extLst>
      <p:ext uri="{BB962C8B-B14F-4D97-AF65-F5344CB8AC3E}">
        <p14:creationId xmlns:p14="http://schemas.microsoft.com/office/powerpoint/2010/main" val="1221446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73EE7F-8E2E-9373-8CAB-36557CA1E702}"/>
              </a:ext>
            </a:extLst>
          </p:cNvPr>
          <p:cNvSpPr txBox="1"/>
          <p:nvPr/>
        </p:nvSpPr>
        <p:spPr>
          <a:xfrm>
            <a:off x="94891" y="1043796"/>
            <a:ext cx="8997350" cy="20867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sz="2400">
                <a:latin typeface="Arial"/>
                <a:cs typeface="Arial"/>
              </a:rPr>
              <a:t>Jean Piaget’s (1951) work suggests that children aged seven to ten years old work in primarily concrete ways and that the </a:t>
            </a:r>
            <a:r>
              <a:rPr lang="en-US" sz="2400" u="sng">
                <a:latin typeface="Arial"/>
                <a:cs typeface="Arial"/>
              </a:rPr>
              <a:t>abstract notions of mathematics may only be accessible to them through embodiment in practical resources. </a:t>
            </a:r>
            <a:endParaRPr lang="en-US">
              <a:latin typeface="Arial"/>
            </a:endParaRPr>
          </a:p>
          <a:p>
            <a:endParaRPr lang="en-US"/>
          </a:p>
        </p:txBody>
      </p:sp>
      <p:pic>
        <p:nvPicPr>
          <p:cNvPr id="3" name="Picture 3" descr="A picture containing application&#10;&#10;Description automatically generated">
            <a:extLst>
              <a:ext uri="{FF2B5EF4-FFF2-40B4-BE49-F238E27FC236}">
                <a16:creationId xmlns:a16="http://schemas.microsoft.com/office/drawing/2014/main" id="{82FFEC23-196C-E2D0-BCDD-37CFB0731373}"/>
              </a:ext>
            </a:extLst>
          </p:cNvPr>
          <p:cNvPicPr>
            <a:picLocks noChangeAspect="1"/>
          </p:cNvPicPr>
          <p:nvPr/>
        </p:nvPicPr>
        <p:blipFill>
          <a:blip r:embed="rId3"/>
          <a:stretch>
            <a:fillRect/>
          </a:stretch>
        </p:blipFill>
        <p:spPr>
          <a:xfrm>
            <a:off x="2478117" y="2602930"/>
            <a:ext cx="4705350" cy="4010025"/>
          </a:xfrm>
          <a:prstGeom prst="rect">
            <a:avLst/>
          </a:prstGeom>
        </p:spPr>
      </p:pic>
    </p:spTree>
    <p:extLst>
      <p:ext uri="{BB962C8B-B14F-4D97-AF65-F5344CB8AC3E}">
        <p14:creationId xmlns:p14="http://schemas.microsoft.com/office/powerpoint/2010/main" val="2039378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Diagram&#10;&#10;Description automatically generated">
            <a:extLst>
              <a:ext uri="{FF2B5EF4-FFF2-40B4-BE49-F238E27FC236}">
                <a16:creationId xmlns:a16="http://schemas.microsoft.com/office/drawing/2014/main" id="{BEE03F4A-B0C3-B813-DA8C-704DDB799EDB}"/>
              </a:ext>
            </a:extLst>
          </p:cNvPr>
          <p:cNvPicPr>
            <a:picLocks noChangeAspect="1"/>
          </p:cNvPicPr>
          <p:nvPr/>
        </p:nvPicPr>
        <p:blipFill>
          <a:blip r:embed="rId3"/>
          <a:stretch>
            <a:fillRect/>
          </a:stretch>
        </p:blipFill>
        <p:spPr>
          <a:xfrm>
            <a:off x="349956" y="241301"/>
            <a:ext cx="8458199" cy="6375399"/>
          </a:xfrm>
          <a:prstGeom prst="rect">
            <a:avLst/>
          </a:prstGeom>
        </p:spPr>
      </p:pic>
    </p:spTree>
    <p:extLst>
      <p:ext uri="{BB962C8B-B14F-4D97-AF65-F5344CB8AC3E}">
        <p14:creationId xmlns:p14="http://schemas.microsoft.com/office/powerpoint/2010/main" val="2425947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76CD6BA8-2567-86F4-B7B6-11CC39DF287B}"/>
              </a:ext>
            </a:extLst>
          </p:cNvPr>
          <p:cNvPicPr>
            <a:picLocks noChangeAspect="1"/>
          </p:cNvPicPr>
          <p:nvPr/>
        </p:nvPicPr>
        <p:blipFill>
          <a:blip r:embed="rId2"/>
          <a:stretch>
            <a:fillRect/>
          </a:stretch>
        </p:blipFill>
        <p:spPr>
          <a:xfrm>
            <a:off x="160584" y="1516503"/>
            <a:ext cx="8646892" cy="4685121"/>
          </a:xfrm>
          <a:prstGeom prst="rect">
            <a:avLst/>
          </a:prstGeom>
        </p:spPr>
      </p:pic>
    </p:spTree>
    <p:extLst>
      <p:ext uri="{BB962C8B-B14F-4D97-AF65-F5344CB8AC3E}">
        <p14:creationId xmlns:p14="http://schemas.microsoft.com/office/powerpoint/2010/main" val="355402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BA55709-AD14-A85B-7D6A-D0FCB89F410A}"/>
              </a:ext>
            </a:extLst>
          </p:cNvPr>
          <p:cNvPicPr>
            <a:picLocks noChangeAspect="1"/>
          </p:cNvPicPr>
          <p:nvPr/>
        </p:nvPicPr>
        <p:blipFill>
          <a:blip r:embed="rId2"/>
          <a:stretch>
            <a:fillRect/>
          </a:stretch>
        </p:blipFill>
        <p:spPr>
          <a:xfrm>
            <a:off x="271963" y="196407"/>
            <a:ext cx="8500532" cy="6361287"/>
          </a:xfrm>
          <a:prstGeom prst="rect">
            <a:avLst/>
          </a:prstGeom>
        </p:spPr>
      </p:pic>
    </p:spTree>
    <p:extLst>
      <p:ext uri="{BB962C8B-B14F-4D97-AF65-F5344CB8AC3E}">
        <p14:creationId xmlns:p14="http://schemas.microsoft.com/office/powerpoint/2010/main" val="324474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10;&#10;Description automatically generated">
            <a:extLst>
              <a:ext uri="{FF2B5EF4-FFF2-40B4-BE49-F238E27FC236}">
                <a16:creationId xmlns:a16="http://schemas.microsoft.com/office/drawing/2014/main" id="{692C15F4-BA0B-1408-E8BF-7FC6DD923D71}"/>
              </a:ext>
            </a:extLst>
          </p:cNvPr>
          <p:cNvPicPr>
            <a:picLocks noChangeAspect="1"/>
          </p:cNvPicPr>
          <p:nvPr/>
        </p:nvPicPr>
        <p:blipFill>
          <a:blip r:embed="rId3"/>
          <a:stretch>
            <a:fillRect/>
          </a:stretch>
        </p:blipFill>
        <p:spPr>
          <a:xfrm>
            <a:off x="256722" y="270530"/>
            <a:ext cx="8542865" cy="6417732"/>
          </a:xfrm>
          <a:prstGeom prst="rect">
            <a:avLst/>
          </a:prstGeom>
        </p:spPr>
      </p:pic>
    </p:spTree>
    <p:extLst>
      <p:ext uri="{BB962C8B-B14F-4D97-AF65-F5344CB8AC3E}">
        <p14:creationId xmlns:p14="http://schemas.microsoft.com/office/powerpoint/2010/main" val="68031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67F601-B9F8-FDB6-34A0-0F346E9E14FF}"/>
              </a:ext>
            </a:extLst>
          </p:cNvPr>
          <p:cNvSpPr txBox="1"/>
          <p:nvPr/>
        </p:nvSpPr>
        <p:spPr>
          <a:xfrm>
            <a:off x="3200400" y="320040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5FDA6DAB-DB66-BAC5-386E-222FD1C8819A}"/>
              </a:ext>
            </a:extLst>
          </p:cNvPr>
          <p:cNvSpPr txBox="1"/>
          <p:nvPr/>
        </p:nvSpPr>
        <p:spPr>
          <a:xfrm>
            <a:off x="3200400" y="320040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endParaRPr lang="en-US">
              <a:cs typeface="Arial" panose="020B0604020202020204" pitchFamily="34" charset="0"/>
            </a:endParaRPr>
          </a:p>
        </p:txBody>
      </p:sp>
      <p:pic>
        <p:nvPicPr>
          <p:cNvPr id="5" name="Picture 5" descr="Table&#10;&#10;Description automatically generated">
            <a:extLst>
              <a:ext uri="{FF2B5EF4-FFF2-40B4-BE49-F238E27FC236}">
                <a16:creationId xmlns:a16="http://schemas.microsoft.com/office/drawing/2014/main" id="{350118FD-2572-CF4F-A5A0-07C67C221AAB}"/>
              </a:ext>
            </a:extLst>
          </p:cNvPr>
          <p:cNvPicPr>
            <a:picLocks noChangeAspect="1"/>
          </p:cNvPicPr>
          <p:nvPr/>
        </p:nvPicPr>
        <p:blipFill>
          <a:blip r:embed="rId2"/>
          <a:stretch>
            <a:fillRect/>
          </a:stretch>
        </p:blipFill>
        <p:spPr>
          <a:xfrm>
            <a:off x="3991155" y="165000"/>
            <a:ext cx="5086708" cy="5622227"/>
          </a:xfrm>
          <a:prstGeom prst="rect">
            <a:avLst/>
          </a:prstGeom>
        </p:spPr>
      </p:pic>
      <p:pic>
        <p:nvPicPr>
          <p:cNvPr id="6" name="Picture 6" descr="Text&#10;&#10;Description automatically generated">
            <a:extLst>
              <a:ext uri="{FF2B5EF4-FFF2-40B4-BE49-F238E27FC236}">
                <a16:creationId xmlns:a16="http://schemas.microsoft.com/office/drawing/2014/main" id="{2E08F83D-FC15-16D0-2AC4-016263683703}"/>
              </a:ext>
            </a:extLst>
          </p:cNvPr>
          <p:cNvPicPr>
            <a:picLocks noChangeAspect="1"/>
          </p:cNvPicPr>
          <p:nvPr/>
        </p:nvPicPr>
        <p:blipFill>
          <a:blip r:embed="rId3"/>
          <a:stretch>
            <a:fillRect/>
          </a:stretch>
        </p:blipFill>
        <p:spPr>
          <a:xfrm>
            <a:off x="4206816" y="5647657"/>
            <a:ext cx="4655388" cy="1212986"/>
          </a:xfrm>
          <a:prstGeom prst="rect">
            <a:avLst/>
          </a:prstGeom>
        </p:spPr>
      </p:pic>
      <p:pic>
        <p:nvPicPr>
          <p:cNvPr id="7" name="Picture 7">
            <a:extLst>
              <a:ext uri="{FF2B5EF4-FFF2-40B4-BE49-F238E27FC236}">
                <a16:creationId xmlns:a16="http://schemas.microsoft.com/office/drawing/2014/main" id="{6737432B-691A-9C33-58CF-C1B0EE875FA7}"/>
              </a:ext>
            </a:extLst>
          </p:cNvPr>
          <p:cNvPicPr>
            <a:picLocks noChangeAspect="1"/>
          </p:cNvPicPr>
          <p:nvPr/>
        </p:nvPicPr>
        <p:blipFill>
          <a:blip r:embed="rId4"/>
          <a:stretch>
            <a:fillRect/>
          </a:stretch>
        </p:blipFill>
        <p:spPr>
          <a:xfrm>
            <a:off x="-5751" y="1413927"/>
            <a:ext cx="4224067" cy="4217051"/>
          </a:xfrm>
          <a:prstGeom prst="rect">
            <a:avLst/>
          </a:prstGeom>
        </p:spPr>
      </p:pic>
    </p:spTree>
    <p:extLst>
      <p:ext uri="{BB962C8B-B14F-4D97-AF65-F5344CB8AC3E}">
        <p14:creationId xmlns:p14="http://schemas.microsoft.com/office/powerpoint/2010/main" val="389557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charset="0"/>
              <a:buChar char="•"/>
            </a:pPr>
            <a:r>
              <a:rPr lang="en-GB"/>
              <a:t>Purpose of a Mastery Curriculum</a:t>
            </a:r>
          </a:p>
          <a:p>
            <a:pPr marL="457200" indent="-457200">
              <a:buFont typeface="Arial" charset="0"/>
              <a:buChar char="•"/>
            </a:pPr>
            <a:r>
              <a:rPr lang="en-GB"/>
              <a:t>Mastery Principles</a:t>
            </a:r>
            <a:endParaRPr lang="en-GB">
              <a:cs typeface="Arial"/>
            </a:endParaRPr>
          </a:p>
          <a:p>
            <a:pPr marL="457200" indent="-457200">
              <a:buFont typeface="Arial" charset="0"/>
              <a:buChar char="•"/>
            </a:pPr>
            <a:r>
              <a:rPr lang="en-GB">
                <a:cs typeface="Arial"/>
              </a:rPr>
              <a:t>Leadership of a mastery curriculum.</a:t>
            </a:r>
          </a:p>
          <a:p>
            <a:pPr marL="457200" indent="-457200">
              <a:buFont typeface="Arial" charset="0"/>
              <a:buChar char="•"/>
            </a:pPr>
            <a:endParaRPr lang="en-GB">
              <a:cs typeface="Arial"/>
            </a:endParaRPr>
          </a:p>
        </p:txBody>
      </p:sp>
    </p:spTree>
    <p:extLst>
      <p:ext uri="{BB962C8B-B14F-4D97-AF65-F5344CB8AC3E}">
        <p14:creationId xmlns:p14="http://schemas.microsoft.com/office/powerpoint/2010/main" val="2467181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D1156D98-48C1-84DA-32E2-A742EF023975}"/>
              </a:ext>
            </a:extLst>
          </p:cNvPr>
          <p:cNvPicPr>
            <a:picLocks noChangeAspect="1"/>
          </p:cNvPicPr>
          <p:nvPr/>
        </p:nvPicPr>
        <p:blipFill>
          <a:blip r:embed="rId2"/>
          <a:stretch>
            <a:fillRect/>
          </a:stretch>
        </p:blipFill>
        <p:spPr>
          <a:xfrm>
            <a:off x="85454" y="1634"/>
            <a:ext cx="8950777" cy="6546667"/>
          </a:xfrm>
          <a:prstGeom prst="rect">
            <a:avLst/>
          </a:prstGeom>
        </p:spPr>
      </p:pic>
    </p:spTree>
    <p:extLst>
      <p:ext uri="{BB962C8B-B14F-4D97-AF65-F5344CB8AC3E}">
        <p14:creationId xmlns:p14="http://schemas.microsoft.com/office/powerpoint/2010/main" val="765689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74638"/>
            <a:ext cx="6035524" cy="1143000"/>
          </a:xfrm>
        </p:spPr>
        <p:txBody>
          <a:bodyPr/>
          <a:lstStyle/>
          <a:p>
            <a:r>
              <a:rPr lang="en-US" dirty="0" smtClean="0"/>
              <a:t>Multiple representations</a:t>
            </a:r>
            <a:endParaRPr lang="en-US" dirty="0"/>
          </a:p>
        </p:txBody>
      </p:sp>
      <p:sp>
        <p:nvSpPr>
          <p:cNvPr id="5" name="Content Placeholder 4"/>
          <p:cNvSpPr>
            <a:spLocks noGrp="1"/>
          </p:cNvSpPr>
          <p:nvPr>
            <p:ph sz="half" idx="13"/>
          </p:nvPr>
        </p:nvSpPr>
        <p:spPr/>
        <p:txBody>
          <a:bodyPr/>
          <a:lstStyle/>
          <a:p>
            <a:r>
              <a:rPr lang="en-US" u="none" dirty="0" smtClean="0"/>
              <a:t>13 ÷ 4 = 3 remainder 1</a:t>
            </a:r>
            <a:endParaRPr lang="en-US" u="none" dirty="0"/>
          </a:p>
        </p:txBody>
      </p:sp>
      <p:graphicFrame>
        <p:nvGraphicFramePr>
          <p:cNvPr id="6" name="Table 5"/>
          <p:cNvGraphicFramePr>
            <a:graphicFrameLocks noGrp="1"/>
          </p:cNvGraphicFramePr>
          <p:nvPr>
            <p:extLst>
              <p:ext uri="{D42A27DB-BD31-4B8C-83A1-F6EECF244321}">
                <p14:modId xmlns:p14="http://schemas.microsoft.com/office/powerpoint/2010/main" val="1476980182"/>
              </p:ext>
            </p:extLst>
          </p:nvPr>
        </p:nvGraphicFramePr>
        <p:xfrm>
          <a:off x="1363577" y="4523873"/>
          <a:ext cx="6240380" cy="1468521"/>
        </p:xfrm>
        <a:graphic>
          <a:graphicData uri="http://schemas.openxmlformats.org/drawingml/2006/table">
            <a:tbl>
              <a:tblPr firstRow="1" bandRow="1">
                <a:tableStyleId>{5940675A-B579-460E-94D1-54222C63F5DA}</a:tableStyleId>
              </a:tblPr>
              <a:tblGrid>
                <a:gridCol w="1560095">
                  <a:extLst>
                    <a:ext uri="{9D8B030D-6E8A-4147-A177-3AD203B41FA5}">
                      <a16:colId xmlns:a16="http://schemas.microsoft.com/office/drawing/2014/main" val="3778867565"/>
                    </a:ext>
                  </a:extLst>
                </a:gridCol>
                <a:gridCol w="1560095">
                  <a:extLst>
                    <a:ext uri="{9D8B030D-6E8A-4147-A177-3AD203B41FA5}">
                      <a16:colId xmlns:a16="http://schemas.microsoft.com/office/drawing/2014/main" val="45231384"/>
                    </a:ext>
                  </a:extLst>
                </a:gridCol>
                <a:gridCol w="1560095">
                  <a:extLst>
                    <a:ext uri="{9D8B030D-6E8A-4147-A177-3AD203B41FA5}">
                      <a16:colId xmlns:a16="http://schemas.microsoft.com/office/drawing/2014/main" val="3655282700"/>
                    </a:ext>
                  </a:extLst>
                </a:gridCol>
                <a:gridCol w="1560095">
                  <a:extLst>
                    <a:ext uri="{9D8B030D-6E8A-4147-A177-3AD203B41FA5}">
                      <a16:colId xmlns:a16="http://schemas.microsoft.com/office/drawing/2014/main" val="2239648970"/>
                    </a:ext>
                  </a:extLst>
                </a:gridCol>
              </a:tblGrid>
              <a:tr h="146852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64747800"/>
                  </a:ext>
                </a:extLst>
              </a:tr>
            </a:tbl>
          </a:graphicData>
        </a:graphic>
      </p:graphicFrame>
      <p:sp>
        <p:nvSpPr>
          <p:cNvPr id="7" name="Oval 6"/>
          <p:cNvSpPr/>
          <p:nvPr/>
        </p:nvSpPr>
        <p:spPr>
          <a:xfrm>
            <a:off x="1403684" y="3545306"/>
            <a:ext cx="336884" cy="3850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2966548" y="3643211"/>
            <a:ext cx="336884" cy="3850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2079410" y="3793960"/>
            <a:ext cx="336884" cy="3850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p:cNvSpPr/>
          <p:nvPr/>
        </p:nvSpPr>
        <p:spPr>
          <a:xfrm>
            <a:off x="1957178" y="2961421"/>
            <a:ext cx="336884" cy="3850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Oval 10"/>
          <p:cNvSpPr/>
          <p:nvPr/>
        </p:nvSpPr>
        <p:spPr>
          <a:xfrm>
            <a:off x="3343759" y="3052841"/>
            <a:ext cx="336884" cy="3850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Oval 11"/>
          <p:cNvSpPr/>
          <p:nvPr/>
        </p:nvSpPr>
        <p:spPr>
          <a:xfrm>
            <a:off x="3792206" y="3585412"/>
            <a:ext cx="336884" cy="3850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p:cNvSpPr/>
          <p:nvPr/>
        </p:nvSpPr>
        <p:spPr>
          <a:xfrm>
            <a:off x="4991768" y="3601455"/>
            <a:ext cx="336884" cy="3850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p:cNvSpPr/>
          <p:nvPr/>
        </p:nvSpPr>
        <p:spPr>
          <a:xfrm>
            <a:off x="4728542" y="3023940"/>
            <a:ext cx="336884" cy="3850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6626408" y="3019933"/>
            <a:ext cx="336884" cy="3850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p:cNvSpPr/>
          <p:nvPr/>
        </p:nvSpPr>
        <p:spPr>
          <a:xfrm>
            <a:off x="6831457" y="3810002"/>
            <a:ext cx="336884" cy="3850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p:cNvSpPr/>
          <p:nvPr/>
        </p:nvSpPr>
        <p:spPr>
          <a:xfrm>
            <a:off x="5463866" y="3169968"/>
            <a:ext cx="336884" cy="3850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p:cNvSpPr/>
          <p:nvPr/>
        </p:nvSpPr>
        <p:spPr>
          <a:xfrm>
            <a:off x="6289524" y="3384889"/>
            <a:ext cx="336884" cy="3850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p:cNvSpPr/>
          <p:nvPr/>
        </p:nvSpPr>
        <p:spPr>
          <a:xfrm>
            <a:off x="7732760" y="3314346"/>
            <a:ext cx="336884" cy="3850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20" name="Table 19"/>
          <p:cNvGraphicFramePr>
            <a:graphicFrameLocks noGrp="1"/>
          </p:cNvGraphicFramePr>
          <p:nvPr>
            <p:extLst>
              <p:ext uri="{D42A27DB-BD31-4B8C-83A1-F6EECF244321}">
                <p14:modId xmlns:p14="http://schemas.microsoft.com/office/powerpoint/2010/main" val="2648500655"/>
              </p:ext>
            </p:extLst>
          </p:nvPr>
        </p:nvGraphicFramePr>
        <p:xfrm>
          <a:off x="1498732" y="2958587"/>
          <a:ext cx="5871876" cy="3098489"/>
        </p:xfrm>
        <a:graphic>
          <a:graphicData uri="http://schemas.openxmlformats.org/drawingml/2006/table">
            <a:tbl>
              <a:tblPr firstRow="1" bandRow="1">
                <a:tableStyleId>{5940675A-B579-460E-94D1-54222C63F5DA}</a:tableStyleId>
              </a:tblPr>
              <a:tblGrid>
                <a:gridCol w="2935938">
                  <a:extLst>
                    <a:ext uri="{9D8B030D-6E8A-4147-A177-3AD203B41FA5}">
                      <a16:colId xmlns:a16="http://schemas.microsoft.com/office/drawing/2014/main" val="53005390"/>
                    </a:ext>
                  </a:extLst>
                </a:gridCol>
                <a:gridCol w="2935938">
                  <a:extLst>
                    <a:ext uri="{9D8B030D-6E8A-4147-A177-3AD203B41FA5}">
                      <a16:colId xmlns:a16="http://schemas.microsoft.com/office/drawing/2014/main" val="821851629"/>
                    </a:ext>
                  </a:extLst>
                </a:gridCol>
              </a:tblGrid>
              <a:tr h="582198">
                <a:tc>
                  <a:txBody>
                    <a:bodyPr/>
                    <a:lstStyle/>
                    <a:p>
                      <a:pPr algn="ctr"/>
                      <a:r>
                        <a:rPr lang="en-US" dirty="0" smtClean="0"/>
                        <a:t>Tens</a:t>
                      </a:r>
                      <a:endParaRPr lang="en-US" dirty="0"/>
                    </a:p>
                  </a:txBody>
                  <a:tcPr/>
                </a:tc>
                <a:tc>
                  <a:txBody>
                    <a:bodyPr/>
                    <a:lstStyle/>
                    <a:p>
                      <a:pPr algn="ctr"/>
                      <a:r>
                        <a:rPr lang="en-US" dirty="0" smtClean="0"/>
                        <a:t>Ones</a:t>
                      </a:r>
                      <a:endParaRPr lang="en-US" dirty="0"/>
                    </a:p>
                  </a:txBody>
                  <a:tcPr/>
                </a:tc>
                <a:extLst>
                  <a:ext uri="{0D108BD9-81ED-4DB2-BD59-A6C34878D82A}">
                    <a16:rowId xmlns:a16="http://schemas.microsoft.com/office/drawing/2014/main" val="89470276"/>
                  </a:ext>
                </a:extLst>
              </a:tr>
              <a:tr h="25162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49481135"/>
                  </a:ext>
                </a:extLst>
              </a:tr>
            </a:tbl>
          </a:graphicData>
        </a:graphic>
      </p:graphicFrame>
      <p:sp>
        <p:nvSpPr>
          <p:cNvPr id="21" name="Oval 20"/>
          <p:cNvSpPr/>
          <p:nvPr/>
        </p:nvSpPr>
        <p:spPr>
          <a:xfrm>
            <a:off x="2468825" y="3596270"/>
            <a:ext cx="593556" cy="553449"/>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565423" y="3567372"/>
            <a:ext cx="593556" cy="5534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211005" y="3560439"/>
            <a:ext cx="593556" cy="5534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836696" y="3545729"/>
            <a:ext cx="593556" cy="5534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553789" y="4165763"/>
            <a:ext cx="593556" cy="5534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267344" y="4172139"/>
            <a:ext cx="593556" cy="5534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5929860" y="4189827"/>
            <a:ext cx="593556" cy="5534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575647" y="3578580"/>
            <a:ext cx="593556" cy="5534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613819" y="4172139"/>
            <a:ext cx="593556" cy="5534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569008" y="4758496"/>
            <a:ext cx="593556" cy="5534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292421" y="4805797"/>
            <a:ext cx="593556" cy="5534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5943945" y="4789755"/>
            <a:ext cx="593556" cy="5534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621657" y="4773720"/>
            <a:ext cx="593556" cy="5534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553789" y="5364081"/>
            <a:ext cx="593556" cy="55344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p:nvSpPr>
        <p:spPr>
          <a:xfrm>
            <a:off x="4545207" y="3474012"/>
            <a:ext cx="1332564" cy="1347821"/>
          </a:xfrm>
          <a:custGeom>
            <a:avLst/>
            <a:gdLst>
              <a:gd name="connsiteX0" fmla="*/ 81280 w 1332564"/>
              <a:gd name="connsiteY0" fmla="*/ 64453 h 1347821"/>
              <a:gd name="connsiteX1" fmla="*/ 81280 w 1332564"/>
              <a:gd name="connsiteY1" fmla="*/ 64453 h 1347821"/>
              <a:gd name="connsiteX2" fmla="*/ 1070 w 1332564"/>
              <a:gd name="connsiteY2" fmla="*/ 1043021 h 1347821"/>
              <a:gd name="connsiteX3" fmla="*/ 33154 w 1332564"/>
              <a:gd name="connsiteY3" fmla="*/ 1299695 h 1347821"/>
              <a:gd name="connsiteX4" fmla="*/ 129407 w 1332564"/>
              <a:gd name="connsiteY4" fmla="*/ 1315737 h 1347821"/>
              <a:gd name="connsiteX5" fmla="*/ 402122 w 1332564"/>
              <a:gd name="connsiteY5" fmla="*/ 1347821 h 1347821"/>
              <a:gd name="connsiteX6" fmla="*/ 1316522 w 1332564"/>
              <a:gd name="connsiteY6" fmla="*/ 1026979 h 1347821"/>
              <a:gd name="connsiteX7" fmla="*/ 1332564 w 1332564"/>
              <a:gd name="connsiteY7" fmla="*/ 882600 h 1347821"/>
              <a:gd name="connsiteX8" fmla="*/ 787133 w 1332564"/>
              <a:gd name="connsiteY8" fmla="*/ 16327 h 1347821"/>
              <a:gd name="connsiteX9" fmla="*/ 434207 w 1332564"/>
              <a:gd name="connsiteY9" fmla="*/ 285 h 1347821"/>
              <a:gd name="connsiteX10" fmla="*/ 97322 w 1332564"/>
              <a:gd name="connsiteY10" fmla="*/ 64453 h 1347821"/>
              <a:gd name="connsiteX11" fmla="*/ 65238 w 1332564"/>
              <a:gd name="connsiteY11" fmla="*/ 112579 h 1347821"/>
              <a:gd name="connsiteX12" fmla="*/ 81280 w 1332564"/>
              <a:gd name="connsiteY12" fmla="*/ 64453 h 134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2564" h="1347821">
                <a:moveTo>
                  <a:pt x="81280" y="64453"/>
                </a:moveTo>
                <a:lnTo>
                  <a:pt x="81280" y="64453"/>
                </a:lnTo>
                <a:cubicBezTo>
                  <a:pt x="35683" y="440627"/>
                  <a:pt x="-7392" y="670700"/>
                  <a:pt x="1070" y="1043021"/>
                </a:cubicBezTo>
                <a:cubicBezTo>
                  <a:pt x="3029" y="1129223"/>
                  <a:pt x="-3560" y="1221678"/>
                  <a:pt x="33154" y="1299695"/>
                </a:cubicBezTo>
                <a:cubicBezTo>
                  <a:pt x="47004" y="1329126"/>
                  <a:pt x="97207" y="1311137"/>
                  <a:pt x="129407" y="1315737"/>
                </a:cubicBezTo>
                <a:cubicBezTo>
                  <a:pt x="206579" y="1326762"/>
                  <a:pt x="326329" y="1339400"/>
                  <a:pt x="402122" y="1347821"/>
                </a:cubicBezTo>
                <a:cubicBezTo>
                  <a:pt x="1144657" y="1262144"/>
                  <a:pt x="1190627" y="1509579"/>
                  <a:pt x="1316522" y="1026979"/>
                </a:cubicBezTo>
                <a:cubicBezTo>
                  <a:pt x="1328745" y="980125"/>
                  <a:pt x="1327217" y="930726"/>
                  <a:pt x="1332564" y="882600"/>
                </a:cubicBezTo>
                <a:cubicBezTo>
                  <a:pt x="1137112" y="-192385"/>
                  <a:pt x="1475990" y="16327"/>
                  <a:pt x="787133" y="16327"/>
                </a:cubicBezTo>
                <a:cubicBezTo>
                  <a:pt x="669370" y="16327"/>
                  <a:pt x="551849" y="5632"/>
                  <a:pt x="434207" y="285"/>
                </a:cubicBezTo>
                <a:cubicBezTo>
                  <a:pt x="321912" y="21674"/>
                  <a:pt x="206683" y="31169"/>
                  <a:pt x="97322" y="64453"/>
                </a:cubicBezTo>
                <a:cubicBezTo>
                  <a:pt x="78877" y="70067"/>
                  <a:pt x="65238" y="112579"/>
                  <a:pt x="65238" y="112579"/>
                </a:cubicBezTo>
                <a:lnTo>
                  <a:pt x="81280" y="64453"/>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reeform 35"/>
          <p:cNvSpPr/>
          <p:nvPr/>
        </p:nvSpPr>
        <p:spPr>
          <a:xfrm>
            <a:off x="5851481" y="3482032"/>
            <a:ext cx="1332564" cy="1347821"/>
          </a:xfrm>
          <a:custGeom>
            <a:avLst/>
            <a:gdLst>
              <a:gd name="connsiteX0" fmla="*/ 81280 w 1332564"/>
              <a:gd name="connsiteY0" fmla="*/ 64453 h 1347821"/>
              <a:gd name="connsiteX1" fmla="*/ 81280 w 1332564"/>
              <a:gd name="connsiteY1" fmla="*/ 64453 h 1347821"/>
              <a:gd name="connsiteX2" fmla="*/ 1070 w 1332564"/>
              <a:gd name="connsiteY2" fmla="*/ 1043021 h 1347821"/>
              <a:gd name="connsiteX3" fmla="*/ 33154 w 1332564"/>
              <a:gd name="connsiteY3" fmla="*/ 1299695 h 1347821"/>
              <a:gd name="connsiteX4" fmla="*/ 129407 w 1332564"/>
              <a:gd name="connsiteY4" fmla="*/ 1315737 h 1347821"/>
              <a:gd name="connsiteX5" fmla="*/ 402122 w 1332564"/>
              <a:gd name="connsiteY5" fmla="*/ 1347821 h 1347821"/>
              <a:gd name="connsiteX6" fmla="*/ 1316522 w 1332564"/>
              <a:gd name="connsiteY6" fmla="*/ 1026979 h 1347821"/>
              <a:gd name="connsiteX7" fmla="*/ 1332564 w 1332564"/>
              <a:gd name="connsiteY7" fmla="*/ 882600 h 1347821"/>
              <a:gd name="connsiteX8" fmla="*/ 787133 w 1332564"/>
              <a:gd name="connsiteY8" fmla="*/ 16327 h 1347821"/>
              <a:gd name="connsiteX9" fmla="*/ 434207 w 1332564"/>
              <a:gd name="connsiteY9" fmla="*/ 285 h 1347821"/>
              <a:gd name="connsiteX10" fmla="*/ 97322 w 1332564"/>
              <a:gd name="connsiteY10" fmla="*/ 64453 h 1347821"/>
              <a:gd name="connsiteX11" fmla="*/ 65238 w 1332564"/>
              <a:gd name="connsiteY11" fmla="*/ 112579 h 1347821"/>
              <a:gd name="connsiteX12" fmla="*/ 81280 w 1332564"/>
              <a:gd name="connsiteY12" fmla="*/ 64453 h 134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2564" h="1347821">
                <a:moveTo>
                  <a:pt x="81280" y="64453"/>
                </a:moveTo>
                <a:lnTo>
                  <a:pt x="81280" y="64453"/>
                </a:lnTo>
                <a:cubicBezTo>
                  <a:pt x="35683" y="440627"/>
                  <a:pt x="-7392" y="670700"/>
                  <a:pt x="1070" y="1043021"/>
                </a:cubicBezTo>
                <a:cubicBezTo>
                  <a:pt x="3029" y="1129223"/>
                  <a:pt x="-3560" y="1221678"/>
                  <a:pt x="33154" y="1299695"/>
                </a:cubicBezTo>
                <a:cubicBezTo>
                  <a:pt x="47004" y="1329126"/>
                  <a:pt x="97207" y="1311137"/>
                  <a:pt x="129407" y="1315737"/>
                </a:cubicBezTo>
                <a:cubicBezTo>
                  <a:pt x="206579" y="1326762"/>
                  <a:pt x="326329" y="1339400"/>
                  <a:pt x="402122" y="1347821"/>
                </a:cubicBezTo>
                <a:cubicBezTo>
                  <a:pt x="1144657" y="1262144"/>
                  <a:pt x="1190627" y="1509579"/>
                  <a:pt x="1316522" y="1026979"/>
                </a:cubicBezTo>
                <a:cubicBezTo>
                  <a:pt x="1328745" y="980125"/>
                  <a:pt x="1327217" y="930726"/>
                  <a:pt x="1332564" y="882600"/>
                </a:cubicBezTo>
                <a:cubicBezTo>
                  <a:pt x="1137112" y="-192385"/>
                  <a:pt x="1475990" y="16327"/>
                  <a:pt x="787133" y="16327"/>
                </a:cubicBezTo>
                <a:cubicBezTo>
                  <a:pt x="669370" y="16327"/>
                  <a:pt x="551849" y="5632"/>
                  <a:pt x="434207" y="285"/>
                </a:cubicBezTo>
                <a:cubicBezTo>
                  <a:pt x="321912" y="21674"/>
                  <a:pt x="206683" y="31169"/>
                  <a:pt x="97322" y="64453"/>
                </a:cubicBezTo>
                <a:cubicBezTo>
                  <a:pt x="78877" y="70067"/>
                  <a:pt x="65238" y="112579"/>
                  <a:pt x="65238" y="112579"/>
                </a:cubicBezTo>
                <a:lnTo>
                  <a:pt x="81280" y="64453"/>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a:off x="4498036" y="4773303"/>
            <a:ext cx="2839567" cy="658130"/>
          </a:xfrm>
          <a:custGeom>
            <a:avLst/>
            <a:gdLst>
              <a:gd name="connsiteX0" fmla="*/ 48241 w 2839567"/>
              <a:gd name="connsiteY0" fmla="*/ 16446 h 658130"/>
              <a:gd name="connsiteX1" fmla="*/ 48241 w 2839567"/>
              <a:gd name="connsiteY1" fmla="*/ 16446 h 658130"/>
              <a:gd name="connsiteX2" fmla="*/ 128451 w 2839567"/>
              <a:gd name="connsiteY2" fmla="*/ 610004 h 658130"/>
              <a:gd name="connsiteX3" fmla="*/ 625757 w 2839567"/>
              <a:gd name="connsiteY3" fmla="*/ 626046 h 658130"/>
              <a:gd name="connsiteX4" fmla="*/ 1042851 w 2839567"/>
              <a:gd name="connsiteY4" fmla="*/ 593962 h 658130"/>
              <a:gd name="connsiteX5" fmla="*/ 1219314 w 2839567"/>
              <a:gd name="connsiteY5" fmla="*/ 626046 h 658130"/>
              <a:gd name="connsiteX6" fmla="*/ 2390388 w 2839567"/>
              <a:gd name="connsiteY6" fmla="*/ 658130 h 658130"/>
              <a:gd name="connsiteX7" fmla="*/ 2534767 w 2839567"/>
              <a:gd name="connsiteY7" fmla="*/ 642088 h 658130"/>
              <a:gd name="connsiteX8" fmla="*/ 2839567 w 2839567"/>
              <a:gd name="connsiteY8" fmla="*/ 433541 h 658130"/>
              <a:gd name="connsiteX9" fmla="*/ 2823525 w 2839567"/>
              <a:gd name="connsiteY9" fmla="*/ 289162 h 658130"/>
              <a:gd name="connsiteX10" fmla="*/ 2695188 w 2839567"/>
              <a:gd name="connsiteY10" fmla="*/ 64573 h 658130"/>
              <a:gd name="connsiteX11" fmla="*/ 2598935 w 2839567"/>
              <a:gd name="connsiteY11" fmla="*/ 404 h 658130"/>
              <a:gd name="connsiteX12" fmla="*/ 1475988 w 2839567"/>
              <a:gd name="connsiteY12" fmla="*/ 32488 h 658130"/>
              <a:gd name="connsiteX13" fmla="*/ 465335 w 2839567"/>
              <a:gd name="connsiteY13" fmla="*/ 404 h 658130"/>
              <a:gd name="connsiteX14" fmla="*/ 48241 w 2839567"/>
              <a:gd name="connsiteY14" fmla="*/ 16446 h 65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9567" h="658130">
                <a:moveTo>
                  <a:pt x="48241" y="16446"/>
                </a:moveTo>
                <a:lnTo>
                  <a:pt x="48241" y="16446"/>
                </a:lnTo>
                <a:cubicBezTo>
                  <a:pt x="29015" y="144618"/>
                  <a:pt x="-86629" y="510737"/>
                  <a:pt x="128451" y="610004"/>
                </a:cubicBezTo>
                <a:cubicBezTo>
                  <a:pt x="279041" y="679507"/>
                  <a:pt x="459988" y="620699"/>
                  <a:pt x="625757" y="626046"/>
                </a:cubicBezTo>
                <a:cubicBezTo>
                  <a:pt x="764788" y="615351"/>
                  <a:pt x="903409" y="593962"/>
                  <a:pt x="1042851" y="593962"/>
                </a:cubicBezTo>
                <a:cubicBezTo>
                  <a:pt x="1102636" y="593962"/>
                  <a:pt x="1159596" y="623202"/>
                  <a:pt x="1219314" y="626046"/>
                </a:cubicBezTo>
                <a:cubicBezTo>
                  <a:pt x="1609376" y="644620"/>
                  <a:pt x="2000030" y="647435"/>
                  <a:pt x="2390388" y="658130"/>
                </a:cubicBezTo>
                <a:cubicBezTo>
                  <a:pt x="2438514" y="652783"/>
                  <a:pt x="2488829" y="657400"/>
                  <a:pt x="2534767" y="642088"/>
                </a:cubicBezTo>
                <a:cubicBezTo>
                  <a:pt x="2641752" y="606427"/>
                  <a:pt x="2757128" y="499492"/>
                  <a:pt x="2839567" y="433541"/>
                </a:cubicBezTo>
                <a:cubicBezTo>
                  <a:pt x="2834220" y="385415"/>
                  <a:pt x="2835269" y="336139"/>
                  <a:pt x="2823525" y="289162"/>
                </a:cubicBezTo>
                <a:cubicBezTo>
                  <a:pt x="2806344" y="220438"/>
                  <a:pt x="2743649" y="113034"/>
                  <a:pt x="2695188" y="64573"/>
                </a:cubicBezTo>
                <a:cubicBezTo>
                  <a:pt x="2667921" y="37307"/>
                  <a:pt x="2631019" y="21794"/>
                  <a:pt x="2598935" y="404"/>
                </a:cubicBezTo>
                <a:lnTo>
                  <a:pt x="1475988" y="32488"/>
                </a:lnTo>
                <a:cubicBezTo>
                  <a:pt x="-88955" y="45979"/>
                  <a:pt x="1256057" y="19231"/>
                  <a:pt x="465335" y="404"/>
                </a:cubicBezTo>
                <a:cubicBezTo>
                  <a:pt x="331689" y="-2778"/>
                  <a:pt x="117757" y="13772"/>
                  <a:pt x="48241" y="16446"/>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3"/>
          <a:stretch>
            <a:fillRect/>
          </a:stretch>
        </p:blipFill>
        <p:spPr>
          <a:xfrm>
            <a:off x="225269" y="3841628"/>
            <a:ext cx="8657039" cy="1195640"/>
          </a:xfrm>
          <a:prstGeom prst="rect">
            <a:avLst/>
          </a:prstGeom>
        </p:spPr>
      </p:pic>
      <p:sp>
        <p:nvSpPr>
          <p:cNvPr id="41" name="Rectangle 40"/>
          <p:cNvSpPr/>
          <p:nvPr/>
        </p:nvSpPr>
        <p:spPr>
          <a:xfrm>
            <a:off x="2050679" y="3505789"/>
            <a:ext cx="1307431" cy="342817"/>
          </a:xfrm>
          <a:prstGeom prst="rect">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3376336" y="3514853"/>
            <a:ext cx="1307431" cy="342817"/>
          </a:xfrm>
          <a:prstGeom prst="rect">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734135" y="3505789"/>
            <a:ext cx="1307431" cy="342817"/>
          </a:xfrm>
          <a:prstGeom prst="rect">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402222" y="3494070"/>
            <a:ext cx="329729" cy="36625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4">
            <a:clrChange>
              <a:clrFrom>
                <a:srgbClr val="FFFFFF"/>
              </a:clrFrom>
              <a:clrTo>
                <a:srgbClr val="FFFFFF">
                  <a:alpha val="0"/>
                </a:srgbClr>
              </a:clrTo>
            </a:clrChange>
          </a:blip>
          <a:stretch>
            <a:fillRect/>
          </a:stretch>
        </p:blipFill>
        <p:spPr>
          <a:xfrm>
            <a:off x="3067940" y="3906550"/>
            <a:ext cx="1348841" cy="2627914"/>
          </a:xfrm>
          <a:prstGeom prst="rect">
            <a:avLst/>
          </a:prstGeom>
        </p:spPr>
      </p:pic>
      <p:pic>
        <p:nvPicPr>
          <p:cNvPr id="45" name="Picture 44"/>
          <p:cNvPicPr>
            <a:picLocks noChangeAspect="1"/>
          </p:cNvPicPr>
          <p:nvPr/>
        </p:nvPicPr>
        <p:blipFill>
          <a:blip r:embed="rId5">
            <a:clrChange>
              <a:clrFrom>
                <a:srgbClr val="FFFFFF"/>
              </a:clrFrom>
              <a:clrTo>
                <a:srgbClr val="FFFFFF">
                  <a:alpha val="0"/>
                </a:srgbClr>
              </a:clrTo>
            </a:clrChange>
          </a:blip>
          <a:stretch>
            <a:fillRect/>
          </a:stretch>
        </p:blipFill>
        <p:spPr>
          <a:xfrm>
            <a:off x="3162037" y="2810358"/>
            <a:ext cx="1206618" cy="1197183"/>
          </a:xfrm>
          <a:prstGeom prst="rect">
            <a:avLst/>
          </a:prstGeom>
        </p:spPr>
      </p:pic>
      <p:pic>
        <p:nvPicPr>
          <p:cNvPr id="46" name="Picture 45"/>
          <p:cNvPicPr>
            <a:picLocks noChangeAspect="1"/>
          </p:cNvPicPr>
          <p:nvPr/>
        </p:nvPicPr>
        <p:blipFill>
          <a:blip r:embed="rId6">
            <a:clrChange>
              <a:clrFrom>
                <a:srgbClr val="FFFFFF"/>
              </a:clrFrom>
              <a:clrTo>
                <a:srgbClr val="FFFFFF">
                  <a:alpha val="0"/>
                </a:srgbClr>
              </a:clrTo>
            </a:clrChange>
          </a:blip>
          <a:stretch>
            <a:fillRect/>
          </a:stretch>
        </p:blipFill>
        <p:spPr>
          <a:xfrm>
            <a:off x="4266442" y="5360901"/>
            <a:ext cx="1173563" cy="1173563"/>
          </a:xfrm>
          <a:prstGeom prst="rect">
            <a:avLst/>
          </a:prstGeom>
        </p:spPr>
      </p:pic>
      <p:pic>
        <p:nvPicPr>
          <p:cNvPr id="47" name="Picture 46"/>
          <p:cNvPicPr>
            <a:picLocks noChangeAspect="1"/>
          </p:cNvPicPr>
          <p:nvPr/>
        </p:nvPicPr>
        <p:blipFill>
          <a:blip r:embed="rId6">
            <a:clrChange>
              <a:clrFrom>
                <a:srgbClr val="FFFFFF"/>
              </a:clrFrom>
              <a:clrTo>
                <a:srgbClr val="FFFFFF">
                  <a:alpha val="0"/>
                </a:srgbClr>
              </a:clrTo>
            </a:clrChange>
          </a:blip>
          <a:stretch>
            <a:fillRect/>
          </a:stretch>
        </p:blipFill>
        <p:spPr>
          <a:xfrm>
            <a:off x="4258547" y="3334021"/>
            <a:ext cx="1173563" cy="1173563"/>
          </a:xfrm>
          <a:prstGeom prst="rect">
            <a:avLst/>
          </a:prstGeom>
        </p:spPr>
      </p:pic>
      <p:pic>
        <p:nvPicPr>
          <p:cNvPr id="48" name="Picture 47"/>
          <p:cNvPicPr>
            <a:picLocks noChangeAspect="1"/>
          </p:cNvPicPr>
          <p:nvPr/>
        </p:nvPicPr>
        <p:blipFill>
          <a:blip r:embed="rId6">
            <a:clrChange>
              <a:clrFrom>
                <a:srgbClr val="FFFFFF"/>
              </a:clrFrom>
              <a:clrTo>
                <a:srgbClr val="FFFFFF">
                  <a:alpha val="0"/>
                </a:srgbClr>
              </a:clrTo>
            </a:clrChange>
          </a:blip>
          <a:stretch>
            <a:fillRect/>
          </a:stretch>
        </p:blipFill>
        <p:spPr>
          <a:xfrm>
            <a:off x="4249376" y="4339235"/>
            <a:ext cx="1173563" cy="1173563"/>
          </a:xfrm>
          <a:prstGeom prst="rect">
            <a:avLst/>
          </a:prstGeom>
        </p:spPr>
      </p:pic>
      <p:pic>
        <p:nvPicPr>
          <p:cNvPr id="49" name="Picture 48"/>
          <p:cNvPicPr>
            <a:picLocks noChangeAspect="1"/>
          </p:cNvPicPr>
          <p:nvPr/>
        </p:nvPicPr>
        <p:blipFill>
          <a:blip r:embed="rId7">
            <a:clrChange>
              <a:clrFrom>
                <a:srgbClr val="FFFFFF"/>
              </a:clrFrom>
              <a:clrTo>
                <a:srgbClr val="FFFFFF">
                  <a:alpha val="0"/>
                </a:srgbClr>
              </a:clrTo>
            </a:clrChange>
          </a:blip>
          <a:stretch>
            <a:fillRect/>
          </a:stretch>
        </p:blipFill>
        <p:spPr>
          <a:xfrm>
            <a:off x="4753096" y="2792940"/>
            <a:ext cx="643682" cy="596869"/>
          </a:xfrm>
          <a:prstGeom prst="rect">
            <a:avLst/>
          </a:prstGeom>
        </p:spPr>
      </p:pic>
    </p:spTree>
    <p:extLst>
      <p:ext uri="{BB962C8B-B14F-4D97-AF65-F5344CB8AC3E}">
        <p14:creationId xmlns:p14="http://schemas.microsoft.com/office/powerpoint/2010/main" val="262955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0 0 L 0 0.25 E" pathEditMode="relative" ptsTypes="">
                                      <p:cBhvr>
                                        <p:cTn id="67" dur="2000" fill="hold"/>
                                        <p:tgtEl>
                                          <p:spTgt spid="7"/>
                                        </p:tgtEl>
                                        <p:attrNameLst>
                                          <p:attrName>ppt_x</p:attrName>
                                          <p:attrName>ppt_y</p:attrName>
                                        </p:attrNameLst>
                                      </p:cBhvr>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grpId="1" nodeType="clickEffect">
                                  <p:stCondLst>
                                    <p:cond delay="0"/>
                                  </p:stCondLst>
                                  <p:childTnLst>
                                    <p:animMotion origin="layout" path="M 0 0 L 0 0.25 E" pathEditMode="relative" ptsTypes="">
                                      <p:cBhvr>
                                        <p:cTn id="71" dur="2000" fill="hold"/>
                                        <p:tgtEl>
                                          <p:spTgt spid="8"/>
                                        </p:tgtEl>
                                        <p:attrNameLst>
                                          <p:attrName>ppt_x</p:attrName>
                                          <p:attrName>ppt_y</p:attrName>
                                        </p:attrNameLst>
                                      </p:cBhvr>
                                    </p:animMotion>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grpId="1" nodeType="clickEffect">
                                  <p:stCondLst>
                                    <p:cond delay="0"/>
                                  </p:stCondLst>
                                  <p:childTnLst>
                                    <p:animMotion origin="layout" path="M 0 0 L 0 0.25 E" pathEditMode="relative" ptsTypes="">
                                      <p:cBhvr>
                                        <p:cTn id="75" dur="2000" fill="hold"/>
                                        <p:tgtEl>
                                          <p:spTgt spid="13"/>
                                        </p:tgtEl>
                                        <p:attrNameLst>
                                          <p:attrName>ppt_x</p:attrName>
                                          <p:attrName>ppt_y</p:attrName>
                                        </p:attrNameLst>
                                      </p:cBhvr>
                                    </p:animMotion>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grpId="1" nodeType="clickEffect">
                                  <p:stCondLst>
                                    <p:cond delay="0"/>
                                  </p:stCondLst>
                                  <p:childTnLst>
                                    <p:animMotion origin="layout" path="M 0 0 L 0 0.25 E" pathEditMode="relative" ptsTypes="">
                                      <p:cBhvr>
                                        <p:cTn id="79" dur="2000" fill="hold"/>
                                        <p:tgtEl>
                                          <p:spTgt spid="16"/>
                                        </p:tgtEl>
                                        <p:attrNameLst>
                                          <p:attrName>ppt_x</p:attrName>
                                          <p:attrName>ppt_y</p:attrName>
                                        </p:attrNameLst>
                                      </p:cBhvr>
                                    </p:animMotion>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grpId="1" nodeType="clickEffect">
                                  <p:stCondLst>
                                    <p:cond delay="0"/>
                                  </p:stCondLst>
                                  <p:childTnLst>
                                    <p:animMotion origin="layout" path="M 0 0 L 0 0.25 E" pathEditMode="relative" ptsTypes="">
                                      <p:cBhvr>
                                        <p:cTn id="83" dur="2000" fill="hold"/>
                                        <p:tgtEl>
                                          <p:spTgt spid="10"/>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grpId="1" nodeType="clickEffect">
                                  <p:stCondLst>
                                    <p:cond delay="0"/>
                                  </p:stCondLst>
                                  <p:childTnLst>
                                    <p:animMotion origin="layout" path="M 0 0 L 0 0.25 E" pathEditMode="relative" ptsTypes="">
                                      <p:cBhvr>
                                        <p:cTn id="87" dur="2000" fill="hold"/>
                                        <p:tgtEl>
                                          <p:spTgt spid="11"/>
                                        </p:tgtEl>
                                        <p:attrNameLst>
                                          <p:attrName>ppt_x</p:attrName>
                                          <p:attrName>ppt_y</p:attrName>
                                        </p:attrNameLst>
                                      </p:cBhvr>
                                    </p:animMotion>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grpId="1" nodeType="clickEffect">
                                  <p:stCondLst>
                                    <p:cond delay="0"/>
                                  </p:stCondLst>
                                  <p:childTnLst>
                                    <p:animMotion origin="layout" path="M 0 0 L 0 0.25 E" pathEditMode="relative" ptsTypes="">
                                      <p:cBhvr>
                                        <p:cTn id="91" dur="2000" fill="hold"/>
                                        <p:tgtEl>
                                          <p:spTgt spid="14"/>
                                        </p:tgtEl>
                                        <p:attrNameLst>
                                          <p:attrName>ppt_x</p:attrName>
                                          <p:attrName>ppt_y</p:attrName>
                                        </p:attrNameLst>
                                      </p:cBhvr>
                                    </p:animMotion>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grpId="1" nodeType="clickEffect">
                                  <p:stCondLst>
                                    <p:cond delay="0"/>
                                  </p:stCondLst>
                                  <p:childTnLst>
                                    <p:animMotion origin="layout" path="M 0 0 L 0 0.25 E" pathEditMode="relative" ptsTypes="">
                                      <p:cBhvr>
                                        <p:cTn id="95" dur="2000" fill="hold"/>
                                        <p:tgtEl>
                                          <p:spTgt spid="15"/>
                                        </p:tgtEl>
                                        <p:attrNameLst>
                                          <p:attrName>ppt_x</p:attrName>
                                          <p:attrName>ppt_y</p:attrName>
                                        </p:attrNameLst>
                                      </p:cBhvr>
                                    </p:animMotion>
                                  </p:childTnLst>
                                </p:cTn>
                              </p:par>
                            </p:childTnLst>
                          </p:cTn>
                        </p:par>
                      </p:childTnLst>
                    </p:cTn>
                  </p:par>
                  <p:par>
                    <p:cTn id="96" fill="hold">
                      <p:stCondLst>
                        <p:cond delay="indefinite"/>
                      </p:stCondLst>
                      <p:childTnLst>
                        <p:par>
                          <p:cTn id="97" fill="hold">
                            <p:stCondLst>
                              <p:cond delay="0"/>
                            </p:stCondLst>
                            <p:childTnLst>
                              <p:par>
                                <p:cTn id="98" presetID="42" presetClass="path" presetSubtype="0" accel="50000" decel="50000" fill="hold" grpId="1" nodeType="clickEffect">
                                  <p:stCondLst>
                                    <p:cond delay="0"/>
                                  </p:stCondLst>
                                  <p:childTnLst>
                                    <p:animMotion origin="layout" path="M 0 0 L 0 0.25 E" pathEditMode="relative" ptsTypes="">
                                      <p:cBhvr>
                                        <p:cTn id="99" dur="2000" fill="hold"/>
                                        <p:tgtEl>
                                          <p:spTgt spid="9"/>
                                        </p:tgtEl>
                                        <p:attrNameLst>
                                          <p:attrName>ppt_x</p:attrName>
                                          <p:attrName>ppt_y</p:attrName>
                                        </p:attrNameLst>
                                      </p:cBhvr>
                                    </p:animMotion>
                                  </p:childTnLst>
                                </p:cTn>
                              </p:par>
                            </p:childTnLst>
                          </p:cTn>
                        </p:par>
                      </p:childTnLst>
                    </p:cTn>
                  </p:par>
                  <p:par>
                    <p:cTn id="100" fill="hold">
                      <p:stCondLst>
                        <p:cond delay="indefinite"/>
                      </p:stCondLst>
                      <p:childTnLst>
                        <p:par>
                          <p:cTn id="101" fill="hold">
                            <p:stCondLst>
                              <p:cond delay="0"/>
                            </p:stCondLst>
                            <p:childTnLst>
                              <p:par>
                                <p:cTn id="102" presetID="42" presetClass="path" presetSubtype="0" accel="50000" decel="50000" fill="hold" grpId="1" nodeType="clickEffect">
                                  <p:stCondLst>
                                    <p:cond delay="0"/>
                                  </p:stCondLst>
                                  <p:childTnLst>
                                    <p:animMotion origin="layout" path="M 0 0 L 0 0.25 E" pathEditMode="relative" ptsTypes="">
                                      <p:cBhvr>
                                        <p:cTn id="103" dur="2000" fill="hold"/>
                                        <p:tgtEl>
                                          <p:spTgt spid="12"/>
                                        </p:tgtEl>
                                        <p:attrNameLst>
                                          <p:attrName>ppt_x</p:attrName>
                                          <p:attrName>ppt_y</p:attrName>
                                        </p:attrNameLst>
                                      </p:cBhvr>
                                    </p:animMotion>
                                  </p:childTnLst>
                                </p:cTn>
                              </p:par>
                            </p:childTnLst>
                          </p:cTn>
                        </p:par>
                      </p:childTnLst>
                    </p:cTn>
                  </p:par>
                  <p:par>
                    <p:cTn id="104" fill="hold">
                      <p:stCondLst>
                        <p:cond delay="indefinite"/>
                      </p:stCondLst>
                      <p:childTnLst>
                        <p:par>
                          <p:cTn id="105" fill="hold">
                            <p:stCondLst>
                              <p:cond delay="0"/>
                            </p:stCondLst>
                            <p:childTnLst>
                              <p:par>
                                <p:cTn id="106" presetID="42" presetClass="path" presetSubtype="0" accel="50000" decel="50000" fill="hold" grpId="1" nodeType="clickEffect">
                                  <p:stCondLst>
                                    <p:cond delay="0"/>
                                  </p:stCondLst>
                                  <p:childTnLst>
                                    <p:animMotion origin="layout" path="M 0 0 L 0 0.25 E" pathEditMode="relative" ptsTypes="">
                                      <p:cBhvr>
                                        <p:cTn id="107" dur="2000" fill="hold"/>
                                        <p:tgtEl>
                                          <p:spTgt spid="17"/>
                                        </p:tgtEl>
                                        <p:attrNameLst>
                                          <p:attrName>ppt_x</p:attrName>
                                          <p:attrName>ppt_y</p:attrName>
                                        </p:attrNameLst>
                                      </p:cBhvr>
                                    </p:animMotion>
                                  </p:childTnLst>
                                </p:cTn>
                              </p:par>
                            </p:childTnLst>
                          </p:cTn>
                        </p:par>
                      </p:childTnLst>
                    </p:cTn>
                  </p:par>
                  <p:par>
                    <p:cTn id="108" fill="hold">
                      <p:stCondLst>
                        <p:cond delay="indefinite"/>
                      </p:stCondLst>
                      <p:childTnLst>
                        <p:par>
                          <p:cTn id="109" fill="hold">
                            <p:stCondLst>
                              <p:cond delay="0"/>
                            </p:stCondLst>
                            <p:childTnLst>
                              <p:par>
                                <p:cTn id="110" presetID="42" presetClass="path" presetSubtype="0" accel="50000" decel="50000" fill="hold" grpId="1" nodeType="clickEffect">
                                  <p:stCondLst>
                                    <p:cond delay="0"/>
                                  </p:stCondLst>
                                  <p:childTnLst>
                                    <p:animMotion origin="layout" path="M 0 0 L 0 0.25 E" pathEditMode="relative" ptsTypes="">
                                      <p:cBhvr>
                                        <p:cTn id="111" dur="2000" fill="hold"/>
                                        <p:tgtEl>
                                          <p:spTgt spid="18"/>
                                        </p:tgtEl>
                                        <p:attrNameLst>
                                          <p:attrName>ppt_x</p:attrName>
                                          <p:attrName>ppt_y</p:attrName>
                                        </p:attrNameLst>
                                      </p:cBhvr>
                                    </p:animMotion>
                                  </p:childTnLst>
                                </p:cTn>
                              </p:par>
                            </p:childTnLst>
                          </p:cTn>
                        </p:par>
                      </p:childTnLst>
                    </p:cTn>
                  </p:par>
                  <p:par>
                    <p:cTn id="112" fill="hold">
                      <p:stCondLst>
                        <p:cond delay="indefinite"/>
                      </p:stCondLst>
                      <p:childTnLst>
                        <p:par>
                          <p:cTn id="113" fill="hold">
                            <p:stCondLst>
                              <p:cond delay="0"/>
                            </p:stCondLst>
                            <p:childTnLst>
                              <p:par>
                                <p:cTn id="114" presetID="42" presetClass="path" presetSubtype="0" accel="50000" decel="50000" fill="hold" grpId="1" nodeType="clickEffect">
                                  <p:stCondLst>
                                    <p:cond delay="0"/>
                                  </p:stCondLst>
                                  <p:childTnLst>
                                    <p:animMotion origin="layout" path="M 0 0 L 0 0.25 E" pathEditMode="relative" ptsTypes="">
                                      <p:cBhvr>
                                        <p:cTn id="115" dur="2000" fill="hold"/>
                                        <p:tgtEl>
                                          <p:spTgt spid="19"/>
                                        </p:tgtEl>
                                        <p:attrNameLst>
                                          <p:attrName>ppt_x</p:attrName>
                                          <p:attrName>ppt_y</p:attrName>
                                        </p:attrNameLst>
                                      </p:cBhvr>
                                    </p:animMotion>
                                  </p:childTnLst>
                                </p:cTn>
                              </p:par>
                            </p:childTnLst>
                          </p:cTn>
                        </p:par>
                      </p:childTnLst>
                    </p:cTn>
                  </p:par>
                  <p:par>
                    <p:cTn id="116" fill="hold">
                      <p:stCondLst>
                        <p:cond delay="indefinite"/>
                      </p:stCondLst>
                      <p:childTnLst>
                        <p:par>
                          <p:cTn id="117" fill="hold">
                            <p:stCondLst>
                              <p:cond delay="0"/>
                            </p:stCondLst>
                            <p:childTnLst>
                              <p:par>
                                <p:cTn id="118" presetID="9" presetClass="exit" presetSubtype="0" fill="hold" nodeType="clickEffect">
                                  <p:stCondLst>
                                    <p:cond delay="0"/>
                                  </p:stCondLst>
                                  <p:childTnLst>
                                    <p:animEffect transition="out" filter="dissolve">
                                      <p:cBhvr>
                                        <p:cTn id="119" dur="500"/>
                                        <p:tgtEl>
                                          <p:spTgt spid="6"/>
                                        </p:tgtEl>
                                      </p:cBhvr>
                                    </p:animEffect>
                                    <p:set>
                                      <p:cBhvr>
                                        <p:cTn id="120" dur="1" fill="hold">
                                          <p:stCondLst>
                                            <p:cond delay="499"/>
                                          </p:stCondLst>
                                        </p:cTn>
                                        <p:tgtEl>
                                          <p:spTgt spid="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9" presetClass="exit" presetSubtype="0" fill="hold" grpId="2" nodeType="clickEffect">
                                  <p:stCondLst>
                                    <p:cond delay="0"/>
                                  </p:stCondLst>
                                  <p:childTnLst>
                                    <p:animEffect transition="out" filter="dissolve">
                                      <p:cBhvr>
                                        <p:cTn id="124" dur="500"/>
                                        <p:tgtEl>
                                          <p:spTgt spid="9"/>
                                        </p:tgtEl>
                                      </p:cBhvr>
                                    </p:animEffect>
                                    <p:set>
                                      <p:cBhvr>
                                        <p:cTn id="125" dur="1" fill="hold">
                                          <p:stCondLst>
                                            <p:cond delay="499"/>
                                          </p:stCondLst>
                                        </p:cTn>
                                        <p:tgtEl>
                                          <p:spTgt spid="9"/>
                                        </p:tgtEl>
                                        <p:attrNameLst>
                                          <p:attrName>style.visibility</p:attrName>
                                        </p:attrNameLst>
                                      </p:cBhvr>
                                      <p:to>
                                        <p:strVal val="hidden"/>
                                      </p:to>
                                    </p:set>
                                  </p:childTnLst>
                                </p:cTn>
                              </p:par>
                              <p:par>
                                <p:cTn id="126" presetID="9" presetClass="exit" presetSubtype="0" fill="hold" grpId="2" nodeType="withEffect">
                                  <p:stCondLst>
                                    <p:cond delay="0"/>
                                  </p:stCondLst>
                                  <p:childTnLst>
                                    <p:animEffect transition="out" filter="dissolve">
                                      <p:cBhvr>
                                        <p:cTn id="127" dur="500"/>
                                        <p:tgtEl>
                                          <p:spTgt spid="7"/>
                                        </p:tgtEl>
                                      </p:cBhvr>
                                    </p:animEffect>
                                    <p:set>
                                      <p:cBhvr>
                                        <p:cTn id="128" dur="1" fill="hold">
                                          <p:stCondLst>
                                            <p:cond delay="499"/>
                                          </p:stCondLst>
                                        </p:cTn>
                                        <p:tgtEl>
                                          <p:spTgt spid="7"/>
                                        </p:tgtEl>
                                        <p:attrNameLst>
                                          <p:attrName>style.visibility</p:attrName>
                                        </p:attrNameLst>
                                      </p:cBhvr>
                                      <p:to>
                                        <p:strVal val="hidden"/>
                                      </p:to>
                                    </p:set>
                                  </p:childTnLst>
                                </p:cTn>
                              </p:par>
                              <p:par>
                                <p:cTn id="129" presetID="9" presetClass="exit" presetSubtype="0" fill="hold" grpId="2" nodeType="withEffect">
                                  <p:stCondLst>
                                    <p:cond delay="0"/>
                                  </p:stCondLst>
                                  <p:childTnLst>
                                    <p:animEffect transition="out" filter="dissolve">
                                      <p:cBhvr>
                                        <p:cTn id="130" dur="500"/>
                                        <p:tgtEl>
                                          <p:spTgt spid="10"/>
                                        </p:tgtEl>
                                      </p:cBhvr>
                                    </p:animEffect>
                                    <p:set>
                                      <p:cBhvr>
                                        <p:cTn id="131" dur="1" fill="hold">
                                          <p:stCondLst>
                                            <p:cond delay="499"/>
                                          </p:stCondLst>
                                        </p:cTn>
                                        <p:tgtEl>
                                          <p:spTgt spid="10"/>
                                        </p:tgtEl>
                                        <p:attrNameLst>
                                          <p:attrName>style.visibility</p:attrName>
                                        </p:attrNameLst>
                                      </p:cBhvr>
                                      <p:to>
                                        <p:strVal val="hidden"/>
                                      </p:to>
                                    </p:set>
                                  </p:childTnLst>
                                </p:cTn>
                              </p:par>
                              <p:par>
                                <p:cTn id="132" presetID="9" presetClass="exit" presetSubtype="0" fill="hold" grpId="2" nodeType="withEffect">
                                  <p:stCondLst>
                                    <p:cond delay="0"/>
                                  </p:stCondLst>
                                  <p:childTnLst>
                                    <p:animEffect transition="out" filter="dissolve">
                                      <p:cBhvr>
                                        <p:cTn id="133" dur="500"/>
                                        <p:tgtEl>
                                          <p:spTgt spid="8"/>
                                        </p:tgtEl>
                                      </p:cBhvr>
                                    </p:animEffect>
                                    <p:set>
                                      <p:cBhvr>
                                        <p:cTn id="134" dur="1" fill="hold">
                                          <p:stCondLst>
                                            <p:cond delay="499"/>
                                          </p:stCondLst>
                                        </p:cTn>
                                        <p:tgtEl>
                                          <p:spTgt spid="8"/>
                                        </p:tgtEl>
                                        <p:attrNameLst>
                                          <p:attrName>style.visibility</p:attrName>
                                        </p:attrNameLst>
                                      </p:cBhvr>
                                      <p:to>
                                        <p:strVal val="hidden"/>
                                      </p:to>
                                    </p:set>
                                  </p:childTnLst>
                                </p:cTn>
                              </p:par>
                              <p:par>
                                <p:cTn id="135" presetID="9" presetClass="exit" presetSubtype="0" fill="hold" grpId="2" nodeType="withEffect">
                                  <p:stCondLst>
                                    <p:cond delay="0"/>
                                  </p:stCondLst>
                                  <p:childTnLst>
                                    <p:animEffect transition="out" filter="dissolve">
                                      <p:cBhvr>
                                        <p:cTn id="136" dur="500"/>
                                        <p:tgtEl>
                                          <p:spTgt spid="11"/>
                                        </p:tgtEl>
                                      </p:cBhvr>
                                    </p:animEffect>
                                    <p:set>
                                      <p:cBhvr>
                                        <p:cTn id="137" dur="1" fill="hold">
                                          <p:stCondLst>
                                            <p:cond delay="499"/>
                                          </p:stCondLst>
                                        </p:cTn>
                                        <p:tgtEl>
                                          <p:spTgt spid="11"/>
                                        </p:tgtEl>
                                        <p:attrNameLst>
                                          <p:attrName>style.visibility</p:attrName>
                                        </p:attrNameLst>
                                      </p:cBhvr>
                                      <p:to>
                                        <p:strVal val="hidden"/>
                                      </p:to>
                                    </p:set>
                                  </p:childTnLst>
                                </p:cTn>
                              </p:par>
                              <p:par>
                                <p:cTn id="138" presetID="9" presetClass="exit" presetSubtype="0" fill="hold" grpId="2" nodeType="withEffect">
                                  <p:stCondLst>
                                    <p:cond delay="0"/>
                                  </p:stCondLst>
                                  <p:childTnLst>
                                    <p:animEffect transition="out" filter="dissolve">
                                      <p:cBhvr>
                                        <p:cTn id="139" dur="500"/>
                                        <p:tgtEl>
                                          <p:spTgt spid="12"/>
                                        </p:tgtEl>
                                      </p:cBhvr>
                                    </p:animEffect>
                                    <p:set>
                                      <p:cBhvr>
                                        <p:cTn id="140" dur="1" fill="hold">
                                          <p:stCondLst>
                                            <p:cond delay="499"/>
                                          </p:stCondLst>
                                        </p:cTn>
                                        <p:tgtEl>
                                          <p:spTgt spid="12"/>
                                        </p:tgtEl>
                                        <p:attrNameLst>
                                          <p:attrName>style.visibility</p:attrName>
                                        </p:attrNameLst>
                                      </p:cBhvr>
                                      <p:to>
                                        <p:strVal val="hidden"/>
                                      </p:to>
                                    </p:set>
                                  </p:childTnLst>
                                </p:cTn>
                              </p:par>
                              <p:par>
                                <p:cTn id="141" presetID="9" presetClass="exit" presetSubtype="0" fill="hold" grpId="2" nodeType="withEffect">
                                  <p:stCondLst>
                                    <p:cond delay="0"/>
                                  </p:stCondLst>
                                  <p:childTnLst>
                                    <p:animEffect transition="out" filter="dissolve">
                                      <p:cBhvr>
                                        <p:cTn id="142" dur="500"/>
                                        <p:tgtEl>
                                          <p:spTgt spid="14"/>
                                        </p:tgtEl>
                                      </p:cBhvr>
                                    </p:animEffect>
                                    <p:set>
                                      <p:cBhvr>
                                        <p:cTn id="143" dur="1" fill="hold">
                                          <p:stCondLst>
                                            <p:cond delay="499"/>
                                          </p:stCondLst>
                                        </p:cTn>
                                        <p:tgtEl>
                                          <p:spTgt spid="14"/>
                                        </p:tgtEl>
                                        <p:attrNameLst>
                                          <p:attrName>style.visibility</p:attrName>
                                        </p:attrNameLst>
                                      </p:cBhvr>
                                      <p:to>
                                        <p:strVal val="hidden"/>
                                      </p:to>
                                    </p:set>
                                  </p:childTnLst>
                                </p:cTn>
                              </p:par>
                              <p:par>
                                <p:cTn id="144" presetID="9" presetClass="exit" presetSubtype="0" fill="hold" grpId="2" nodeType="withEffect">
                                  <p:stCondLst>
                                    <p:cond delay="0"/>
                                  </p:stCondLst>
                                  <p:childTnLst>
                                    <p:animEffect transition="out" filter="dissolve">
                                      <p:cBhvr>
                                        <p:cTn id="145" dur="500"/>
                                        <p:tgtEl>
                                          <p:spTgt spid="13"/>
                                        </p:tgtEl>
                                      </p:cBhvr>
                                    </p:animEffect>
                                    <p:set>
                                      <p:cBhvr>
                                        <p:cTn id="146" dur="1" fill="hold">
                                          <p:stCondLst>
                                            <p:cond delay="499"/>
                                          </p:stCondLst>
                                        </p:cTn>
                                        <p:tgtEl>
                                          <p:spTgt spid="13"/>
                                        </p:tgtEl>
                                        <p:attrNameLst>
                                          <p:attrName>style.visibility</p:attrName>
                                        </p:attrNameLst>
                                      </p:cBhvr>
                                      <p:to>
                                        <p:strVal val="hidden"/>
                                      </p:to>
                                    </p:set>
                                  </p:childTnLst>
                                </p:cTn>
                              </p:par>
                              <p:par>
                                <p:cTn id="147" presetID="9" presetClass="exit" presetSubtype="0" fill="hold" grpId="2" nodeType="withEffect">
                                  <p:stCondLst>
                                    <p:cond delay="0"/>
                                  </p:stCondLst>
                                  <p:childTnLst>
                                    <p:animEffect transition="out" filter="dissolve">
                                      <p:cBhvr>
                                        <p:cTn id="148" dur="500"/>
                                        <p:tgtEl>
                                          <p:spTgt spid="17"/>
                                        </p:tgtEl>
                                      </p:cBhvr>
                                    </p:animEffect>
                                    <p:set>
                                      <p:cBhvr>
                                        <p:cTn id="149" dur="1" fill="hold">
                                          <p:stCondLst>
                                            <p:cond delay="499"/>
                                          </p:stCondLst>
                                        </p:cTn>
                                        <p:tgtEl>
                                          <p:spTgt spid="17"/>
                                        </p:tgtEl>
                                        <p:attrNameLst>
                                          <p:attrName>style.visibility</p:attrName>
                                        </p:attrNameLst>
                                      </p:cBhvr>
                                      <p:to>
                                        <p:strVal val="hidden"/>
                                      </p:to>
                                    </p:set>
                                  </p:childTnLst>
                                </p:cTn>
                              </p:par>
                              <p:par>
                                <p:cTn id="150" presetID="9" presetClass="exit" presetSubtype="0" fill="hold" grpId="2" nodeType="withEffect">
                                  <p:stCondLst>
                                    <p:cond delay="0"/>
                                  </p:stCondLst>
                                  <p:childTnLst>
                                    <p:animEffect transition="out" filter="dissolve">
                                      <p:cBhvr>
                                        <p:cTn id="151" dur="500"/>
                                        <p:tgtEl>
                                          <p:spTgt spid="18"/>
                                        </p:tgtEl>
                                      </p:cBhvr>
                                    </p:animEffect>
                                    <p:set>
                                      <p:cBhvr>
                                        <p:cTn id="152" dur="1" fill="hold">
                                          <p:stCondLst>
                                            <p:cond delay="499"/>
                                          </p:stCondLst>
                                        </p:cTn>
                                        <p:tgtEl>
                                          <p:spTgt spid="18"/>
                                        </p:tgtEl>
                                        <p:attrNameLst>
                                          <p:attrName>style.visibility</p:attrName>
                                        </p:attrNameLst>
                                      </p:cBhvr>
                                      <p:to>
                                        <p:strVal val="hidden"/>
                                      </p:to>
                                    </p:set>
                                  </p:childTnLst>
                                </p:cTn>
                              </p:par>
                              <p:par>
                                <p:cTn id="153" presetID="9" presetClass="exit" presetSubtype="0" fill="hold" grpId="2" nodeType="withEffect">
                                  <p:stCondLst>
                                    <p:cond delay="0"/>
                                  </p:stCondLst>
                                  <p:childTnLst>
                                    <p:animEffect transition="out" filter="dissolve">
                                      <p:cBhvr>
                                        <p:cTn id="154" dur="500"/>
                                        <p:tgtEl>
                                          <p:spTgt spid="16"/>
                                        </p:tgtEl>
                                      </p:cBhvr>
                                    </p:animEffect>
                                    <p:set>
                                      <p:cBhvr>
                                        <p:cTn id="155" dur="1" fill="hold">
                                          <p:stCondLst>
                                            <p:cond delay="499"/>
                                          </p:stCondLst>
                                        </p:cTn>
                                        <p:tgtEl>
                                          <p:spTgt spid="16"/>
                                        </p:tgtEl>
                                        <p:attrNameLst>
                                          <p:attrName>style.visibility</p:attrName>
                                        </p:attrNameLst>
                                      </p:cBhvr>
                                      <p:to>
                                        <p:strVal val="hidden"/>
                                      </p:to>
                                    </p:set>
                                  </p:childTnLst>
                                </p:cTn>
                              </p:par>
                              <p:par>
                                <p:cTn id="156" presetID="9" presetClass="exit" presetSubtype="0" fill="hold" grpId="2" nodeType="withEffect">
                                  <p:stCondLst>
                                    <p:cond delay="0"/>
                                  </p:stCondLst>
                                  <p:childTnLst>
                                    <p:animEffect transition="out" filter="dissolve">
                                      <p:cBhvr>
                                        <p:cTn id="157" dur="500"/>
                                        <p:tgtEl>
                                          <p:spTgt spid="15"/>
                                        </p:tgtEl>
                                      </p:cBhvr>
                                    </p:animEffect>
                                    <p:set>
                                      <p:cBhvr>
                                        <p:cTn id="158" dur="1" fill="hold">
                                          <p:stCondLst>
                                            <p:cond delay="499"/>
                                          </p:stCondLst>
                                        </p:cTn>
                                        <p:tgtEl>
                                          <p:spTgt spid="15"/>
                                        </p:tgtEl>
                                        <p:attrNameLst>
                                          <p:attrName>style.visibility</p:attrName>
                                        </p:attrNameLst>
                                      </p:cBhvr>
                                      <p:to>
                                        <p:strVal val="hidden"/>
                                      </p:to>
                                    </p:set>
                                  </p:childTnLst>
                                </p:cTn>
                              </p:par>
                              <p:par>
                                <p:cTn id="159" presetID="9" presetClass="exit" presetSubtype="0" fill="hold" grpId="2" nodeType="withEffect">
                                  <p:stCondLst>
                                    <p:cond delay="0"/>
                                  </p:stCondLst>
                                  <p:childTnLst>
                                    <p:animEffect transition="out" filter="dissolve">
                                      <p:cBhvr>
                                        <p:cTn id="160" dur="500"/>
                                        <p:tgtEl>
                                          <p:spTgt spid="19"/>
                                        </p:tgtEl>
                                      </p:cBhvr>
                                    </p:animEffect>
                                    <p:set>
                                      <p:cBhvr>
                                        <p:cTn id="161" dur="1" fill="hold">
                                          <p:stCondLst>
                                            <p:cond delay="499"/>
                                          </p:stCondLst>
                                        </p:cTn>
                                        <p:tgtEl>
                                          <p:spTgt spid="19"/>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20"/>
                                        </p:tgtEl>
                                        <p:attrNameLst>
                                          <p:attrName>style.visibility</p:attrName>
                                        </p:attrNameLst>
                                      </p:cBhvr>
                                      <p:to>
                                        <p:strVal val="visible"/>
                                      </p:to>
                                    </p:set>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24"/>
                                        </p:tgtEl>
                                        <p:attrNameLst>
                                          <p:attrName>style.visibility</p:attrName>
                                        </p:attrNameLst>
                                      </p:cBhvr>
                                      <p:to>
                                        <p:strVal val="visible"/>
                                      </p:to>
                                    </p:set>
                                    <p:animEffect transition="in" filter="fade">
                                      <p:cBhvr>
                                        <p:cTn id="171" dur="500"/>
                                        <p:tgtEl>
                                          <p:spTgt spid="2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2"/>
                                        </p:tgtEl>
                                        <p:attrNameLst>
                                          <p:attrName>style.visibility</p:attrName>
                                        </p:attrNameLst>
                                      </p:cBhvr>
                                      <p:to>
                                        <p:strVal val="visible"/>
                                      </p:to>
                                    </p:set>
                                    <p:animEffect transition="in" filter="fade">
                                      <p:cBhvr>
                                        <p:cTn id="174" dur="500"/>
                                        <p:tgtEl>
                                          <p:spTgt spid="22"/>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500"/>
                                        <p:tgtEl>
                                          <p:spTgt spid="23"/>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500"/>
                                        <p:tgtEl>
                                          <p:spTgt spid="21"/>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xit" presetSubtype="0" fill="hold" grpId="1" nodeType="clickEffect">
                                  <p:stCondLst>
                                    <p:cond delay="0"/>
                                  </p:stCondLst>
                                  <p:childTnLst>
                                    <p:animEffect transition="out" filter="dissolve">
                                      <p:cBhvr>
                                        <p:cTn id="186" dur="500"/>
                                        <p:tgtEl>
                                          <p:spTgt spid="21"/>
                                        </p:tgtEl>
                                      </p:cBhvr>
                                    </p:animEffect>
                                    <p:set>
                                      <p:cBhvr>
                                        <p:cTn id="187" dur="1" fill="hold">
                                          <p:stCondLst>
                                            <p:cond delay="499"/>
                                          </p:stCondLst>
                                        </p:cTn>
                                        <p:tgtEl>
                                          <p:spTgt spid="21"/>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25"/>
                                        </p:tgtEl>
                                        <p:attrNameLst>
                                          <p:attrName>style.visibility</p:attrName>
                                        </p:attrNameLst>
                                      </p:cBhvr>
                                      <p:to>
                                        <p:strVal val="visible"/>
                                      </p:to>
                                    </p:set>
                                    <p:animEffect transition="in" filter="fade">
                                      <p:cBhvr>
                                        <p:cTn id="192" dur="500"/>
                                        <p:tgtEl>
                                          <p:spTgt spid="25"/>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26"/>
                                        </p:tgtEl>
                                        <p:attrNameLst>
                                          <p:attrName>style.visibility</p:attrName>
                                        </p:attrNameLst>
                                      </p:cBhvr>
                                      <p:to>
                                        <p:strVal val="visible"/>
                                      </p:to>
                                    </p:set>
                                    <p:animEffect transition="in" filter="fade">
                                      <p:cBhvr>
                                        <p:cTn id="195" dur="500"/>
                                        <p:tgtEl>
                                          <p:spTgt spid="26"/>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27"/>
                                        </p:tgtEl>
                                        <p:attrNameLst>
                                          <p:attrName>style.visibility</p:attrName>
                                        </p:attrNameLst>
                                      </p:cBhvr>
                                      <p:to>
                                        <p:strVal val="visible"/>
                                      </p:to>
                                    </p:set>
                                    <p:animEffect transition="in" filter="fade">
                                      <p:cBhvr>
                                        <p:cTn id="198" dur="500"/>
                                        <p:tgtEl>
                                          <p:spTgt spid="27"/>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28"/>
                                        </p:tgtEl>
                                        <p:attrNameLst>
                                          <p:attrName>style.visibility</p:attrName>
                                        </p:attrNameLst>
                                      </p:cBhvr>
                                      <p:to>
                                        <p:strVal val="visible"/>
                                      </p:to>
                                    </p:set>
                                    <p:animEffect transition="in" filter="fade">
                                      <p:cBhvr>
                                        <p:cTn id="201" dur="500"/>
                                        <p:tgtEl>
                                          <p:spTgt spid="28"/>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29"/>
                                        </p:tgtEl>
                                        <p:attrNameLst>
                                          <p:attrName>style.visibility</p:attrName>
                                        </p:attrNameLst>
                                      </p:cBhvr>
                                      <p:to>
                                        <p:strVal val="visible"/>
                                      </p:to>
                                    </p:set>
                                    <p:animEffect transition="in" filter="fade">
                                      <p:cBhvr>
                                        <p:cTn id="204" dur="500"/>
                                        <p:tgtEl>
                                          <p:spTgt spid="29"/>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30"/>
                                        </p:tgtEl>
                                        <p:attrNameLst>
                                          <p:attrName>style.visibility</p:attrName>
                                        </p:attrNameLst>
                                      </p:cBhvr>
                                      <p:to>
                                        <p:strVal val="visible"/>
                                      </p:to>
                                    </p:set>
                                    <p:animEffect transition="in" filter="fade">
                                      <p:cBhvr>
                                        <p:cTn id="207" dur="500"/>
                                        <p:tgtEl>
                                          <p:spTgt spid="30"/>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31"/>
                                        </p:tgtEl>
                                        <p:attrNameLst>
                                          <p:attrName>style.visibility</p:attrName>
                                        </p:attrNameLst>
                                      </p:cBhvr>
                                      <p:to>
                                        <p:strVal val="visible"/>
                                      </p:to>
                                    </p:set>
                                    <p:animEffect transition="in" filter="fade">
                                      <p:cBhvr>
                                        <p:cTn id="210" dur="500"/>
                                        <p:tgtEl>
                                          <p:spTgt spid="31"/>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32"/>
                                        </p:tgtEl>
                                        <p:attrNameLst>
                                          <p:attrName>style.visibility</p:attrName>
                                        </p:attrNameLst>
                                      </p:cBhvr>
                                      <p:to>
                                        <p:strVal val="visible"/>
                                      </p:to>
                                    </p:set>
                                    <p:animEffect transition="in" filter="fade">
                                      <p:cBhvr>
                                        <p:cTn id="213" dur="500"/>
                                        <p:tgtEl>
                                          <p:spTgt spid="32"/>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33"/>
                                        </p:tgtEl>
                                        <p:attrNameLst>
                                          <p:attrName>style.visibility</p:attrName>
                                        </p:attrNameLst>
                                      </p:cBhvr>
                                      <p:to>
                                        <p:strVal val="visible"/>
                                      </p:to>
                                    </p:set>
                                    <p:animEffect transition="in" filter="fade">
                                      <p:cBhvr>
                                        <p:cTn id="216" dur="500"/>
                                        <p:tgtEl>
                                          <p:spTgt spid="33"/>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34"/>
                                        </p:tgtEl>
                                        <p:attrNameLst>
                                          <p:attrName>style.visibility</p:attrName>
                                        </p:attrNameLst>
                                      </p:cBhvr>
                                      <p:to>
                                        <p:strVal val="visible"/>
                                      </p:to>
                                    </p:set>
                                    <p:animEffect transition="in" filter="fade">
                                      <p:cBhvr>
                                        <p:cTn id="219" dur="500"/>
                                        <p:tgtEl>
                                          <p:spTgt spid="34"/>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grpId="0" nodeType="clickEffect">
                                  <p:stCondLst>
                                    <p:cond delay="0"/>
                                  </p:stCondLst>
                                  <p:childTnLst>
                                    <p:set>
                                      <p:cBhvr>
                                        <p:cTn id="223" dur="1" fill="hold">
                                          <p:stCondLst>
                                            <p:cond delay="0"/>
                                          </p:stCondLst>
                                        </p:cTn>
                                        <p:tgtEl>
                                          <p:spTgt spid="35"/>
                                        </p:tgtEl>
                                        <p:attrNameLst>
                                          <p:attrName>style.visibility</p:attrName>
                                        </p:attrNameLst>
                                      </p:cBhvr>
                                      <p:to>
                                        <p:strVal val="visible"/>
                                      </p:to>
                                    </p:set>
                                    <p:animEffect transition="in" filter="fade">
                                      <p:cBhvr>
                                        <p:cTn id="224" dur="500"/>
                                        <p:tgtEl>
                                          <p:spTgt spid="35"/>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36"/>
                                        </p:tgtEl>
                                        <p:attrNameLst>
                                          <p:attrName>style.visibility</p:attrName>
                                        </p:attrNameLst>
                                      </p:cBhvr>
                                      <p:to>
                                        <p:strVal val="visible"/>
                                      </p:to>
                                    </p:set>
                                    <p:animEffect transition="in" filter="fade">
                                      <p:cBhvr>
                                        <p:cTn id="229" dur="500"/>
                                        <p:tgtEl>
                                          <p:spTgt spid="36"/>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grpId="0" nodeType="clickEffect">
                                  <p:stCondLst>
                                    <p:cond delay="0"/>
                                  </p:stCondLst>
                                  <p:childTnLst>
                                    <p:set>
                                      <p:cBhvr>
                                        <p:cTn id="233" dur="1" fill="hold">
                                          <p:stCondLst>
                                            <p:cond delay="0"/>
                                          </p:stCondLst>
                                        </p:cTn>
                                        <p:tgtEl>
                                          <p:spTgt spid="37"/>
                                        </p:tgtEl>
                                        <p:attrNameLst>
                                          <p:attrName>style.visibility</p:attrName>
                                        </p:attrNameLst>
                                      </p:cBhvr>
                                      <p:to>
                                        <p:strVal val="visible"/>
                                      </p:to>
                                    </p:set>
                                    <p:animEffect transition="in" filter="fade">
                                      <p:cBhvr>
                                        <p:cTn id="234" dur="500"/>
                                        <p:tgtEl>
                                          <p:spTgt spid="37"/>
                                        </p:tgtEl>
                                      </p:cBhvr>
                                    </p:animEffect>
                                  </p:childTnLst>
                                </p:cTn>
                              </p:par>
                            </p:childTnLst>
                          </p:cTn>
                        </p:par>
                      </p:childTnLst>
                    </p:cTn>
                  </p:par>
                  <p:par>
                    <p:cTn id="235" fill="hold">
                      <p:stCondLst>
                        <p:cond delay="indefinite"/>
                      </p:stCondLst>
                      <p:childTnLst>
                        <p:par>
                          <p:cTn id="236" fill="hold">
                            <p:stCondLst>
                              <p:cond delay="0"/>
                            </p:stCondLst>
                            <p:childTnLst>
                              <p:par>
                                <p:cTn id="237" presetID="9" presetClass="exit" presetSubtype="0" fill="hold" nodeType="clickEffect">
                                  <p:stCondLst>
                                    <p:cond delay="0"/>
                                  </p:stCondLst>
                                  <p:childTnLst>
                                    <p:animEffect transition="out" filter="dissolve">
                                      <p:cBhvr>
                                        <p:cTn id="238" dur="500"/>
                                        <p:tgtEl>
                                          <p:spTgt spid="20"/>
                                        </p:tgtEl>
                                      </p:cBhvr>
                                    </p:animEffect>
                                    <p:set>
                                      <p:cBhvr>
                                        <p:cTn id="239" dur="1" fill="hold">
                                          <p:stCondLst>
                                            <p:cond delay="499"/>
                                          </p:stCondLst>
                                        </p:cTn>
                                        <p:tgtEl>
                                          <p:spTgt spid="20"/>
                                        </p:tgtEl>
                                        <p:attrNameLst>
                                          <p:attrName>style.visibility</p:attrName>
                                        </p:attrNameLst>
                                      </p:cBhvr>
                                      <p:to>
                                        <p:strVal val="hidden"/>
                                      </p:to>
                                    </p:set>
                                  </p:childTnLst>
                                </p:cTn>
                              </p:par>
                              <p:par>
                                <p:cTn id="240" presetID="9" presetClass="exit" presetSubtype="0" fill="hold" grpId="1" nodeType="withEffect">
                                  <p:stCondLst>
                                    <p:cond delay="0"/>
                                  </p:stCondLst>
                                  <p:childTnLst>
                                    <p:animEffect transition="out" filter="dissolve">
                                      <p:cBhvr>
                                        <p:cTn id="241" dur="500"/>
                                        <p:tgtEl>
                                          <p:spTgt spid="24"/>
                                        </p:tgtEl>
                                      </p:cBhvr>
                                    </p:animEffect>
                                    <p:set>
                                      <p:cBhvr>
                                        <p:cTn id="242" dur="1" fill="hold">
                                          <p:stCondLst>
                                            <p:cond delay="499"/>
                                          </p:stCondLst>
                                        </p:cTn>
                                        <p:tgtEl>
                                          <p:spTgt spid="24"/>
                                        </p:tgtEl>
                                        <p:attrNameLst>
                                          <p:attrName>style.visibility</p:attrName>
                                        </p:attrNameLst>
                                      </p:cBhvr>
                                      <p:to>
                                        <p:strVal val="hidden"/>
                                      </p:to>
                                    </p:set>
                                  </p:childTnLst>
                                </p:cTn>
                              </p:par>
                              <p:par>
                                <p:cTn id="243" presetID="9" presetClass="exit" presetSubtype="0" fill="hold" grpId="1" nodeType="withEffect">
                                  <p:stCondLst>
                                    <p:cond delay="0"/>
                                  </p:stCondLst>
                                  <p:childTnLst>
                                    <p:animEffect transition="out" filter="dissolve">
                                      <p:cBhvr>
                                        <p:cTn id="244" dur="500"/>
                                        <p:tgtEl>
                                          <p:spTgt spid="22"/>
                                        </p:tgtEl>
                                      </p:cBhvr>
                                    </p:animEffect>
                                    <p:set>
                                      <p:cBhvr>
                                        <p:cTn id="245" dur="1" fill="hold">
                                          <p:stCondLst>
                                            <p:cond delay="499"/>
                                          </p:stCondLst>
                                        </p:cTn>
                                        <p:tgtEl>
                                          <p:spTgt spid="22"/>
                                        </p:tgtEl>
                                        <p:attrNameLst>
                                          <p:attrName>style.visibility</p:attrName>
                                        </p:attrNameLst>
                                      </p:cBhvr>
                                      <p:to>
                                        <p:strVal val="hidden"/>
                                      </p:to>
                                    </p:set>
                                  </p:childTnLst>
                                </p:cTn>
                              </p:par>
                              <p:par>
                                <p:cTn id="246" presetID="9" presetClass="exit" presetSubtype="0" fill="hold" grpId="1" nodeType="withEffect">
                                  <p:stCondLst>
                                    <p:cond delay="0"/>
                                  </p:stCondLst>
                                  <p:childTnLst>
                                    <p:animEffect transition="out" filter="dissolve">
                                      <p:cBhvr>
                                        <p:cTn id="247" dur="500"/>
                                        <p:tgtEl>
                                          <p:spTgt spid="23"/>
                                        </p:tgtEl>
                                      </p:cBhvr>
                                    </p:animEffect>
                                    <p:set>
                                      <p:cBhvr>
                                        <p:cTn id="248" dur="1" fill="hold">
                                          <p:stCondLst>
                                            <p:cond delay="499"/>
                                          </p:stCondLst>
                                        </p:cTn>
                                        <p:tgtEl>
                                          <p:spTgt spid="23"/>
                                        </p:tgtEl>
                                        <p:attrNameLst>
                                          <p:attrName>style.visibility</p:attrName>
                                        </p:attrNameLst>
                                      </p:cBhvr>
                                      <p:to>
                                        <p:strVal val="hidden"/>
                                      </p:to>
                                    </p:set>
                                  </p:childTnLst>
                                </p:cTn>
                              </p:par>
                              <p:par>
                                <p:cTn id="249" presetID="9" presetClass="exit" presetSubtype="0" fill="hold" grpId="2" nodeType="withEffect">
                                  <p:stCondLst>
                                    <p:cond delay="0"/>
                                  </p:stCondLst>
                                  <p:childTnLst>
                                    <p:animEffect transition="out" filter="dissolve">
                                      <p:cBhvr>
                                        <p:cTn id="250" dur="500"/>
                                        <p:tgtEl>
                                          <p:spTgt spid="21"/>
                                        </p:tgtEl>
                                      </p:cBhvr>
                                    </p:animEffect>
                                    <p:set>
                                      <p:cBhvr>
                                        <p:cTn id="251" dur="1" fill="hold">
                                          <p:stCondLst>
                                            <p:cond delay="499"/>
                                          </p:stCondLst>
                                        </p:cTn>
                                        <p:tgtEl>
                                          <p:spTgt spid="21"/>
                                        </p:tgtEl>
                                        <p:attrNameLst>
                                          <p:attrName>style.visibility</p:attrName>
                                        </p:attrNameLst>
                                      </p:cBhvr>
                                      <p:to>
                                        <p:strVal val="hidden"/>
                                      </p:to>
                                    </p:set>
                                  </p:childTnLst>
                                </p:cTn>
                              </p:par>
                              <p:par>
                                <p:cTn id="252" presetID="9" presetClass="exit" presetSubtype="0" fill="hold" grpId="1" nodeType="withEffect">
                                  <p:stCondLst>
                                    <p:cond delay="0"/>
                                  </p:stCondLst>
                                  <p:childTnLst>
                                    <p:animEffect transition="out" filter="dissolve">
                                      <p:cBhvr>
                                        <p:cTn id="253" dur="500"/>
                                        <p:tgtEl>
                                          <p:spTgt spid="25"/>
                                        </p:tgtEl>
                                      </p:cBhvr>
                                    </p:animEffect>
                                    <p:set>
                                      <p:cBhvr>
                                        <p:cTn id="254" dur="1" fill="hold">
                                          <p:stCondLst>
                                            <p:cond delay="499"/>
                                          </p:stCondLst>
                                        </p:cTn>
                                        <p:tgtEl>
                                          <p:spTgt spid="25"/>
                                        </p:tgtEl>
                                        <p:attrNameLst>
                                          <p:attrName>style.visibility</p:attrName>
                                        </p:attrNameLst>
                                      </p:cBhvr>
                                      <p:to>
                                        <p:strVal val="hidden"/>
                                      </p:to>
                                    </p:set>
                                  </p:childTnLst>
                                </p:cTn>
                              </p:par>
                              <p:par>
                                <p:cTn id="255" presetID="9" presetClass="exit" presetSubtype="0" fill="hold" grpId="1" nodeType="withEffect">
                                  <p:stCondLst>
                                    <p:cond delay="0"/>
                                  </p:stCondLst>
                                  <p:childTnLst>
                                    <p:animEffect transition="out" filter="dissolve">
                                      <p:cBhvr>
                                        <p:cTn id="256" dur="500"/>
                                        <p:tgtEl>
                                          <p:spTgt spid="26"/>
                                        </p:tgtEl>
                                      </p:cBhvr>
                                    </p:animEffect>
                                    <p:set>
                                      <p:cBhvr>
                                        <p:cTn id="257" dur="1" fill="hold">
                                          <p:stCondLst>
                                            <p:cond delay="499"/>
                                          </p:stCondLst>
                                        </p:cTn>
                                        <p:tgtEl>
                                          <p:spTgt spid="26"/>
                                        </p:tgtEl>
                                        <p:attrNameLst>
                                          <p:attrName>style.visibility</p:attrName>
                                        </p:attrNameLst>
                                      </p:cBhvr>
                                      <p:to>
                                        <p:strVal val="hidden"/>
                                      </p:to>
                                    </p:set>
                                  </p:childTnLst>
                                </p:cTn>
                              </p:par>
                              <p:par>
                                <p:cTn id="258" presetID="9" presetClass="exit" presetSubtype="0" fill="hold" grpId="1" nodeType="withEffect">
                                  <p:stCondLst>
                                    <p:cond delay="0"/>
                                  </p:stCondLst>
                                  <p:childTnLst>
                                    <p:animEffect transition="out" filter="dissolve">
                                      <p:cBhvr>
                                        <p:cTn id="259" dur="500"/>
                                        <p:tgtEl>
                                          <p:spTgt spid="27"/>
                                        </p:tgtEl>
                                      </p:cBhvr>
                                    </p:animEffect>
                                    <p:set>
                                      <p:cBhvr>
                                        <p:cTn id="260" dur="1" fill="hold">
                                          <p:stCondLst>
                                            <p:cond delay="499"/>
                                          </p:stCondLst>
                                        </p:cTn>
                                        <p:tgtEl>
                                          <p:spTgt spid="27"/>
                                        </p:tgtEl>
                                        <p:attrNameLst>
                                          <p:attrName>style.visibility</p:attrName>
                                        </p:attrNameLst>
                                      </p:cBhvr>
                                      <p:to>
                                        <p:strVal val="hidden"/>
                                      </p:to>
                                    </p:set>
                                  </p:childTnLst>
                                </p:cTn>
                              </p:par>
                              <p:par>
                                <p:cTn id="261" presetID="9" presetClass="exit" presetSubtype="0" fill="hold" grpId="1" nodeType="withEffect">
                                  <p:stCondLst>
                                    <p:cond delay="0"/>
                                  </p:stCondLst>
                                  <p:childTnLst>
                                    <p:animEffect transition="out" filter="dissolve">
                                      <p:cBhvr>
                                        <p:cTn id="262" dur="500"/>
                                        <p:tgtEl>
                                          <p:spTgt spid="28"/>
                                        </p:tgtEl>
                                      </p:cBhvr>
                                    </p:animEffect>
                                    <p:set>
                                      <p:cBhvr>
                                        <p:cTn id="263" dur="1" fill="hold">
                                          <p:stCondLst>
                                            <p:cond delay="499"/>
                                          </p:stCondLst>
                                        </p:cTn>
                                        <p:tgtEl>
                                          <p:spTgt spid="28"/>
                                        </p:tgtEl>
                                        <p:attrNameLst>
                                          <p:attrName>style.visibility</p:attrName>
                                        </p:attrNameLst>
                                      </p:cBhvr>
                                      <p:to>
                                        <p:strVal val="hidden"/>
                                      </p:to>
                                    </p:set>
                                  </p:childTnLst>
                                </p:cTn>
                              </p:par>
                              <p:par>
                                <p:cTn id="264" presetID="9" presetClass="exit" presetSubtype="0" fill="hold" grpId="1" nodeType="withEffect">
                                  <p:stCondLst>
                                    <p:cond delay="0"/>
                                  </p:stCondLst>
                                  <p:childTnLst>
                                    <p:animEffect transition="out" filter="dissolve">
                                      <p:cBhvr>
                                        <p:cTn id="265" dur="500"/>
                                        <p:tgtEl>
                                          <p:spTgt spid="29"/>
                                        </p:tgtEl>
                                      </p:cBhvr>
                                    </p:animEffect>
                                    <p:set>
                                      <p:cBhvr>
                                        <p:cTn id="266" dur="1" fill="hold">
                                          <p:stCondLst>
                                            <p:cond delay="499"/>
                                          </p:stCondLst>
                                        </p:cTn>
                                        <p:tgtEl>
                                          <p:spTgt spid="29"/>
                                        </p:tgtEl>
                                        <p:attrNameLst>
                                          <p:attrName>style.visibility</p:attrName>
                                        </p:attrNameLst>
                                      </p:cBhvr>
                                      <p:to>
                                        <p:strVal val="hidden"/>
                                      </p:to>
                                    </p:set>
                                  </p:childTnLst>
                                </p:cTn>
                              </p:par>
                              <p:par>
                                <p:cTn id="267" presetID="9" presetClass="exit" presetSubtype="0" fill="hold" grpId="1" nodeType="withEffect">
                                  <p:stCondLst>
                                    <p:cond delay="0"/>
                                  </p:stCondLst>
                                  <p:childTnLst>
                                    <p:animEffect transition="out" filter="dissolve">
                                      <p:cBhvr>
                                        <p:cTn id="268" dur="500"/>
                                        <p:tgtEl>
                                          <p:spTgt spid="30"/>
                                        </p:tgtEl>
                                      </p:cBhvr>
                                    </p:animEffect>
                                    <p:set>
                                      <p:cBhvr>
                                        <p:cTn id="269" dur="1" fill="hold">
                                          <p:stCondLst>
                                            <p:cond delay="499"/>
                                          </p:stCondLst>
                                        </p:cTn>
                                        <p:tgtEl>
                                          <p:spTgt spid="30"/>
                                        </p:tgtEl>
                                        <p:attrNameLst>
                                          <p:attrName>style.visibility</p:attrName>
                                        </p:attrNameLst>
                                      </p:cBhvr>
                                      <p:to>
                                        <p:strVal val="hidden"/>
                                      </p:to>
                                    </p:set>
                                  </p:childTnLst>
                                </p:cTn>
                              </p:par>
                              <p:par>
                                <p:cTn id="270" presetID="9" presetClass="exit" presetSubtype="0" fill="hold" grpId="1" nodeType="withEffect">
                                  <p:stCondLst>
                                    <p:cond delay="0"/>
                                  </p:stCondLst>
                                  <p:childTnLst>
                                    <p:animEffect transition="out" filter="dissolve">
                                      <p:cBhvr>
                                        <p:cTn id="271" dur="500"/>
                                        <p:tgtEl>
                                          <p:spTgt spid="31"/>
                                        </p:tgtEl>
                                      </p:cBhvr>
                                    </p:animEffect>
                                    <p:set>
                                      <p:cBhvr>
                                        <p:cTn id="272" dur="1" fill="hold">
                                          <p:stCondLst>
                                            <p:cond delay="499"/>
                                          </p:stCondLst>
                                        </p:cTn>
                                        <p:tgtEl>
                                          <p:spTgt spid="31"/>
                                        </p:tgtEl>
                                        <p:attrNameLst>
                                          <p:attrName>style.visibility</p:attrName>
                                        </p:attrNameLst>
                                      </p:cBhvr>
                                      <p:to>
                                        <p:strVal val="hidden"/>
                                      </p:to>
                                    </p:set>
                                  </p:childTnLst>
                                </p:cTn>
                              </p:par>
                              <p:par>
                                <p:cTn id="273" presetID="9" presetClass="exit" presetSubtype="0" fill="hold" grpId="1" nodeType="withEffect">
                                  <p:stCondLst>
                                    <p:cond delay="0"/>
                                  </p:stCondLst>
                                  <p:childTnLst>
                                    <p:animEffect transition="out" filter="dissolve">
                                      <p:cBhvr>
                                        <p:cTn id="274" dur="500"/>
                                        <p:tgtEl>
                                          <p:spTgt spid="32"/>
                                        </p:tgtEl>
                                      </p:cBhvr>
                                    </p:animEffect>
                                    <p:set>
                                      <p:cBhvr>
                                        <p:cTn id="275" dur="1" fill="hold">
                                          <p:stCondLst>
                                            <p:cond delay="499"/>
                                          </p:stCondLst>
                                        </p:cTn>
                                        <p:tgtEl>
                                          <p:spTgt spid="32"/>
                                        </p:tgtEl>
                                        <p:attrNameLst>
                                          <p:attrName>style.visibility</p:attrName>
                                        </p:attrNameLst>
                                      </p:cBhvr>
                                      <p:to>
                                        <p:strVal val="hidden"/>
                                      </p:to>
                                    </p:set>
                                  </p:childTnLst>
                                </p:cTn>
                              </p:par>
                              <p:par>
                                <p:cTn id="276" presetID="9" presetClass="exit" presetSubtype="0" fill="hold" grpId="1" nodeType="withEffect">
                                  <p:stCondLst>
                                    <p:cond delay="0"/>
                                  </p:stCondLst>
                                  <p:childTnLst>
                                    <p:animEffect transition="out" filter="dissolve">
                                      <p:cBhvr>
                                        <p:cTn id="277" dur="500"/>
                                        <p:tgtEl>
                                          <p:spTgt spid="33"/>
                                        </p:tgtEl>
                                      </p:cBhvr>
                                    </p:animEffect>
                                    <p:set>
                                      <p:cBhvr>
                                        <p:cTn id="278" dur="1" fill="hold">
                                          <p:stCondLst>
                                            <p:cond delay="499"/>
                                          </p:stCondLst>
                                        </p:cTn>
                                        <p:tgtEl>
                                          <p:spTgt spid="33"/>
                                        </p:tgtEl>
                                        <p:attrNameLst>
                                          <p:attrName>style.visibility</p:attrName>
                                        </p:attrNameLst>
                                      </p:cBhvr>
                                      <p:to>
                                        <p:strVal val="hidden"/>
                                      </p:to>
                                    </p:set>
                                  </p:childTnLst>
                                </p:cTn>
                              </p:par>
                              <p:par>
                                <p:cTn id="279" presetID="9" presetClass="exit" presetSubtype="0" fill="hold" grpId="1" nodeType="withEffect">
                                  <p:stCondLst>
                                    <p:cond delay="0"/>
                                  </p:stCondLst>
                                  <p:childTnLst>
                                    <p:animEffect transition="out" filter="dissolve">
                                      <p:cBhvr>
                                        <p:cTn id="280" dur="500"/>
                                        <p:tgtEl>
                                          <p:spTgt spid="34"/>
                                        </p:tgtEl>
                                      </p:cBhvr>
                                    </p:animEffect>
                                    <p:set>
                                      <p:cBhvr>
                                        <p:cTn id="281" dur="1" fill="hold">
                                          <p:stCondLst>
                                            <p:cond delay="499"/>
                                          </p:stCondLst>
                                        </p:cTn>
                                        <p:tgtEl>
                                          <p:spTgt spid="34"/>
                                        </p:tgtEl>
                                        <p:attrNameLst>
                                          <p:attrName>style.visibility</p:attrName>
                                        </p:attrNameLst>
                                      </p:cBhvr>
                                      <p:to>
                                        <p:strVal val="hidden"/>
                                      </p:to>
                                    </p:set>
                                  </p:childTnLst>
                                </p:cTn>
                              </p:par>
                              <p:par>
                                <p:cTn id="282" presetID="9" presetClass="exit" presetSubtype="0" fill="hold" grpId="1" nodeType="withEffect">
                                  <p:stCondLst>
                                    <p:cond delay="0"/>
                                  </p:stCondLst>
                                  <p:childTnLst>
                                    <p:animEffect transition="out" filter="dissolve">
                                      <p:cBhvr>
                                        <p:cTn id="283" dur="500"/>
                                        <p:tgtEl>
                                          <p:spTgt spid="35"/>
                                        </p:tgtEl>
                                      </p:cBhvr>
                                    </p:animEffect>
                                    <p:set>
                                      <p:cBhvr>
                                        <p:cTn id="284" dur="1" fill="hold">
                                          <p:stCondLst>
                                            <p:cond delay="499"/>
                                          </p:stCondLst>
                                        </p:cTn>
                                        <p:tgtEl>
                                          <p:spTgt spid="35"/>
                                        </p:tgtEl>
                                        <p:attrNameLst>
                                          <p:attrName>style.visibility</p:attrName>
                                        </p:attrNameLst>
                                      </p:cBhvr>
                                      <p:to>
                                        <p:strVal val="hidden"/>
                                      </p:to>
                                    </p:set>
                                  </p:childTnLst>
                                </p:cTn>
                              </p:par>
                              <p:par>
                                <p:cTn id="285" presetID="9" presetClass="exit" presetSubtype="0" fill="hold" grpId="1" nodeType="withEffect">
                                  <p:stCondLst>
                                    <p:cond delay="0"/>
                                  </p:stCondLst>
                                  <p:childTnLst>
                                    <p:animEffect transition="out" filter="dissolve">
                                      <p:cBhvr>
                                        <p:cTn id="286" dur="500"/>
                                        <p:tgtEl>
                                          <p:spTgt spid="36"/>
                                        </p:tgtEl>
                                      </p:cBhvr>
                                    </p:animEffect>
                                    <p:set>
                                      <p:cBhvr>
                                        <p:cTn id="287" dur="1" fill="hold">
                                          <p:stCondLst>
                                            <p:cond delay="499"/>
                                          </p:stCondLst>
                                        </p:cTn>
                                        <p:tgtEl>
                                          <p:spTgt spid="36"/>
                                        </p:tgtEl>
                                        <p:attrNameLst>
                                          <p:attrName>style.visibility</p:attrName>
                                        </p:attrNameLst>
                                      </p:cBhvr>
                                      <p:to>
                                        <p:strVal val="hidden"/>
                                      </p:to>
                                    </p:set>
                                  </p:childTnLst>
                                </p:cTn>
                              </p:par>
                              <p:par>
                                <p:cTn id="288" presetID="9" presetClass="exit" presetSubtype="0" fill="hold" grpId="1" nodeType="withEffect">
                                  <p:stCondLst>
                                    <p:cond delay="0"/>
                                  </p:stCondLst>
                                  <p:childTnLst>
                                    <p:animEffect transition="out" filter="dissolve">
                                      <p:cBhvr>
                                        <p:cTn id="289" dur="500"/>
                                        <p:tgtEl>
                                          <p:spTgt spid="37"/>
                                        </p:tgtEl>
                                      </p:cBhvr>
                                    </p:animEffect>
                                    <p:set>
                                      <p:cBhvr>
                                        <p:cTn id="290" dur="1" fill="hold">
                                          <p:stCondLst>
                                            <p:cond delay="499"/>
                                          </p:stCondLst>
                                        </p:cTn>
                                        <p:tgtEl>
                                          <p:spTgt spid="37"/>
                                        </p:tgtEl>
                                        <p:attrNameLst>
                                          <p:attrName>style.visibility</p:attrName>
                                        </p:attrNameLst>
                                      </p:cBhvr>
                                      <p:to>
                                        <p:strVal val="hidden"/>
                                      </p:to>
                                    </p:set>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nodeType="clickEffect">
                                  <p:stCondLst>
                                    <p:cond delay="0"/>
                                  </p:stCondLst>
                                  <p:childTnLst>
                                    <p:set>
                                      <p:cBhvr>
                                        <p:cTn id="294" dur="1" fill="hold">
                                          <p:stCondLst>
                                            <p:cond delay="0"/>
                                          </p:stCondLst>
                                        </p:cTn>
                                        <p:tgtEl>
                                          <p:spTgt spid="38"/>
                                        </p:tgtEl>
                                        <p:attrNameLst>
                                          <p:attrName>style.visibility</p:attrName>
                                        </p:attrNameLst>
                                      </p:cBhvr>
                                      <p:to>
                                        <p:strVal val="visible"/>
                                      </p:to>
                                    </p:set>
                                    <p:animEffect transition="in" filter="fade">
                                      <p:cBhvr>
                                        <p:cTn id="295" dur="500"/>
                                        <p:tgtEl>
                                          <p:spTgt spid="38"/>
                                        </p:tgtEl>
                                      </p:cBhvr>
                                    </p:animEffect>
                                  </p:childTnLst>
                                </p:cTn>
                              </p:par>
                            </p:childTnLst>
                          </p:cTn>
                        </p:par>
                      </p:childTnLst>
                    </p:cTn>
                  </p:par>
                  <p:par>
                    <p:cTn id="296" fill="hold">
                      <p:stCondLst>
                        <p:cond delay="indefinite"/>
                      </p:stCondLst>
                      <p:childTnLst>
                        <p:par>
                          <p:cTn id="297" fill="hold">
                            <p:stCondLst>
                              <p:cond delay="0"/>
                            </p:stCondLst>
                            <p:childTnLst>
                              <p:par>
                                <p:cTn id="298" presetID="10" presetClass="entr" presetSubtype="0" fill="hold" grpId="0" nodeType="clickEffect">
                                  <p:stCondLst>
                                    <p:cond delay="0"/>
                                  </p:stCondLst>
                                  <p:childTnLst>
                                    <p:set>
                                      <p:cBhvr>
                                        <p:cTn id="299" dur="1" fill="hold">
                                          <p:stCondLst>
                                            <p:cond delay="0"/>
                                          </p:stCondLst>
                                        </p:cTn>
                                        <p:tgtEl>
                                          <p:spTgt spid="39"/>
                                        </p:tgtEl>
                                        <p:attrNameLst>
                                          <p:attrName>style.visibility</p:attrName>
                                        </p:attrNameLst>
                                      </p:cBhvr>
                                      <p:to>
                                        <p:strVal val="visible"/>
                                      </p:to>
                                    </p:set>
                                    <p:animEffect transition="in" filter="fade">
                                      <p:cBhvr>
                                        <p:cTn id="300" dur="500"/>
                                        <p:tgtEl>
                                          <p:spTgt spid="39"/>
                                        </p:tgtEl>
                                      </p:cBhvr>
                                    </p:animEffect>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grpId="0" nodeType="clickEffect">
                                  <p:stCondLst>
                                    <p:cond delay="0"/>
                                  </p:stCondLst>
                                  <p:childTnLst>
                                    <p:set>
                                      <p:cBhvr>
                                        <p:cTn id="304" dur="1" fill="hold">
                                          <p:stCondLst>
                                            <p:cond delay="0"/>
                                          </p:stCondLst>
                                        </p:cTn>
                                        <p:tgtEl>
                                          <p:spTgt spid="41"/>
                                        </p:tgtEl>
                                        <p:attrNameLst>
                                          <p:attrName>style.visibility</p:attrName>
                                        </p:attrNameLst>
                                      </p:cBhvr>
                                      <p:to>
                                        <p:strVal val="visible"/>
                                      </p:to>
                                    </p:set>
                                    <p:animEffect transition="in" filter="fade">
                                      <p:cBhvr>
                                        <p:cTn id="305" dur="500"/>
                                        <p:tgtEl>
                                          <p:spTgt spid="41"/>
                                        </p:tgtEl>
                                      </p:cBhvr>
                                    </p:animEffect>
                                  </p:childTnLst>
                                </p:cTn>
                              </p:par>
                            </p:childTnLst>
                          </p:cTn>
                        </p:par>
                      </p:childTnLst>
                    </p:cTn>
                  </p:par>
                  <p:par>
                    <p:cTn id="306" fill="hold">
                      <p:stCondLst>
                        <p:cond delay="indefinite"/>
                      </p:stCondLst>
                      <p:childTnLst>
                        <p:par>
                          <p:cTn id="307" fill="hold">
                            <p:stCondLst>
                              <p:cond delay="0"/>
                            </p:stCondLst>
                            <p:childTnLst>
                              <p:par>
                                <p:cTn id="308" presetID="10" presetClass="entr" presetSubtype="0" fill="hold" grpId="0" nodeType="clickEffect">
                                  <p:stCondLst>
                                    <p:cond delay="0"/>
                                  </p:stCondLst>
                                  <p:childTnLst>
                                    <p:set>
                                      <p:cBhvr>
                                        <p:cTn id="309" dur="1" fill="hold">
                                          <p:stCondLst>
                                            <p:cond delay="0"/>
                                          </p:stCondLst>
                                        </p:cTn>
                                        <p:tgtEl>
                                          <p:spTgt spid="42"/>
                                        </p:tgtEl>
                                        <p:attrNameLst>
                                          <p:attrName>style.visibility</p:attrName>
                                        </p:attrNameLst>
                                      </p:cBhvr>
                                      <p:to>
                                        <p:strVal val="visible"/>
                                      </p:to>
                                    </p:set>
                                    <p:animEffect transition="in" filter="fade">
                                      <p:cBhvr>
                                        <p:cTn id="310" dur="500"/>
                                        <p:tgtEl>
                                          <p:spTgt spid="42"/>
                                        </p:tgtEl>
                                      </p:cBhvr>
                                    </p:animEffect>
                                  </p:childTnLst>
                                </p:cTn>
                              </p:par>
                            </p:childTnLst>
                          </p:cTn>
                        </p:par>
                      </p:childTnLst>
                    </p:cTn>
                  </p:par>
                  <p:par>
                    <p:cTn id="311" fill="hold">
                      <p:stCondLst>
                        <p:cond delay="indefinite"/>
                      </p:stCondLst>
                      <p:childTnLst>
                        <p:par>
                          <p:cTn id="312" fill="hold">
                            <p:stCondLst>
                              <p:cond delay="0"/>
                            </p:stCondLst>
                            <p:childTnLst>
                              <p:par>
                                <p:cTn id="313" presetID="10" presetClass="entr" presetSubtype="0" fill="hold" grpId="0" nodeType="clickEffect">
                                  <p:stCondLst>
                                    <p:cond delay="0"/>
                                  </p:stCondLst>
                                  <p:childTnLst>
                                    <p:set>
                                      <p:cBhvr>
                                        <p:cTn id="314" dur="1" fill="hold">
                                          <p:stCondLst>
                                            <p:cond delay="0"/>
                                          </p:stCondLst>
                                        </p:cTn>
                                        <p:tgtEl>
                                          <p:spTgt spid="43"/>
                                        </p:tgtEl>
                                        <p:attrNameLst>
                                          <p:attrName>style.visibility</p:attrName>
                                        </p:attrNameLst>
                                      </p:cBhvr>
                                      <p:to>
                                        <p:strVal val="visible"/>
                                      </p:to>
                                    </p:set>
                                    <p:animEffect transition="in" filter="fade">
                                      <p:cBhvr>
                                        <p:cTn id="315" dur="500"/>
                                        <p:tgtEl>
                                          <p:spTgt spid="43"/>
                                        </p:tgtEl>
                                      </p:cBhvr>
                                    </p:animEffect>
                                  </p:childTnLst>
                                </p:cTn>
                              </p:par>
                            </p:childTnLst>
                          </p:cTn>
                        </p:par>
                      </p:childTnLst>
                    </p:cTn>
                  </p:par>
                  <p:par>
                    <p:cTn id="316" fill="hold">
                      <p:stCondLst>
                        <p:cond delay="indefinite"/>
                      </p:stCondLst>
                      <p:childTnLst>
                        <p:par>
                          <p:cTn id="317" fill="hold">
                            <p:stCondLst>
                              <p:cond delay="0"/>
                            </p:stCondLst>
                            <p:childTnLst>
                              <p:par>
                                <p:cTn id="318" presetID="9" presetClass="exit" presetSubtype="0" fill="hold" grpId="1" nodeType="clickEffect">
                                  <p:stCondLst>
                                    <p:cond delay="0"/>
                                  </p:stCondLst>
                                  <p:childTnLst>
                                    <p:animEffect transition="out" filter="dissolve">
                                      <p:cBhvr>
                                        <p:cTn id="319" dur="500"/>
                                        <p:tgtEl>
                                          <p:spTgt spid="39"/>
                                        </p:tgtEl>
                                      </p:cBhvr>
                                    </p:animEffect>
                                    <p:set>
                                      <p:cBhvr>
                                        <p:cTn id="320" dur="1" fill="hold">
                                          <p:stCondLst>
                                            <p:cond delay="499"/>
                                          </p:stCondLst>
                                        </p:cTn>
                                        <p:tgtEl>
                                          <p:spTgt spid="39"/>
                                        </p:tgtEl>
                                        <p:attrNameLst>
                                          <p:attrName>style.visibility</p:attrName>
                                        </p:attrNameLst>
                                      </p:cBhvr>
                                      <p:to>
                                        <p:strVal val="hidden"/>
                                      </p:to>
                                    </p:set>
                                  </p:childTnLst>
                                </p:cTn>
                              </p:par>
                              <p:par>
                                <p:cTn id="321" presetID="9" presetClass="exit" presetSubtype="0" fill="hold" grpId="1" nodeType="withEffect">
                                  <p:stCondLst>
                                    <p:cond delay="0"/>
                                  </p:stCondLst>
                                  <p:childTnLst>
                                    <p:animEffect transition="out" filter="dissolve">
                                      <p:cBhvr>
                                        <p:cTn id="322" dur="500"/>
                                        <p:tgtEl>
                                          <p:spTgt spid="41"/>
                                        </p:tgtEl>
                                      </p:cBhvr>
                                    </p:animEffect>
                                    <p:set>
                                      <p:cBhvr>
                                        <p:cTn id="323" dur="1" fill="hold">
                                          <p:stCondLst>
                                            <p:cond delay="499"/>
                                          </p:stCondLst>
                                        </p:cTn>
                                        <p:tgtEl>
                                          <p:spTgt spid="41"/>
                                        </p:tgtEl>
                                        <p:attrNameLst>
                                          <p:attrName>style.visibility</p:attrName>
                                        </p:attrNameLst>
                                      </p:cBhvr>
                                      <p:to>
                                        <p:strVal val="hidden"/>
                                      </p:to>
                                    </p:set>
                                  </p:childTnLst>
                                </p:cTn>
                              </p:par>
                              <p:par>
                                <p:cTn id="324" presetID="9" presetClass="exit" presetSubtype="0" fill="hold" grpId="1" nodeType="withEffect">
                                  <p:stCondLst>
                                    <p:cond delay="0"/>
                                  </p:stCondLst>
                                  <p:childTnLst>
                                    <p:animEffect transition="out" filter="dissolve">
                                      <p:cBhvr>
                                        <p:cTn id="325" dur="500"/>
                                        <p:tgtEl>
                                          <p:spTgt spid="42"/>
                                        </p:tgtEl>
                                      </p:cBhvr>
                                    </p:animEffect>
                                    <p:set>
                                      <p:cBhvr>
                                        <p:cTn id="326" dur="1" fill="hold">
                                          <p:stCondLst>
                                            <p:cond delay="499"/>
                                          </p:stCondLst>
                                        </p:cTn>
                                        <p:tgtEl>
                                          <p:spTgt spid="42"/>
                                        </p:tgtEl>
                                        <p:attrNameLst>
                                          <p:attrName>style.visibility</p:attrName>
                                        </p:attrNameLst>
                                      </p:cBhvr>
                                      <p:to>
                                        <p:strVal val="hidden"/>
                                      </p:to>
                                    </p:set>
                                  </p:childTnLst>
                                </p:cTn>
                              </p:par>
                              <p:par>
                                <p:cTn id="327" presetID="9" presetClass="exit" presetSubtype="0" fill="hold" grpId="1" nodeType="withEffect">
                                  <p:stCondLst>
                                    <p:cond delay="0"/>
                                  </p:stCondLst>
                                  <p:childTnLst>
                                    <p:animEffect transition="out" filter="dissolve">
                                      <p:cBhvr>
                                        <p:cTn id="328" dur="500"/>
                                        <p:tgtEl>
                                          <p:spTgt spid="43"/>
                                        </p:tgtEl>
                                      </p:cBhvr>
                                    </p:animEffect>
                                    <p:set>
                                      <p:cBhvr>
                                        <p:cTn id="329" dur="1" fill="hold">
                                          <p:stCondLst>
                                            <p:cond delay="499"/>
                                          </p:stCondLst>
                                        </p:cTn>
                                        <p:tgtEl>
                                          <p:spTgt spid="43"/>
                                        </p:tgtEl>
                                        <p:attrNameLst>
                                          <p:attrName>style.visibility</p:attrName>
                                        </p:attrNameLst>
                                      </p:cBhvr>
                                      <p:to>
                                        <p:strVal val="hidden"/>
                                      </p:to>
                                    </p:set>
                                  </p:childTnLst>
                                </p:cTn>
                              </p:par>
                            </p:childTnLst>
                          </p:cTn>
                        </p:par>
                      </p:childTnLst>
                    </p:cTn>
                  </p:par>
                  <p:par>
                    <p:cTn id="330" fill="hold">
                      <p:stCondLst>
                        <p:cond delay="indefinite"/>
                      </p:stCondLst>
                      <p:childTnLst>
                        <p:par>
                          <p:cTn id="331" fill="hold">
                            <p:stCondLst>
                              <p:cond delay="0"/>
                            </p:stCondLst>
                            <p:childTnLst>
                              <p:par>
                                <p:cTn id="332" presetID="9" presetClass="exit" presetSubtype="0" fill="hold" nodeType="clickEffect">
                                  <p:stCondLst>
                                    <p:cond delay="0"/>
                                  </p:stCondLst>
                                  <p:childTnLst>
                                    <p:animEffect transition="out" filter="dissolve">
                                      <p:cBhvr>
                                        <p:cTn id="333" dur="500"/>
                                        <p:tgtEl>
                                          <p:spTgt spid="38"/>
                                        </p:tgtEl>
                                      </p:cBhvr>
                                    </p:animEffect>
                                    <p:set>
                                      <p:cBhvr>
                                        <p:cTn id="334" dur="1" fill="hold">
                                          <p:stCondLst>
                                            <p:cond delay="499"/>
                                          </p:stCondLst>
                                        </p:cTn>
                                        <p:tgtEl>
                                          <p:spTgt spid="38"/>
                                        </p:tgtEl>
                                        <p:attrNameLst>
                                          <p:attrName>style.visibility</p:attrName>
                                        </p:attrNameLst>
                                      </p:cBhvr>
                                      <p:to>
                                        <p:strVal val="hidden"/>
                                      </p:to>
                                    </p:set>
                                  </p:childTnLst>
                                </p:cTn>
                              </p:par>
                            </p:childTnLst>
                          </p:cTn>
                        </p:par>
                      </p:childTnLst>
                    </p:cTn>
                  </p:par>
                  <p:par>
                    <p:cTn id="335" fill="hold">
                      <p:stCondLst>
                        <p:cond delay="indefinite"/>
                      </p:stCondLst>
                      <p:childTnLst>
                        <p:par>
                          <p:cTn id="336" fill="hold">
                            <p:stCondLst>
                              <p:cond delay="0"/>
                            </p:stCondLst>
                            <p:childTnLst>
                              <p:par>
                                <p:cTn id="337" presetID="10" presetClass="entr" presetSubtype="0" fill="hold" nodeType="clickEffect">
                                  <p:stCondLst>
                                    <p:cond delay="0"/>
                                  </p:stCondLst>
                                  <p:childTnLst>
                                    <p:set>
                                      <p:cBhvr>
                                        <p:cTn id="338" dur="1" fill="hold">
                                          <p:stCondLst>
                                            <p:cond delay="0"/>
                                          </p:stCondLst>
                                        </p:cTn>
                                        <p:tgtEl>
                                          <p:spTgt spid="44"/>
                                        </p:tgtEl>
                                        <p:attrNameLst>
                                          <p:attrName>style.visibility</p:attrName>
                                        </p:attrNameLst>
                                      </p:cBhvr>
                                      <p:to>
                                        <p:strVal val="visible"/>
                                      </p:to>
                                    </p:set>
                                    <p:animEffect transition="in" filter="fade">
                                      <p:cBhvr>
                                        <p:cTn id="339" dur="500"/>
                                        <p:tgtEl>
                                          <p:spTgt spid="44"/>
                                        </p:tgtEl>
                                      </p:cBhvr>
                                    </p:animEffect>
                                  </p:childTnLst>
                                </p:cTn>
                              </p:par>
                            </p:childTnLst>
                          </p:cTn>
                        </p:par>
                      </p:childTnLst>
                    </p:cTn>
                  </p:par>
                  <p:par>
                    <p:cTn id="340" fill="hold">
                      <p:stCondLst>
                        <p:cond delay="indefinite"/>
                      </p:stCondLst>
                      <p:childTnLst>
                        <p:par>
                          <p:cTn id="341" fill="hold">
                            <p:stCondLst>
                              <p:cond delay="0"/>
                            </p:stCondLst>
                            <p:childTnLst>
                              <p:par>
                                <p:cTn id="342" presetID="10" presetClass="entr" presetSubtype="0" fill="hold" nodeType="clickEffect">
                                  <p:stCondLst>
                                    <p:cond delay="0"/>
                                  </p:stCondLst>
                                  <p:childTnLst>
                                    <p:set>
                                      <p:cBhvr>
                                        <p:cTn id="343" dur="1" fill="hold">
                                          <p:stCondLst>
                                            <p:cond delay="0"/>
                                          </p:stCondLst>
                                        </p:cTn>
                                        <p:tgtEl>
                                          <p:spTgt spid="45"/>
                                        </p:tgtEl>
                                        <p:attrNameLst>
                                          <p:attrName>style.visibility</p:attrName>
                                        </p:attrNameLst>
                                      </p:cBhvr>
                                      <p:to>
                                        <p:strVal val="visible"/>
                                      </p:to>
                                    </p:set>
                                    <p:animEffect transition="in" filter="fade">
                                      <p:cBhvr>
                                        <p:cTn id="344" dur="500"/>
                                        <p:tgtEl>
                                          <p:spTgt spid="45"/>
                                        </p:tgtEl>
                                      </p:cBhvr>
                                    </p:animEffect>
                                  </p:childTnLst>
                                </p:cTn>
                              </p:par>
                            </p:childTnLst>
                          </p:cTn>
                        </p:par>
                      </p:childTnLst>
                    </p:cTn>
                  </p:par>
                  <p:par>
                    <p:cTn id="345" fill="hold">
                      <p:stCondLst>
                        <p:cond delay="indefinite"/>
                      </p:stCondLst>
                      <p:childTnLst>
                        <p:par>
                          <p:cTn id="346" fill="hold">
                            <p:stCondLst>
                              <p:cond delay="0"/>
                            </p:stCondLst>
                            <p:childTnLst>
                              <p:par>
                                <p:cTn id="347" presetID="10" presetClass="entr" presetSubtype="0" fill="hold" nodeType="clickEffect">
                                  <p:stCondLst>
                                    <p:cond delay="0"/>
                                  </p:stCondLst>
                                  <p:childTnLst>
                                    <p:set>
                                      <p:cBhvr>
                                        <p:cTn id="348" dur="1" fill="hold">
                                          <p:stCondLst>
                                            <p:cond delay="0"/>
                                          </p:stCondLst>
                                        </p:cTn>
                                        <p:tgtEl>
                                          <p:spTgt spid="46"/>
                                        </p:tgtEl>
                                        <p:attrNameLst>
                                          <p:attrName>style.visibility</p:attrName>
                                        </p:attrNameLst>
                                      </p:cBhvr>
                                      <p:to>
                                        <p:strVal val="visible"/>
                                      </p:to>
                                    </p:set>
                                    <p:animEffect transition="in" filter="fade">
                                      <p:cBhvr>
                                        <p:cTn id="349" dur="500"/>
                                        <p:tgtEl>
                                          <p:spTgt spid="46"/>
                                        </p:tgtEl>
                                      </p:cBhvr>
                                    </p:animEffect>
                                  </p:childTnLst>
                                </p:cTn>
                              </p:par>
                            </p:childTnLst>
                          </p:cTn>
                        </p:par>
                      </p:childTnLst>
                    </p:cTn>
                  </p:par>
                  <p:par>
                    <p:cTn id="350" fill="hold">
                      <p:stCondLst>
                        <p:cond delay="indefinite"/>
                      </p:stCondLst>
                      <p:childTnLst>
                        <p:par>
                          <p:cTn id="351" fill="hold">
                            <p:stCondLst>
                              <p:cond delay="0"/>
                            </p:stCondLst>
                            <p:childTnLst>
                              <p:par>
                                <p:cTn id="352" presetID="10" presetClass="entr" presetSubtype="0" fill="hold" nodeType="clickEffect">
                                  <p:stCondLst>
                                    <p:cond delay="0"/>
                                  </p:stCondLst>
                                  <p:childTnLst>
                                    <p:set>
                                      <p:cBhvr>
                                        <p:cTn id="353" dur="1" fill="hold">
                                          <p:stCondLst>
                                            <p:cond delay="0"/>
                                          </p:stCondLst>
                                        </p:cTn>
                                        <p:tgtEl>
                                          <p:spTgt spid="48"/>
                                        </p:tgtEl>
                                        <p:attrNameLst>
                                          <p:attrName>style.visibility</p:attrName>
                                        </p:attrNameLst>
                                      </p:cBhvr>
                                      <p:to>
                                        <p:strVal val="visible"/>
                                      </p:to>
                                    </p:set>
                                    <p:animEffect transition="in" filter="fade">
                                      <p:cBhvr>
                                        <p:cTn id="354" dur="500"/>
                                        <p:tgtEl>
                                          <p:spTgt spid="48"/>
                                        </p:tgtEl>
                                      </p:cBhvr>
                                    </p:animEffect>
                                  </p:childTnLst>
                                </p:cTn>
                              </p:par>
                            </p:childTnLst>
                          </p:cTn>
                        </p:par>
                      </p:childTnLst>
                    </p:cTn>
                  </p:par>
                  <p:par>
                    <p:cTn id="355" fill="hold">
                      <p:stCondLst>
                        <p:cond delay="indefinite"/>
                      </p:stCondLst>
                      <p:childTnLst>
                        <p:par>
                          <p:cTn id="356" fill="hold">
                            <p:stCondLst>
                              <p:cond delay="0"/>
                            </p:stCondLst>
                            <p:childTnLst>
                              <p:par>
                                <p:cTn id="357" presetID="10" presetClass="entr" presetSubtype="0" fill="hold" nodeType="clickEffect">
                                  <p:stCondLst>
                                    <p:cond delay="0"/>
                                  </p:stCondLst>
                                  <p:childTnLst>
                                    <p:set>
                                      <p:cBhvr>
                                        <p:cTn id="358" dur="1" fill="hold">
                                          <p:stCondLst>
                                            <p:cond delay="0"/>
                                          </p:stCondLst>
                                        </p:cTn>
                                        <p:tgtEl>
                                          <p:spTgt spid="47"/>
                                        </p:tgtEl>
                                        <p:attrNameLst>
                                          <p:attrName>style.visibility</p:attrName>
                                        </p:attrNameLst>
                                      </p:cBhvr>
                                      <p:to>
                                        <p:strVal val="visible"/>
                                      </p:to>
                                    </p:set>
                                    <p:animEffect transition="in" filter="fade">
                                      <p:cBhvr>
                                        <p:cTn id="359" dur="500"/>
                                        <p:tgtEl>
                                          <p:spTgt spid="47"/>
                                        </p:tgtEl>
                                      </p:cBhvr>
                                    </p:animEffect>
                                  </p:childTnLst>
                                </p:cTn>
                              </p:par>
                            </p:childTnLst>
                          </p:cTn>
                        </p:par>
                      </p:childTnLst>
                    </p:cTn>
                  </p:par>
                  <p:par>
                    <p:cTn id="360" fill="hold">
                      <p:stCondLst>
                        <p:cond delay="indefinite"/>
                      </p:stCondLst>
                      <p:childTnLst>
                        <p:par>
                          <p:cTn id="361" fill="hold">
                            <p:stCondLst>
                              <p:cond delay="0"/>
                            </p:stCondLst>
                            <p:childTnLst>
                              <p:par>
                                <p:cTn id="362" presetID="10" presetClass="entr" presetSubtype="0" fill="hold" nodeType="clickEffect">
                                  <p:stCondLst>
                                    <p:cond delay="0"/>
                                  </p:stCondLst>
                                  <p:childTnLst>
                                    <p:set>
                                      <p:cBhvr>
                                        <p:cTn id="363" dur="1" fill="hold">
                                          <p:stCondLst>
                                            <p:cond delay="0"/>
                                          </p:stCondLst>
                                        </p:cTn>
                                        <p:tgtEl>
                                          <p:spTgt spid="49"/>
                                        </p:tgtEl>
                                        <p:attrNameLst>
                                          <p:attrName>style.visibility</p:attrName>
                                        </p:attrNameLst>
                                      </p:cBhvr>
                                      <p:to>
                                        <p:strVal val="visible"/>
                                      </p:to>
                                    </p:set>
                                    <p:animEffect transition="in" filter="fade">
                                      <p:cBhvr>
                                        <p:cTn id="364" dur="500"/>
                                        <p:tgtEl>
                                          <p:spTgt spid="49"/>
                                        </p:tgtEl>
                                      </p:cBhvr>
                                    </p:animEffect>
                                  </p:childTnLst>
                                </p:cTn>
                              </p:par>
                            </p:childTnLst>
                          </p:cTn>
                        </p:par>
                      </p:childTnLst>
                    </p:cTn>
                  </p:par>
                  <p:par>
                    <p:cTn id="365" fill="hold">
                      <p:stCondLst>
                        <p:cond delay="indefinite"/>
                      </p:stCondLst>
                      <p:childTnLst>
                        <p:par>
                          <p:cTn id="366" fill="hold">
                            <p:stCondLst>
                              <p:cond delay="0"/>
                            </p:stCondLst>
                            <p:childTnLst>
                              <p:par>
                                <p:cTn id="367" presetID="9" presetClass="exit" presetSubtype="0" fill="hold" nodeType="clickEffect">
                                  <p:stCondLst>
                                    <p:cond delay="0"/>
                                  </p:stCondLst>
                                  <p:childTnLst>
                                    <p:animEffect transition="out" filter="dissolve">
                                      <p:cBhvr>
                                        <p:cTn id="368" dur="500"/>
                                        <p:tgtEl>
                                          <p:spTgt spid="45"/>
                                        </p:tgtEl>
                                      </p:cBhvr>
                                    </p:animEffect>
                                    <p:set>
                                      <p:cBhvr>
                                        <p:cTn id="369" dur="1" fill="hold">
                                          <p:stCondLst>
                                            <p:cond delay="499"/>
                                          </p:stCondLst>
                                        </p:cTn>
                                        <p:tgtEl>
                                          <p:spTgt spid="45"/>
                                        </p:tgtEl>
                                        <p:attrNameLst>
                                          <p:attrName>style.visibility</p:attrName>
                                        </p:attrNameLst>
                                      </p:cBhvr>
                                      <p:to>
                                        <p:strVal val="hidden"/>
                                      </p:to>
                                    </p:set>
                                  </p:childTnLst>
                                </p:cTn>
                              </p:par>
                              <p:par>
                                <p:cTn id="370" presetID="9" presetClass="exit" presetSubtype="0" fill="hold" nodeType="withEffect">
                                  <p:stCondLst>
                                    <p:cond delay="0"/>
                                  </p:stCondLst>
                                  <p:childTnLst>
                                    <p:animEffect transition="out" filter="dissolve">
                                      <p:cBhvr>
                                        <p:cTn id="371" dur="500"/>
                                        <p:tgtEl>
                                          <p:spTgt spid="46"/>
                                        </p:tgtEl>
                                      </p:cBhvr>
                                    </p:animEffect>
                                    <p:set>
                                      <p:cBhvr>
                                        <p:cTn id="372" dur="1" fill="hold">
                                          <p:stCondLst>
                                            <p:cond delay="499"/>
                                          </p:stCondLst>
                                        </p:cTn>
                                        <p:tgtEl>
                                          <p:spTgt spid="46"/>
                                        </p:tgtEl>
                                        <p:attrNameLst>
                                          <p:attrName>style.visibility</p:attrName>
                                        </p:attrNameLst>
                                      </p:cBhvr>
                                      <p:to>
                                        <p:strVal val="hidden"/>
                                      </p:to>
                                    </p:set>
                                  </p:childTnLst>
                                </p:cTn>
                              </p:par>
                              <p:par>
                                <p:cTn id="373" presetID="9" presetClass="exit" presetSubtype="0" fill="hold" nodeType="withEffect">
                                  <p:stCondLst>
                                    <p:cond delay="0"/>
                                  </p:stCondLst>
                                  <p:childTnLst>
                                    <p:animEffect transition="out" filter="dissolve">
                                      <p:cBhvr>
                                        <p:cTn id="374" dur="500"/>
                                        <p:tgtEl>
                                          <p:spTgt spid="47"/>
                                        </p:tgtEl>
                                      </p:cBhvr>
                                    </p:animEffect>
                                    <p:set>
                                      <p:cBhvr>
                                        <p:cTn id="375" dur="1" fill="hold">
                                          <p:stCondLst>
                                            <p:cond delay="499"/>
                                          </p:stCondLst>
                                        </p:cTn>
                                        <p:tgtEl>
                                          <p:spTgt spid="47"/>
                                        </p:tgtEl>
                                        <p:attrNameLst>
                                          <p:attrName>style.visibility</p:attrName>
                                        </p:attrNameLst>
                                      </p:cBhvr>
                                      <p:to>
                                        <p:strVal val="hidden"/>
                                      </p:to>
                                    </p:set>
                                  </p:childTnLst>
                                </p:cTn>
                              </p:par>
                              <p:par>
                                <p:cTn id="376" presetID="9" presetClass="exit" presetSubtype="0" fill="hold" nodeType="withEffect">
                                  <p:stCondLst>
                                    <p:cond delay="0"/>
                                  </p:stCondLst>
                                  <p:childTnLst>
                                    <p:animEffect transition="out" filter="dissolve">
                                      <p:cBhvr>
                                        <p:cTn id="377" dur="500"/>
                                        <p:tgtEl>
                                          <p:spTgt spid="48"/>
                                        </p:tgtEl>
                                      </p:cBhvr>
                                    </p:animEffect>
                                    <p:set>
                                      <p:cBhvr>
                                        <p:cTn id="378" dur="1" fill="hold">
                                          <p:stCondLst>
                                            <p:cond delay="499"/>
                                          </p:stCondLst>
                                        </p:cTn>
                                        <p:tgtEl>
                                          <p:spTgt spid="48"/>
                                        </p:tgtEl>
                                        <p:attrNameLst>
                                          <p:attrName>style.visibility</p:attrName>
                                        </p:attrNameLst>
                                      </p:cBhvr>
                                      <p:to>
                                        <p:strVal val="hidden"/>
                                      </p:to>
                                    </p:set>
                                  </p:childTnLst>
                                </p:cTn>
                              </p:par>
                              <p:par>
                                <p:cTn id="379" presetID="9" presetClass="exit" presetSubtype="0" fill="hold" nodeType="withEffect">
                                  <p:stCondLst>
                                    <p:cond delay="0"/>
                                  </p:stCondLst>
                                  <p:childTnLst>
                                    <p:animEffect transition="out" filter="dissolve">
                                      <p:cBhvr>
                                        <p:cTn id="380" dur="500"/>
                                        <p:tgtEl>
                                          <p:spTgt spid="49"/>
                                        </p:tgtEl>
                                      </p:cBhvr>
                                    </p:animEffect>
                                    <p:set>
                                      <p:cBhvr>
                                        <p:cTn id="381" dur="1" fill="hold">
                                          <p:stCondLst>
                                            <p:cond delay="499"/>
                                          </p:stCondLst>
                                        </p:cTn>
                                        <p:tgtEl>
                                          <p:spTgt spid="49"/>
                                        </p:tgtEl>
                                        <p:attrNameLst>
                                          <p:attrName>style.visibility</p:attrName>
                                        </p:attrNameLst>
                                      </p:cBhvr>
                                      <p:to>
                                        <p:strVal val="hidden"/>
                                      </p:to>
                                    </p:set>
                                  </p:childTnLst>
                                </p:cTn>
                              </p:par>
                            </p:childTnLst>
                          </p:cTn>
                        </p:par>
                      </p:childTnLst>
                    </p:cTn>
                  </p:par>
                  <p:par>
                    <p:cTn id="382" fill="hold">
                      <p:stCondLst>
                        <p:cond delay="indefinite"/>
                      </p:stCondLst>
                      <p:childTnLst>
                        <p:par>
                          <p:cTn id="383" fill="hold">
                            <p:stCondLst>
                              <p:cond delay="0"/>
                            </p:stCondLst>
                            <p:childTnLst>
                              <p:par>
                                <p:cTn id="384" presetID="9" presetClass="exit" presetSubtype="0" fill="hold" nodeType="clickEffect">
                                  <p:stCondLst>
                                    <p:cond delay="0"/>
                                  </p:stCondLst>
                                  <p:childTnLst>
                                    <p:animEffect transition="out" filter="dissolve">
                                      <p:cBhvr>
                                        <p:cTn id="385" dur="500"/>
                                        <p:tgtEl>
                                          <p:spTgt spid="44"/>
                                        </p:tgtEl>
                                      </p:cBhvr>
                                    </p:animEffect>
                                    <p:set>
                                      <p:cBhvr>
                                        <p:cTn id="386"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1" grpId="0" animBg="1"/>
      <p:bldP spid="21" grpId="1" animBg="1"/>
      <p:bldP spid="21" grpId="2"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41" grpId="0" animBg="1"/>
      <p:bldP spid="41" grpId="1" animBg="1"/>
      <p:bldP spid="39" grpId="0" animBg="1"/>
      <p:bldP spid="39" grpId="1" animBg="1"/>
      <p:bldP spid="42" grpId="0" animBg="1"/>
      <p:bldP spid="42" grpId="1" animBg="1"/>
      <p:bldP spid="43" grpId="0" animBg="1"/>
      <p:bldP spid="4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10;&#10;Description automatically generated">
            <a:extLst>
              <a:ext uri="{FF2B5EF4-FFF2-40B4-BE49-F238E27FC236}">
                <a16:creationId xmlns:a16="http://schemas.microsoft.com/office/drawing/2014/main" id="{60099EC7-4766-65D5-94A3-FFF21EC903C8}"/>
              </a:ext>
            </a:extLst>
          </p:cNvPr>
          <p:cNvPicPr>
            <a:picLocks noChangeAspect="1"/>
          </p:cNvPicPr>
          <p:nvPr/>
        </p:nvPicPr>
        <p:blipFill>
          <a:blip r:embed="rId2"/>
          <a:stretch>
            <a:fillRect/>
          </a:stretch>
        </p:blipFill>
        <p:spPr>
          <a:xfrm>
            <a:off x="418012" y="728254"/>
            <a:ext cx="8046719" cy="6028508"/>
          </a:xfrm>
          <a:prstGeom prst="rect">
            <a:avLst/>
          </a:prstGeom>
        </p:spPr>
      </p:pic>
    </p:spTree>
    <p:extLst>
      <p:ext uri="{BB962C8B-B14F-4D97-AF65-F5344CB8AC3E}">
        <p14:creationId xmlns:p14="http://schemas.microsoft.com/office/powerpoint/2010/main" val="1737245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117C-2586-AE61-C0C6-FB39E4FEDCCF}"/>
              </a:ext>
            </a:extLst>
          </p:cNvPr>
          <p:cNvSpPr>
            <a:spLocks noGrp="1"/>
          </p:cNvSpPr>
          <p:nvPr>
            <p:ph type="title"/>
          </p:nvPr>
        </p:nvSpPr>
        <p:spPr>
          <a:xfrm>
            <a:off x="442612" y="-178161"/>
            <a:ext cx="7924800" cy="1143000"/>
          </a:xfrm>
        </p:spPr>
        <p:txBody>
          <a:bodyPr/>
          <a:lstStyle/>
          <a:p>
            <a:r>
              <a:rPr lang="en-US">
                <a:cs typeface="Arial"/>
              </a:rPr>
              <a:t>Models</a:t>
            </a:r>
            <a:endParaRPr lang="en-US"/>
          </a:p>
        </p:txBody>
      </p:sp>
      <p:sp>
        <p:nvSpPr>
          <p:cNvPr id="3" name="Content Placeholder 2">
            <a:extLst>
              <a:ext uri="{FF2B5EF4-FFF2-40B4-BE49-F238E27FC236}">
                <a16:creationId xmlns:a16="http://schemas.microsoft.com/office/drawing/2014/main" id="{35FCC03A-F23D-20AC-B0C7-E33761362443}"/>
              </a:ext>
            </a:extLst>
          </p:cNvPr>
          <p:cNvSpPr>
            <a:spLocks noGrp="1"/>
          </p:cNvSpPr>
          <p:nvPr>
            <p:ph idx="1"/>
          </p:nvPr>
        </p:nvSpPr>
        <p:spPr>
          <a:xfrm>
            <a:off x="122464" y="1350963"/>
            <a:ext cx="8833303" cy="5203371"/>
          </a:xfrm>
        </p:spPr>
        <p:txBody>
          <a:bodyPr/>
          <a:lstStyle/>
          <a:p>
            <a:r>
              <a:rPr lang="en-US" sz="2400">
                <a:ea typeface="+mn-lt"/>
                <a:cs typeface="+mn-lt"/>
              </a:rPr>
              <a:t>The </a:t>
            </a:r>
            <a:r>
              <a:rPr lang="en-US" sz="2400" b="1">
                <a:ea typeface="+mn-lt"/>
                <a:cs typeface="+mn-lt"/>
              </a:rPr>
              <a:t>part-part whole</a:t>
            </a:r>
            <a:r>
              <a:rPr lang="en-US" sz="2400">
                <a:ea typeface="+mn-lt"/>
                <a:cs typeface="+mn-lt"/>
              </a:rPr>
              <a:t> (also known as the cherry diagram) and </a:t>
            </a:r>
            <a:r>
              <a:rPr lang="en-US" sz="2400" b="1">
                <a:ea typeface="+mn-lt"/>
                <a:cs typeface="+mn-lt"/>
              </a:rPr>
              <a:t>bar models</a:t>
            </a:r>
            <a:r>
              <a:rPr lang="en-US" sz="2400">
                <a:ea typeface="+mn-lt"/>
                <a:cs typeface="+mn-lt"/>
              </a:rPr>
              <a:t> are excellent tools to help children to represent the mathematics. They can be used in the concrete, pictorial or abstract form.</a:t>
            </a:r>
            <a:endParaRPr lang="en-US" sz="2400"/>
          </a:p>
          <a:p>
            <a:r>
              <a:rPr lang="en-US"/>
              <a:t/>
            </a:r>
            <a:br>
              <a:rPr lang="en-US"/>
            </a:br>
            <a:endParaRPr lang="en-US"/>
          </a:p>
        </p:txBody>
      </p:sp>
      <p:pic>
        <p:nvPicPr>
          <p:cNvPr id="4" name="Picture 4" descr="A picture containing diagram&#10;&#10;Description automatically generated">
            <a:extLst>
              <a:ext uri="{FF2B5EF4-FFF2-40B4-BE49-F238E27FC236}">
                <a16:creationId xmlns:a16="http://schemas.microsoft.com/office/drawing/2014/main" id="{5389F026-A49E-C81B-8FFF-9735C03CE99C}"/>
              </a:ext>
            </a:extLst>
          </p:cNvPr>
          <p:cNvPicPr>
            <a:picLocks noChangeAspect="1"/>
          </p:cNvPicPr>
          <p:nvPr/>
        </p:nvPicPr>
        <p:blipFill>
          <a:blip r:embed="rId2"/>
          <a:stretch>
            <a:fillRect/>
          </a:stretch>
        </p:blipFill>
        <p:spPr>
          <a:xfrm>
            <a:off x="124505" y="3121479"/>
            <a:ext cx="2581275" cy="3200400"/>
          </a:xfrm>
          <a:prstGeom prst="rect">
            <a:avLst/>
          </a:prstGeom>
        </p:spPr>
      </p:pic>
      <p:pic>
        <p:nvPicPr>
          <p:cNvPr id="5" name="Picture 5" descr="Shape&#10;&#10;Description automatically generated">
            <a:extLst>
              <a:ext uri="{FF2B5EF4-FFF2-40B4-BE49-F238E27FC236}">
                <a16:creationId xmlns:a16="http://schemas.microsoft.com/office/drawing/2014/main" id="{BC3BDCCB-656E-EDE2-B8C0-1AB9A1B181A1}"/>
              </a:ext>
            </a:extLst>
          </p:cNvPr>
          <p:cNvPicPr>
            <a:picLocks noChangeAspect="1"/>
          </p:cNvPicPr>
          <p:nvPr/>
        </p:nvPicPr>
        <p:blipFill>
          <a:blip r:embed="rId3"/>
          <a:stretch>
            <a:fillRect/>
          </a:stretch>
        </p:blipFill>
        <p:spPr>
          <a:xfrm>
            <a:off x="3052082" y="2552700"/>
            <a:ext cx="3829050" cy="1752600"/>
          </a:xfrm>
          <a:prstGeom prst="rect">
            <a:avLst/>
          </a:prstGeom>
        </p:spPr>
      </p:pic>
      <p:pic>
        <p:nvPicPr>
          <p:cNvPr id="6" name="Picture 6" descr="Shape, rectangle&#10;&#10;Description automatically generated">
            <a:extLst>
              <a:ext uri="{FF2B5EF4-FFF2-40B4-BE49-F238E27FC236}">
                <a16:creationId xmlns:a16="http://schemas.microsoft.com/office/drawing/2014/main" id="{B493B259-0BDE-3D14-CED2-4B14A7A5AB78}"/>
              </a:ext>
            </a:extLst>
          </p:cNvPr>
          <p:cNvPicPr>
            <a:picLocks noChangeAspect="1"/>
          </p:cNvPicPr>
          <p:nvPr/>
        </p:nvPicPr>
        <p:blipFill>
          <a:blip r:embed="rId4"/>
          <a:stretch>
            <a:fillRect/>
          </a:stretch>
        </p:blipFill>
        <p:spPr>
          <a:xfrm>
            <a:off x="3982811" y="4727802"/>
            <a:ext cx="5124450" cy="2028825"/>
          </a:xfrm>
          <a:prstGeom prst="rect">
            <a:avLst/>
          </a:prstGeom>
        </p:spPr>
      </p:pic>
    </p:spTree>
    <p:extLst>
      <p:ext uri="{BB962C8B-B14F-4D97-AF65-F5344CB8AC3E}">
        <p14:creationId xmlns:p14="http://schemas.microsoft.com/office/powerpoint/2010/main" val="1088430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DBA90A1-1B32-08B6-386E-82A82E861355}"/>
              </a:ext>
            </a:extLst>
          </p:cNvPr>
          <p:cNvPicPr>
            <a:picLocks noChangeAspect="1"/>
          </p:cNvPicPr>
          <p:nvPr/>
        </p:nvPicPr>
        <p:blipFill>
          <a:blip r:embed="rId3"/>
          <a:stretch>
            <a:fillRect/>
          </a:stretch>
        </p:blipFill>
        <p:spPr>
          <a:xfrm>
            <a:off x="163966" y="1428750"/>
            <a:ext cx="8353425" cy="4572000"/>
          </a:xfrm>
          <a:prstGeom prst="rect">
            <a:avLst/>
          </a:prstGeom>
        </p:spPr>
      </p:pic>
      <p:sp>
        <p:nvSpPr>
          <p:cNvPr id="3" name="Title 2">
            <a:extLst>
              <a:ext uri="{FF2B5EF4-FFF2-40B4-BE49-F238E27FC236}">
                <a16:creationId xmlns:a16="http://schemas.microsoft.com/office/drawing/2014/main" id="{493ACE66-F9B9-EC62-CDEA-5534FAF30FC0}"/>
              </a:ext>
            </a:extLst>
          </p:cNvPr>
          <p:cNvSpPr>
            <a:spLocks noGrp="1"/>
          </p:cNvSpPr>
          <p:nvPr>
            <p:ph type="title"/>
          </p:nvPr>
        </p:nvSpPr>
        <p:spPr>
          <a:xfrm>
            <a:off x="61612" y="-1268"/>
            <a:ext cx="6101443" cy="1143000"/>
          </a:xfrm>
        </p:spPr>
        <p:txBody>
          <a:bodyPr/>
          <a:lstStyle/>
          <a:p>
            <a:r>
              <a:rPr lang="en-US" sz="2800">
                <a:cs typeface="Arial"/>
              </a:rPr>
              <a:t>Developing depth/simplicity/clarity. </a:t>
            </a:r>
            <a:endParaRPr lang="en-US" sz="2800"/>
          </a:p>
        </p:txBody>
      </p:sp>
    </p:spTree>
    <p:extLst>
      <p:ext uri="{BB962C8B-B14F-4D97-AF65-F5344CB8AC3E}">
        <p14:creationId xmlns:p14="http://schemas.microsoft.com/office/powerpoint/2010/main" val="109793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5B701-99CD-0671-99F9-580E816C2C9E}"/>
              </a:ext>
            </a:extLst>
          </p:cNvPr>
          <p:cNvSpPr>
            <a:spLocks noGrp="1"/>
          </p:cNvSpPr>
          <p:nvPr>
            <p:ph type="title"/>
          </p:nvPr>
        </p:nvSpPr>
        <p:spPr>
          <a:xfrm>
            <a:off x="281123" y="-155568"/>
            <a:ext cx="7924800" cy="1143000"/>
          </a:xfrm>
        </p:spPr>
        <p:txBody>
          <a:bodyPr/>
          <a:lstStyle/>
          <a:p>
            <a:r>
              <a:rPr lang="en-US">
                <a:cs typeface="Arial"/>
              </a:rPr>
              <a:t>Stem Sentences</a:t>
            </a:r>
            <a:endParaRPr lang="en-US"/>
          </a:p>
        </p:txBody>
      </p:sp>
      <p:sp>
        <p:nvSpPr>
          <p:cNvPr id="3" name="Content Placeholder 2">
            <a:extLst>
              <a:ext uri="{FF2B5EF4-FFF2-40B4-BE49-F238E27FC236}">
                <a16:creationId xmlns:a16="http://schemas.microsoft.com/office/drawing/2014/main" id="{69B35AC9-9535-937F-BEC6-3DE2BC80CE81}"/>
              </a:ext>
            </a:extLst>
          </p:cNvPr>
          <p:cNvSpPr>
            <a:spLocks noGrp="1"/>
          </p:cNvSpPr>
          <p:nvPr>
            <p:ph idx="1"/>
          </p:nvPr>
        </p:nvSpPr>
        <p:spPr>
          <a:xfrm>
            <a:off x="172528" y="1338383"/>
            <a:ext cx="8698002" cy="5135592"/>
          </a:xfrm>
        </p:spPr>
        <p:txBody>
          <a:bodyPr/>
          <a:lstStyle/>
          <a:p>
            <a:r>
              <a:rPr lang="en-US" sz="2400" b="1">
                <a:cs typeface="Arial"/>
              </a:rPr>
              <a:t>An important element of representation and structure which can easily be overlooked. </a:t>
            </a:r>
            <a:endParaRPr lang="en-US" sz="2400">
              <a:cs typeface="Arial"/>
            </a:endParaRPr>
          </a:p>
          <a:p>
            <a:endParaRPr lang="en-US" sz="2400">
              <a:cs typeface="Arial"/>
            </a:endParaRPr>
          </a:p>
          <a:p>
            <a:r>
              <a:rPr lang="en-US"/>
              <a:t/>
            </a:r>
            <a:br>
              <a:rPr lang="en-US"/>
            </a:br>
            <a:r>
              <a:rPr lang="en-US" sz="2400">
                <a:cs typeface="Arial"/>
              </a:rPr>
              <a:t> </a:t>
            </a:r>
            <a:endParaRPr lang="en-US"/>
          </a:p>
        </p:txBody>
      </p:sp>
      <p:pic>
        <p:nvPicPr>
          <p:cNvPr id="4" name="Picture 4" descr="A picture containing clipart&#10;&#10;Description automatically generated">
            <a:extLst>
              <a:ext uri="{FF2B5EF4-FFF2-40B4-BE49-F238E27FC236}">
                <a16:creationId xmlns:a16="http://schemas.microsoft.com/office/drawing/2014/main" id="{84C893E8-AC68-E248-9DC7-616D55776922}"/>
              </a:ext>
            </a:extLst>
          </p:cNvPr>
          <p:cNvPicPr>
            <a:picLocks noChangeAspect="1"/>
          </p:cNvPicPr>
          <p:nvPr/>
        </p:nvPicPr>
        <p:blipFill>
          <a:blip r:embed="rId3"/>
          <a:stretch>
            <a:fillRect/>
          </a:stretch>
        </p:blipFill>
        <p:spPr>
          <a:xfrm>
            <a:off x="483707" y="3185214"/>
            <a:ext cx="3762734" cy="2198477"/>
          </a:xfrm>
          <a:prstGeom prst="rect">
            <a:avLst/>
          </a:prstGeom>
        </p:spPr>
      </p:pic>
      <p:sp>
        <p:nvSpPr>
          <p:cNvPr id="5" name="TextBox 4">
            <a:extLst>
              <a:ext uri="{FF2B5EF4-FFF2-40B4-BE49-F238E27FC236}">
                <a16:creationId xmlns:a16="http://schemas.microsoft.com/office/drawing/2014/main" id="{F5FA98F8-CB49-B60D-A2B9-F1CE923B8FBF}"/>
              </a:ext>
            </a:extLst>
          </p:cNvPr>
          <p:cNvSpPr txBox="1"/>
          <p:nvPr/>
        </p:nvSpPr>
        <p:spPr>
          <a:xfrm>
            <a:off x="4587985" y="3197202"/>
            <a:ext cx="4300237" cy="14711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i="1">
                <a:latin typeface="Arial"/>
                <a:cs typeface="Arial"/>
              </a:rPr>
              <a:t>_______ is the whole; ____ is a part and____</a:t>
            </a:r>
          </a:p>
          <a:p>
            <a:pPr>
              <a:buNone/>
            </a:pPr>
            <a:r>
              <a:rPr lang="en-US" i="1">
                <a:latin typeface="Arial"/>
                <a:cs typeface="Arial"/>
              </a:rPr>
              <a:t>is a part.</a:t>
            </a:r>
            <a:endParaRPr lang="en-US" i="1">
              <a:cs typeface="Arial" panose="020B0604020202020204" pitchFamily="34" charset="0"/>
            </a:endParaRPr>
          </a:p>
        </p:txBody>
      </p:sp>
    </p:spTree>
    <p:extLst>
      <p:ext uri="{BB962C8B-B14F-4D97-AF65-F5344CB8AC3E}">
        <p14:creationId xmlns:p14="http://schemas.microsoft.com/office/powerpoint/2010/main" val="2518898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48F292-0D01-EB66-632A-D20DDB73810C}"/>
              </a:ext>
            </a:extLst>
          </p:cNvPr>
          <p:cNvSpPr/>
          <p:nvPr/>
        </p:nvSpPr>
        <p:spPr bwMode="auto">
          <a:xfrm>
            <a:off x="4257675" y="3114675"/>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US"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FCF4BF34-EE01-CA5C-C7B5-C9C225FF4ADD}"/>
              </a:ext>
            </a:extLst>
          </p:cNvPr>
          <p:cNvSpPr/>
          <p:nvPr/>
        </p:nvSpPr>
        <p:spPr bwMode="auto">
          <a:xfrm>
            <a:off x="1079" y="51399"/>
            <a:ext cx="9138248" cy="1245079"/>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US" sz="2800" b="0"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B551D8D1-B361-6077-1DDB-80CA7E19D355}"/>
              </a:ext>
            </a:extLst>
          </p:cNvPr>
          <p:cNvSpPr txBox="1"/>
          <p:nvPr/>
        </p:nvSpPr>
        <p:spPr>
          <a:xfrm>
            <a:off x="140354" y="214252"/>
            <a:ext cx="88722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sz="1800">
                <a:solidFill>
                  <a:schemeClr val="tx2">
                    <a:lumMod val="60000"/>
                    <a:lumOff val="40000"/>
                  </a:schemeClr>
                </a:solidFill>
                <a:latin typeface="Arial"/>
                <a:cs typeface="Arial"/>
              </a:rPr>
              <a:t>Example from Year 1 Additive Structures. (NCETM Curriculum </a:t>
            </a:r>
            <a:r>
              <a:rPr lang="en-US" sz="1800" err="1">
                <a:solidFill>
                  <a:schemeClr val="tx2">
                    <a:lumMod val="60000"/>
                    <a:lumOff val="40000"/>
                  </a:schemeClr>
                </a:solidFill>
                <a:latin typeface="Arial"/>
                <a:cs typeface="Arial"/>
              </a:rPr>
              <a:t>Prioritisation</a:t>
            </a:r>
            <a:r>
              <a:rPr lang="en-US" sz="1800">
                <a:solidFill>
                  <a:schemeClr val="tx2">
                    <a:lumMod val="60000"/>
                    <a:lumOff val="40000"/>
                  </a:schemeClr>
                </a:solidFill>
                <a:latin typeface="Arial"/>
                <a:cs typeface="Arial"/>
              </a:rPr>
              <a:t>) </a:t>
            </a:r>
            <a:r>
              <a:rPr lang="en-US" sz="1800">
                <a:solidFill>
                  <a:schemeClr val="tx2">
                    <a:lumMod val="60000"/>
                    <a:lumOff val="40000"/>
                  </a:schemeClr>
                </a:solidFill>
                <a:latin typeface="Arial"/>
                <a:cs typeface="Arial"/>
                <a:hlinkClick r:id="rId3">
                  <a:extLst>
                    <a:ext uri="{A12FA001-AC4F-418D-AE19-62706E023703}">
                      <ahyp:hlinkClr xmlns="" xmlns:ahyp="http://schemas.microsoft.com/office/drawing/2018/hyperlinkcolor" val="tx"/>
                    </a:ext>
                  </a:extLst>
                </a:hlinkClick>
              </a:rPr>
              <a:t>link to planning here</a:t>
            </a:r>
            <a:endParaRPr lang="en-US" sz="1800">
              <a:solidFill>
                <a:schemeClr val="tx2">
                  <a:lumMod val="60000"/>
                  <a:lumOff val="40000"/>
                </a:schemeClr>
              </a:solidFill>
              <a:cs typeface="Arial" panose="020B0604020202020204" pitchFamily="34" charset="0"/>
            </a:endParaRPr>
          </a:p>
        </p:txBody>
      </p:sp>
      <p:sp>
        <p:nvSpPr>
          <p:cNvPr id="5" name="TextBox 4">
            <a:extLst>
              <a:ext uri="{FF2B5EF4-FFF2-40B4-BE49-F238E27FC236}">
                <a16:creationId xmlns:a16="http://schemas.microsoft.com/office/drawing/2014/main" id="{00F02967-A889-A192-24A1-78BC4E88FD08}"/>
              </a:ext>
            </a:extLst>
          </p:cNvPr>
          <p:cNvSpPr txBox="1"/>
          <p:nvPr/>
        </p:nvSpPr>
        <p:spPr>
          <a:xfrm>
            <a:off x="205702" y="1029679"/>
            <a:ext cx="88751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sz="2400">
                <a:latin typeface="Arial"/>
                <a:cs typeface="Arial"/>
              </a:rPr>
              <a:t>'</a:t>
            </a:r>
            <a:r>
              <a:rPr lang="en-US" sz="2400" i="1">
                <a:latin typeface="Arial"/>
                <a:cs typeface="Arial"/>
              </a:rPr>
              <a:t>Throughout, encourage children to link the concrete/pictorial and abstract representations by describing the expressions in full sentences, using the following stem sentences:</a:t>
            </a:r>
            <a:endParaRPr lang="en-US">
              <a:cs typeface="Arial" panose="020B0604020202020204" pitchFamily="34" charset="0"/>
            </a:endParaRPr>
          </a:p>
        </p:txBody>
      </p:sp>
      <p:pic>
        <p:nvPicPr>
          <p:cNvPr id="6" name="Picture 6" descr="Text&#10;&#10;Description automatically generated">
            <a:extLst>
              <a:ext uri="{FF2B5EF4-FFF2-40B4-BE49-F238E27FC236}">
                <a16:creationId xmlns:a16="http://schemas.microsoft.com/office/drawing/2014/main" id="{D7C38D26-A767-0D7F-9672-BB7474D12242}"/>
              </a:ext>
            </a:extLst>
          </p:cNvPr>
          <p:cNvPicPr>
            <a:picLocks noChangeAspect="1"/>
          </p:cNvPicPr>
          <p:nvPr/>
        </p:nvPicPr>
        <p:blipFill>
          <a:blip r:embed="rId4"/>
          <a:stretch>
            <a:fillRect/>
          </a:stretch>
        </p:blipFill>
        <p:spPr>
          <a:xfrm>
            <a:off x="201733" y="2302119"/>
            <a:ext cx="4745532" cy="1631205"/>
          </a:xfrm>
          <a:prstGeom prst="rect">
            <a:avLst/>
          </a:prstGeom>
        </p:spPr>
      </p:pic>
      <p:pic>
        <p:nvPicPr>
          <p:cNvPr id="7" name="Picture 7" descr="A picture containing diagram&#10;&#10;Description automatically generated">
            <a:extLst>
              <a:ext uri="{FF2B5EF4-FFF2-40B4-BE49-F238E27FC236}">
                <a16:creationId xmlns:a16="http://schemas.microsoft.com/office/drawing/2014/main" id="{0082AA69-CC42-F169-4BEC-CDF4F1A25FE9}"/>
              </a:ext>
            </a:extLst>
          </p:cNvPr>
          <p:cNvPicPr>
            <a:picLocks noChangeAspect="1"/>
          </p:cNvPicPr>
          <p:nvPr/>
        </p:nvPicPr>
        <p:blipFill>
          <a:blip r:embed="rId5"/>
          <a:stretch>
            <a:fillRect/>
          </a:stretch>
        </p:blipFill>
        <p:spPr>
          <a:xfrm>
            <a:off x="195532" y="4216496"/>
            <a:ext cx="4842554" cy="2209197"/>
          </a:xfrm>
          <a:prstGeom prst="rect">
            <a:avLst/>
          </a:prstGeom>
        </p:spPr>
      </p:pic>
      <p:pic>
        <p:nvPicPr>
          <p:cNvPr id="9" name="Picture 9" descr="Chart&#10;&#10;Description automatically generated">
            <a:extLst>
              <a:ext uri="{FF2B5EF4-FFF2-40B4-BE49-F238E27FC236}">
                <a16:creationId xmlns:a16="http://schemas.microsoft.com/office/drawing/2014/main" id="{D8F15CB7-6A4E-BEB4-F934-824B3772D84C}"/>
              </a:ext>
            </a:extLst>
          </p:cNvPr>
          <p:cNvPicPr>
            <a:picLocks noChangeAspect="1"/>
          </p:cNvPicPr>
          <p:nvPr/>
        </p:nvPicPr>
        <p:blipFill>
          <a:blip r:embed="rId6"/>
          <a:stretch>
            <a:fillRect/>
          </a:stretch>
        </p:blipFill>
        <p:spPr>
          <a:xfrm>
            <a:off x="5447771" y="4222060"/>
            <a:ext cx="3390440" cy="2228904"/>
          </a:xfrm>
          <a:prstGeom prst="rect">
            <a:avLst/>
          </a:prstGeom>
        </p:spPr>
      </p:pic>
    </p:spTree>
    <p:extLst>
      <p:ext uri="{BB962C8B-B14F-4D97-AF65-F5344CB8AC3E}">
        <p14:creationId xmlns:p14="http://schemas.microsoft.com/office/powerpoint/2010/main" val="193879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company name&#10;&#10;Description automatically generated">
            <a:extLst>
              <a:ext uri="{FF2B5EF4-FFF2-40B4-BE49-F238E27FC236}">
                <a16:creationId xmlns:a16="http://schemas.microsoft.com/office/drawing/2014/main" id="{F184ACD0-026A-2C18-1D75-9EE54F5B8342}"/>
              </a:ext>
            </a:extLst>
          </p:cNvPr>
          <p:cNvPicPr>
            <a:picLocks noChangeAspect="1"/>
          </p:cNvPicPr>
          <p:nvPr/>
        </p:nvPicPr>
        <p:blipFill>
          <a:blip r:embed="rId2"/>
          <a:stretch>
            <a:fillRect/>
          </a:stretch>
        </p:blipFill>
        <p:spPr>
          <a:xfrm>
            <a:off x="1327533" y="1251103"/>
            <a:ext cx="6227284" cy="5429938"/>
          </a:xfrm>
          <a:prstGeom prst="rect">
            <a:avLst/>
          </a:prstGeom>
        </p:spPr>
      </p:pic>
    </p:spTree>
    <p:extLst>
      <p:ext uri="{BB962C8B-B14F-4D97-AF65-F5344CB8AC3E}">
        <p14:creationId xmlns:p14="http://schemas.microsoft.com/office/powerpoint/2010/main" val="1332027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64AC4C5C-B48A-0B1B-C46F-AAF7ADD64151}"/>
              </a:ext>
            </a:extLst>
          </p:cNvPr>
          <p:cNvPicPr>
            <a:picLocks noChangeAspect="1"/>
          </p:cNvPicPr>
          <p:nvPr/>
        </p:nvPicPr>
        <p:blipFill>
          <a:blip r:embed="rId2"/>
          <a:stretch>
            <a:fillRect/>
          </a:stretch>
        </p:blipFill>
        <p:spPr>
          <a:xfrm>
            <a:off x="347007" y="229387"/>
            <a:ext cx="2305050" cy="1428750"/>
          </a:xfrm>
          <a:prstGeom prst="rect">
            <a:avLst/>
          </a:prstGeom>
        </p:spPr>
      </p:pic>
      <p:sp>
        <p:nvSpPr>
          <p:cNvPr id="5" name="TextBox 4">
            <a:extLst>
              <a:ext uri="{FF2B5EF4-FFF2-40B4-BE49-F238E27FC236}">
                <a16:creationId xmlns:a16="http://schemas.microsoft.com/office/drawing/2014/main" id="{DB26B338-0F0B-37D0-D5B2-C1D2E369EE51}"/>
              </a:ext>
            </a:extLst>
          </p:cNvPr>
          <p:cNvSpPr txBox="1"/>
          <p:nvPr/>
        </p:nvSpPr>
        <p:spPr>
          <a:xfrm>
            <a:off x="379602" y="2413932"/>
            <a:ext cx="829041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a:solidFill>
                  <a:srgbClr val="585858"/>
                </a:solidFill>
                <a:latin typeface="Muli"/>
              </a:rPr>
              <a:t>If taught ideas are to be understood deeply, they must not merely be passively received but must be worked on by the student: thought about, reasoned with and discussed with others</a:t>
            </a:r>
            <a:endParaRPr lang="en-US">
              <a:cs typeface="Arial" panose="020B0604020202020204" pitchFamily="34" charset="0"/>
            </a:endParaRPr>
          </a:p>
        </p:txBody>
      </p:sp>
    </p:spTree>
    <p:extLst>
      <p:ext uri="{BB962C8B-B14F-4D97-AF65-F5344CB8AC3E}">
        <p14:creationId xmlns:p14="http://schemas.microsoft.com/office/powerpoint/2010/main" val="3926166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948F-F7CF-E3AF-DE9B-16784B8626B2}"/>
              </a:ext>
            </a:extLst>
          </p:cNvPr>
          <p:cNvSpPr>
            <a:spLocks noGrp="1"/>
          </p:cNvSpPr>
          <p:nvPr>
            <p:ph type="title"/>
          </p:nvPr>
        </p:nvSpPr>
        <p:spPr>
          <a:xfrm>
            <a:off x="108595" y="203865"/>
            <a:ext cx="5926347" cy="1143000"/>
          </a:xfrm>
        </p:spPr>
        <p:txBody>
          <a:bodyPr/>
          <a:lstStyle/>
          <a:p>
            <a:r>
              <a:rPr lang="en-US">
                <a:cs typeface="Arial"/>
              </a:rPr>
              <a:t>Some ideas for Mathematical Thinking.</a:t>
            </a:r>
            <a:endParaRPr lang="en-US"/>
          </a:p>
        </p:txBody>
      </p:sp>
      <p:sp>
        <p:nvSpPr>
          <p:cNvPr id="3" name="Content Placeholder 2">
            <a:extLst>
              <a:ext uri="{FF2B5EF4-FFF2-40B4-BE49-F238E27FC236}">
                <a16:creationId xmlns:a16="http://schemas.microsoft.com/office/drawing/2014/main" id="{AEEDC7B5-4C7B-6FE1-16C4-F7F32E5853DE}"/>
              </a:ext>
            </a:extLst>
          </p:cNvPr>
          <p:cNvSpPr>
            <a:spLocks noGrp="1"/>
          </p:cNvSpPr>
          <p:nvPr>
            <p:ph idx="1"/>
          </p:nvPr>
        </p:nvSpPr>
        <p:spPr>
          <a:xfrm>
            <a:off x="115020" y="1467780"/>
            <a:ext cx="9028680" cy="4474233"/>
          </a:xfrm>
        </p:spPr>
        <p:txBody>
          <a:bodyPr/>
          <a:lstStyle/>
          <a:p>
            <a:pPr marL="285750" indent="-285750">
              <a:buFont typeface="Arial"/>
              <a:buChar char="•"/>
            </a:pPr>
            <a:r>
              <a:rPr lang="en-US" sz="2400">
                <a:ea typeface="+mn-lt"/>
                <a:cs typeface="+mn-lt"/>
              </a:rPr>
              <a:t>Problem solving/reasoning questions which require children to apply what they have learnt in a different context. </a:t>
            </a:r>
            <a:endParaRPr lang="en-US" sz="2400">
              <a:cs typeface="Arial"/>
            </a:endParaRPr>
          </a:p>
          <a:p>
            <a:pPr marL="0" indent="0"/>
            <a:endParaRPr lang="en-US" sz="2400">
              <a:ea typeface="+mn-lt"/>
              <a:cs typeface="+mn-lt"/>
            </a:endParaRPr>
          </a:p>
          <a:p>
            <a:pPr marL="285750" indent="-285750">
              <a:buFont typeface="Arial"/>
              <a:buChar char="•"/>
            </a:pPr>
            <a:r>
              <a:rPr lang="en-US" sz="2400">
                <a:ea typeface="+mn-lt"/>
                <a:cs typeface="+mn-lt"/>
              </a:rPr>
              <a:t>Always, sometimes, never statements.</a:t>
            </a:r>
            <a:endParaRPr lang="en-US" sz="2400">
              <a:cs typeface="Arial"/>
            </a:endParaRPr>
          </a:p>
          <a:p>
            <a:pPr marL="0" indent="0"/>
            <a:endParaRPr lang="en-US" sz="2400">
              <a:ea typeface="+mn-lt"/>
              <a:cs typeface="+mn-lt"/>
            </a:endParaRPr>
          </a:p>
          <a:p>
            <a:pPr marL="285750" indent="-285750">
              <a:buFont typeface="Arial"/>
              <a:buChar char="•"/>
            </a:pPr>
            <a:r>
              <a:rPr lang="en-US" sz="2400">
                <a:ea typeface="+mn-lt"/>
                <a:cs typeface="+mn-lt"/>
              </a:rPr>
              <a:t>Questions that require investigation.</a:t>
            </a:r>
            <a:endParaRPr lang="en-US" sz="2400">
              <a:cs typeface="Arial"/>
            </a:endParaRPr>
          </a:p>
          <a:p>
            <a:pPr marL="0" indent="0"/>
            <a:endParaRPr lang="en-US" sz="2400">
              <a:ea typeface="+mn-lt"/>
              <a:cs typeface="+mn-lt"/>
            </a:endParaRPr>
          </a:p>
          <a:p>
            <a:pPr marL="285750" indent="-285750">
              <a:buFont typeface="Arial"/>
              <a:buChar char="•"/>
            </a:pPr>
            <a:r>
              <a:rPr lang="en-US" sz="2400">
                <a:ea typeface="+mn-lt"/>
                <a:cs typeface="+mn-lt"/>
              </a:rPr>
              <a:t>‘Convince me’ or ‘prove it’ statements.</a:t>
            </a:r>
            <a:endParaRPr lang="en-US" sz="2400">
              <a:cs typeface="Arial"/>
            </a:endParaRPr>
          </a:p>
          <a:p>
            <a:pPr marL="0" indent="0"/>
            <a:endParaRPr lang="en-US" sz="2400">
              <a:ea typeface="+mn-lt"/>
              <a:cs typeface="+mn-lt"/>
            </a:endParaRPr>
          </a:p>
          <a:p>
            <a:pPr marL="285750" indent="-285750">
              <a:buFont typeface="Arial"/>
              <a:buChar char="•"/>
            </a:pPr>
            <a:r>
              <a:rPr lang="en-US" sz="2400">
                <a:ea typeface="+mn-lt"/>
                <a:cs typeface="+mn-lt"/>
              </a:rPr>
              <a:t>Questions where children have to spot the mistake and correct it and/or offer an explanation.</a:t>
            </a:r>
            <a:endParaRPr lang="en-US" sz="2400">
              <a:cs typeface="Arial"/>
            </a:endParaRPr>
          </a:p>
          <a:p>
            <a:endParaRPr lang="en-US" sz="2400">
              <a:cs typeface="Arial"/>
            </a:endParaRPr>
          </a:p>
        </p:txBody>
      </p:sp>
    </p:spTree>
    <p:extLst>
      <p:ext uri="{BB962C8B-B14F-4D97-AF65-F5344CB8AC3E}">
        <p14:creationId xmlns:p14="http://schemas.microsoft.com/office/powerpoint/2010/main" val="187672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07A1D2B-3352-82E7-319F-888527A9C6CB}"/>
              </a:ext>
            </a:extLst>
          </p:cNvPr>
          <p:cNvPicPr>
            <a:picLocks noChangeAspect="1"/>
          </p:cNvPicPr>
          <p:nvPr/>
        </p:nvPicPr>
        <p:blipFill>
          <a:blip r:embed="rId2"/>
          <a:stretch>
            <a:fillRect/>
          </a:stretch>
        </p:blipFill>
        <p:spPr>
          <a:xfrm>
            <a:off x="66137" y="77860"/>
            <a:ext cx="9083614" cy="6299715"/>
          </a:xfrm>
          <a:prstGeom prst="rect">
            <a:avLst/>
          </a:prstGeom>
        </p:spPr>
      </p:pic>
    </p:spTree>
    <p:extLst>
      <p:ext uri="{BB962C8B-B14F-4D97-AF65-F5344CB8AC3E}">
        <p14:creationId xmlns:p14="http://schemas.microsoft.com/office/powerpoint/2010/main" val="2590788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51EA-2110-55CD-70D2-083BA8A41ACA}"/>
              </a:ext>
            </a:extLst>
          </p:cNvPr>
          <p:cNvSpPr>
            <a:spLocks noGrp="1"/>
          </p:cNvSpPr>
          <p:nvPr>
            <p:ph type="title"/>
          </p:nvPr>
        </p:nvSpPr>
        <p:spPr>
          <a:xfrm>
            <a:off x="79840" y="218243"/>
            <a:ext cx="7924800" cy="1143000"/>
          </a:xfrm>
        </p:spPr>
        <p:txBody>
          <a:bodyPr/>
          <a:lstStyle/>
          <a:p>
            <a:r>
              <a:rPr lang="en-US">
                <a:cs typeface="Arial"/>
              </a:rPr>
              <a:t>Resources – Deepening Understanding</a:t>
            </a:r>
            <a:endParaRPr lang="en-US"/>
          </a:p>
        </p:txBody>
      </p:sp>
      <p:pic>
        <p:nvPicPr>
          <p:cNvPr id="4" name="Picture 4" descr="A picture containing table&#10;&#10;Description automatically generated">
            <a:extLst>
              <a:ext uri="{FF2B5EF4-FFF2-40B4-BE49-F238E27FC236}">
                <a16:creationId xmlns:a16="http://schemas.microsoft.com/office/drawing/2014/main" id="{776D6430-F4AF-1C6E-A076-4E23B6B7FEC3}"/>
              </a:ext>
            </a:extLst>
          </p:cNvPr>
          <p:cNvPicPr>
            <a:picLocks noChangeAspect="1"/>
          </p:cNvPicPr>
          <p:nvPr/>
        </p:nvPicPr>
        <p:blipFill>
          <a:blip r:embed="rId3"/>
          <a:stretch>
            <a:fillRect/>
          </a:stretch>
        </p:blipFill>
        <p:spPr>
          <a:xfrm>
            <a:off x="144222" y="1298904"/>
            <a:ext cx="6238875" cy="5381625"/>
          </a:xfrm>
          <a:prstGeom prst="rect">
            <a:avLst/>
          </a:prstGeom>
        </p:spPr>
      </p:pic>
      <p:sp>
        <p:nvSpPr>
          <p:cNvPr id="5" name="TextBox 4">
            <a:extLst>
              <a:ext uri="{FF2B5EF4-FFF2-40B4-BE49-F238E27FC236}">
                <a16:creationId xmlns:a16="http://schemas.microsoft.com/office/drawing/2014/main" id="{AADCEA4E-D81C-D1AE-9F02-A503FE8B8C99}"/>
              </a:ext>
            </a:extLst>
          </p:cNvPr>
          <p:cNvSpPr txBox="1"/>
          <p:nvPr/>
        </p:nvSpPr>
        <p:spPr>
          <a:xfrm>
            <a:off x="7009390" y="2391973"/>
            <a:ext cx="1831827" cy="214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sz="2300">
                <a:latin typeface="Arial"/>
                <a:cs typeface="Arial"/>
              </a:rPr>
              <a:t>Year 6</a:t>
            </a:r>
          </a:p>
          <a:p>
            <a:pPr>
              <a:buNone/>
            </a:pPr>
            <a:r>
              <a:rPr lang="en-US" sz="2300">
                <a:latin typeface="Arial"/>
                <a:cs typeface="Arial"/>
              </a:rPr>
              <a:t>Fractions</a:t>
            </a:r>
          </a:p>
          <a:p>
            <a:pPr>
              <a:buNone/>
            </a:pPr>
            <a:r>
              <a:rPr lang="en-US" sz="2300">
                <a:latin typeface="Arial"/>
                <a:cs typeface="Arial"/>
              </a:rPr>
              <a:t>Decimals</a:t>
            </a:r>
          </a:p>
          <a:p>
            <a:pPr>
              <a:buNone/>
            </a:pPr>
            <a:r>
              <a:rPr lang="en-US" sz="2300">
                <a:latin typeface="Arial"/>
                <a:cs typeface="Arial"/>
              </a:rPr>
              <a:t>And</a:t>
            </a:r>
            <a:endParaRPr lang="en-US" sz="2300">
              <a:cs typeface="Arial" panose="020B0604020202020204" pitchFamily="34" charset="0"/>
            </a:endParaRPr>
          </a:p>
          <a:p>
            <a:pPr>
              <a:buNone/>
            </a:pPr>
            <a:r>
              <a:rPr lang="en-US" sz="2300">
                <a:latin typeface="Arial"/>
                <a:cs typeface="Arial"/>
              </a:rPr>
              <a:t>Percentages</a:t>
            </a:r>
            <a:endParaRPr lang="en-US" sz="2300">
              <a:cs typeface="Arial" panose="020B0604020202020204" pitchFamily="34" charset="0"/>
            </a:endParaRPr>
          </a:p>
        </p:txBody>
      </p:sp>
    </p:spTree>
    <p:extLst>
      <p:ext uri="{BB962C8B-B14F-4D97-AF65-F5344CB8AC3E}">
        <p14:creationId xmlns:p14="http://schemas.microsoft.com/office/powerpoint/2010/main" val="209242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10;&#10;Description automatically generated">
            <a:extLst>
              <a:ext uri="{FF2B5EF4-FFF2-40B4-BE49-F238E27FC236}">
                <a16:creationId xmlns:a16="http://schemas.microsoft.com/office/drawing/2014/main" id="{CE1D8D40-B54B-56F1-F651-4181569A67E5}"/>
              </a:ext>
            </a:extLst>
          </p:cNvPr>
          <p:cNvPicPr>
            <a:picLocks noChangeAspect="1"/>
          </p:cNvPicPr>
          <p:nvPr/>
        </p:nvPicPr>
        <p:blipFill>
          <a:blip r:embed="rId2"/>
          <a:stretch>
            <a:fillRect/>
          </a:stretch>
        </p:blipFill>
        <p:spPr>
          <a:xfrm>
            <a:off x="-3594" y="1146055"/>
            <a:ext cx="8001000" cy="5543550"/>
          </a:xfrm>
          <a:prstGeom prst="rect">
            <a:avLst/>
          </a:prstGeom>
        </p:spPr>
      </p:pic>
      <p:sp>
        <p:nvSpPr>
          <p:cNvPr id="3" name="TextBox 2">
            <a:extLst>
              <a:ext uri="{FF2B5EF4-FFF2-40B4-BE49-F238E27FC236}">
                <a16:creationId xmlns:a16="http://schemas.microsoft.com/office/drawing/2014/main" id="{68F219AE-6988-530E-B285-1E6B329A35A0}"/>
              </a:ext>
            </a:extLst>
          </p:cNvPr>
          <p:cNvSpPr txBox="1"/>
          <p:nvPr/>
        </p:nvSpPr>
        <p:spPr>
          <a:xfrm>
            <a:off x="2058913" y="333059"/>
            <a:ext cx="414810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a:solidFill>
                  <a:schemeClr val="tx2"/>
                </a:solidFill>
                <a:latin typeface="Arial"/>
                <a:cs typeface="Arial"/>
              </a:rPr>
              <a:t>White Rose</a:t>
            </a:r>
            <a:endParaRPr lang="en-US">
              <a:solidFill>
                <a:schemeClr val="tx2"/>
              </a:solidFill>
              <a:cs typeface="Arial" panose="020B0604020202020204" pitchFamily="34" charset="0"/>
            </a:endParaRPr>
          </a:p>
        </p:txBody>
      </p:sp>
    </p:spTree>
    <p:extLst>
      <p:ext uri="{BB962C8B-B14F-4D97-AF65-F5344CB8AC3E}">
        <p14:creationId xmlns:p14="http://schemas.microsoft.com/office/powerpoint/2010/main" val="461155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0346" y="470766"/>
            <a:ext cx="2616199" cy="214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274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398BD-C02A-9856-A133-72F3AC73F431}"/>
              </a:ext>
            </a:extLst>
          </p:cNvPr>
          <p:cNvSpPr>
            <a:spLocks noGrp="1"/>
          </p:cNvSpPr>
          <p:nvPr>
            <p:ph type="title"/>
          </p:nvPr>
        </p:nvSpPr>
        <p:spPr>
          <a:xfrm>
            <a:off x="611885" y="157119"/>
            <a:ext cx="7924800" cy="1143000"/>
          </a:xfrm>
        </p:spPr>
        <p:txBody>
          <a:bodyPr/>
          <a:lstStyle/>
          <a:p>
            <a:r>
              <a:rPr lang="en-US" sz="4400">
                <a:cs typeface="Arial"/>
              </a:rPr>
              <a:t>Variation </a:t>
            </a:r>
            <a:endParaRPr lang="en-US" sz="4400"/>
          </a:p>
        </p:txBody>
      </p:sp>
      <p:sp>
        <p:nvSpPr>
          <p:cNvPr id="6" name="Content Placeholder 5">
            <a:extLst>
              <a:ext uri="{FF2B5EF4-FFF2-40B4-BE49-F238E27FC236}">
                <a16:creationId xmlns:a16="http://schemas.microsoft.com/office/drawing/2014/main" id="{CA6B3770-987D-D8CD-5F74-37333DB85296}"/>
              </a:ext>
            </a:extLst>
          </p:cNvPr>
          <p:cNvSpPr>
            <a:spLocks noGrp="1"/>
          </p:cNvSpPr>
          <p:nvPr>
            <p:ph sz="half" idx="1"/>
          </p:nvPr>
        </p:nvSpPr>
        <p:spPr>
          <a:xfrm>
            <a:off x="566057" y="1788024"/>
            <a:ext cx="7973287" cy="4101738"/>
          </a:xfrm>
        </p:spPr>
        <p:txBody>
          <a:bodyPr/>
          <a:lstStyle/>
          <a:p>
            <a:r>
              <a:rPr lang="en-US" sz="4000">
                <a:ea typeface="+mn-lt"/>
                <a:cs typeface="+mn-lt"/>
              </a:rPr>
              <a:t>This is generally perceived as one of the most valuable experiences within Chinese mathematics education community ( Sun, 2011).</a:t>
            </a:r>
            <a:endParaRPr lang="en-US" sz="4000"/>
          </a:p>
          <a:p>
            <a:endParaRPr lang="en-US">
              <a:cs typeface="Arial"/>
            </a:endParaRPr>
          </a:p>
        </p:txBody>
      </p:sp>
    </p:spTree>
    <p:extLst>
      <p:ext uri="{BB962C8B-B14F-4D97-AF65-F5344CB8AC3E}">
        <p14:creationId xmlns:p14="http://schemas.microsoft.com/office/powerpoint/2010/main" val="774571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39B9-6C02-40D6-B8BE-93BC8F299834}"/>
              </a:ext>
            </a:extLst>
          </p:cNvPr>
          <p:cNvSpPr>
            <a:spLocks noGrp="1"/>
          </p:cNvSpPr>
          <p:nvPr>
            <p:ph type="title"/>
          </p:nvPr>
        </p:nvSpPr>
        <p:spPr/>
        <p:txBody>
          <a:bodyPr/>
          <a:lstStyle/>
          <a:p>
            <a:r>
              <a:rPr lang="en-US">
                <a:ea typeface="+mj-lt"/>
                <a:cs typeface="+mj-lt"/>
              </a:rPr>
              <a:t>Conceptual Variation</a:t>
            </a:r>
            <a:endParaRPr lang="en-US"/>
          </a:p>
        </p:txBody>
      </p:sp>
      <p:pic>
        <p:nvPicPr>
          <p:cNvPr id="4" name="Picture 4" descr="Text&#10;&#10;Description automatically generated">
            <a:extLst>
              <a:ext uri="{FF2B5EF4-FFF2-40B4-BE49-F238E27FC236}">
                <a16:creationId xmlns:a16="http://schemas.microsoft.com/office/drawing/2014/main" id="{786379DA-F05B-166F-B63B-4C21BC7C54AB}"/>
              </a:ext>
            </a:extLst>
          </p:cNvPr>
          <p:cNvPicPr>
            <a:picLocks noGrp="1" noChangeAspect="1"/>
          </p:cNvPicPr>
          <p:nvPr>
            <p:ph idx="1"/>
          </p:nvPr>
        </p:nvPicPr>
        <p:blipFill>
          <a:blip r:embed="rId3"/>
          <a:stretch>
            <a:fillRect/>
          </a:stretch>
        </p:blipFill>
        <p:spPr>
          <a:xfrm>
            <a:off x="119380" y="2768011"/>
            <a:ext cx="8841105" cy="1828255"/>
          </a:xfrm>
        </p:spPr>
      </p:pic>
    </p:spTree>
    <p:extLst>
      <p:ext uri="{BB962C8B-B14F-4D97-AF65-F5344CB8AC3E}">
        <p14:creationId xmlns:p14="http://schemas.microsoft.com/office/powerpoint/2010/main" val="3736564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066A9263-FFCA-C47D-C464-612FC6FE1DF5}"/>
              </a:ext>
            </a:extLst>
          </p:cNvPr>
          <p:cNvPicPr>
            <a:picLocks noGrp="1" noChangeAspect="1"/>
          </p:cNvPicPr>
          <p:nvPr>
            <p:ph idx="1"/>
          </p:nvPr>
        </p:nvPicPr>
        <p:blipFill>
          <a:blip r:embed="rId3"/>
          <a:stretch>
            <a:fillRect/>
          </a:stretch>
        </p:blipFill>
        <p:spPr>
          <a:xfrm>
            <a:off x="682851" y="1610451"/>
            <a:ext cx="8092984" cy="3516357"/>
          </a:xfrm>
        </p:spPr>
      </p:pic>
    </p:spTree>
    <p:extLst>
      <p:ext uri="{BB962C8B-B14F-4D97-AF65-F5344CB8AC3E}">
        <p14:creationId xmlns:p14="http://schemas.microsoft.com/office/powerpoint/2010/main" val="258318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grass, outdoor, different&#10;&#10;Description automatically generated">
            <a:extLst>
              <a:ext uri="{FF2B5EF4-FFF2-40B4-BE49-F238E27FC236}">
                <a16:creationId xmlns:a16="http://schemas.microsoft.com/office/drawing/2014/main" id="{FD6ED357-D087-3C7F-FD2E-803A4BA49C51}"/>
              </a:ext>
            </a:extLst>
          </p:cNvPr>
          <p:cNvPicPr>
            <a:picLocks noGrp="1" noChangeAspect="1"/>
          </p:cNvPicPr>
          <p:nvPr>
            <p:ph idx="1"/>
          </p:nvPr>
        </p:nvPicPr>
        <p:blipFill>
          <a:blip r:embed="rId2"/>
          <a:stretch>
            <a:fillRect/>
          </a:stretch>
        </p:blipFill>
        <p:spPr>
          <a:xfrm>
            <a:off x="381861" y="1155428"/>
            <a:ext cx="7662998" cy="4321900"/>
          </a:xfrm>
        </p:spPr>
      </p:pic>
      <p:sp>
        <p:nvSpPr>
          <p:cNvPr id="5" name="TextBox 4">
            <a:extLst>
              <a:ext uri="{FF2B5EF4-FFF2-40B4-BE49-F238E27FC236}">
                <a16:creationId xmlns:a16="http://schemas.microsoft.com/office/drawing/2014/main" id="{2BFF3939-6F85-7388-011F-8AA3FC98AA36}"/>
              </a:ext>
            </a:extLst>
          </p:cNvPr>
          <p:cNvSpPr txBox="1"/>
          <p:nvPr/>
        </p:nvSpPr>
        <p:spPr>
          <a:xfrm>
            <a:off x="235131" y="5669280"/>
            <a:ext cx="869986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How could this slide be used to generate discussion on conceptual variation with staff back at school?</a:t>
            </a:r>
            <a:endParaRPr lang="en-US"/>
          </a:p>
        </p:txBody>
      </p:sp>
    </p:spTree>
    <p:extLst>
      <p:ext uri="{BB962C8B-B14F-4D97-AF65-F5344CB8AC3E}">
        <p14:creationId xmlns:p14="http://schemas.microsoft.com/office/powerpoint/2010/main" val="16441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pe, polygon&#10;&#10;Description automatically generated">
            <a:extLst>
              <a:ext uri="{FF2B5EF4-FFF2-40B4-BE49-F238E27FC236}">
                <a16:creationId xmlns:a16="http://schemas.microsoft.com/office/drawing/2014/main" id="{B57F9EA7-B7CB-C797-3E59-245DF57FB865}"/>
              </a:ext>
            </a:extLst>
          </p:cNvPr>
          <p:cNvPicPr>
            <a:picLocks noChangeAspect="1"/>
          </p:cNvPicPr>
          <p:nvPr/>
        </p:nvPicPr>
        <p:blipFill>
          <a:blip r:embed="rId3"/>
          <a:stretch>
            <a:fillRect/>
          </a:stretch>
        </p:blipFill>
        <p:spPr>
          <a:xfrm>
            <a:off x="418012" y="969726"/>
            <a:ext cx="7615644" cy="4317658"/>
          </a:xfrm>
          <a:prstGeom prst="rect">
            <a:avLst/>
          </a:prstGeom>
        </p:spPr>
      </p:pic>
      <p:sp>
        <p:nvSpPr>
          <p:cNvPr id="3" name="TextBox 2">
            <a:extLst>
              <a:ext uri="{FF2B5EF4-FFF2-40B4-BE49-F238E27FC236}">
                <a16:creationId xmlns:a16="http://schemas.microsoft.com/office/drawing/2014/main" id="{04BEC200-AFF0-BC96-6B4E-6F38EE531985}"/>
              </a:ext>
            </a:extLst>
          </p:cNvPr>
          <p:cNvSpPr txBox="1"/>
          <p:nvPr/>
        </p:nvSpPr>
        <p:spPr>
          <a:xfrm>
            <a:off x="679268" y="5773783"/>
            <a:ext cx="7942217" cy="13480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r>
              <a:rPr lang="en-US" sz="2400">
                <a:latin typeface="Arial"/>
                <a:cs typeface="Arial"/>
              </a:rPr>
              <a:t>Children gain a deeper understanding about what something ‘is’ by also understanding what it ‘isn’t’</a:t>
            </a:r>
            <a:endParaRPr lang="en-US" sz="2400">
              <a:latin typeface="Arial"/>
              <a:cs typeface="Arial" panose="020B0604020202020204" pitchFamily="34" charset="0"/>
            </a:endParaRPr>
          </a:p>
          <a:p>
            <a:pPr algn="l"/>
            <a:endParaRPr lang="en-US">
              <a:cs typeface="Arial"/>
            </a:endParaRPr>
          </a:p>
        </p:txBody>
      </p:sp>
    </p:spTree>
    <p:extLst>
      <p:ext uri="{BB962C8B-B14F-4D97-AF65-F5344CB8AC3E}">
        <p14:creationId xmlns:p14="http://schemas.microsoft.com/office/powerpoint/2010/main" val="1036313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E6D2818-DDC1-BEA8-F269-27A0D5B9D507}"/>
              </a:ext>
            </a:extLst>
          </p:cNvPr>
          <p:cNvPicPr>
            <a:picLocks noChangeAspect="1"/>
          </p:cNvPicPr>
          <p:nvPr/>
        </p:nvPicPr>
        <p:blipFill>
          <a:blip r:embed="rId3"/>
          <a:stretch>
            <a:fillRect/>
          </a:stretch>
        </p:blipFill>
        <p:spPr>
          <a:xfrm>
            <a:off x="326572" y="1847108"/>
            <a:ext cx="8334102" cy="4470068"/>
          </a:xfrm>
          <a:prstGeom prst="rect">
            <a:avLst/>
          </a:prstGeom>
        </p:spPr>
      </p:pic>
      <p:sp>
        <p:nvSpPr>
          <p:cNvPr id="5" name="Title 4">
            <a:extLst>
              <a:ext uri="{FF2B5EF4-FFF2-40B4-BE49-F238E27FC236}">
                <a16:creationId xmlns:a16="http://schemas.microsoft.com/office/drawing/2014/main" id="{AFE4E282-EB96-C083-7217-81D4A071654B}"/>
              </a:ext>
            </a:extLst>
          </p:cNvPr>
          <p:cNvSpPr>
            <a:spLocks noGrp="1"/>
          </p:cNvSpPr>
          <p:nvPr>
            <p:ph type="title"/>
          </p:nvPr>
        </p:nvSpPr>
        <p:spPr>
          <a:xfrm>
            <a:off x="664136" y="326936"/>
            <a:ext cx="5403669" cy="1129938"/>
          </a:xfrm>
        </p:spPr>
        <p:txBody>
          <a:bodyPr/>
          <a:lstStyle/>
          <a:p>
            <a:r>
              <a:rPr lang="en-US" sz="3200">
                <a:cs typeface="Arial"/>
              </a:rPr>
              <a:t>Why is conceptual variation so important?</a:t>
            </a:r>
            <a:endParaRPr lang="en-US" sz="3200"/>
          </a:p>
        </p:txBody>
      </p:sp>
    </p:spTree>
    <p:extLst>
      <p:ext uri="{BB962C8B-B14F-4D97-AF65-F5344CB8AC3E}">
        <p14:creationId xmlns:p14="http://schemas.microsoft.com/office/powerpoint/2010/main" val="2151925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10;&#10;Description automatically generated">
            <a:extLst>
              <a:ext uri="{FF2B5EF4-FFF2-40B4-BE49-F238E27FC236}">
                <a16:creationId xmlns:a16="http://schemas.microsoft.com/office/drawing/2014/main" id="{05F407F7-747E-845D-323B-734E9472EE65}"/>
              </a:ext>
            </a:extLst>
          </p:cNvPr>
          <p:cNvPicPr>
            <a:picLocks noChangeAspect="1"/>
          </p:cNvPicPr>
          <p:nvPr/>
        </p:nvPicPr>
        <p:blipFill>
          <a:blip r:embed="rId2"/>
          <a:stretch>
            <a:fillRect/>
          </a:stretch>
        </p:blipFill>
        <p:spPr>
          <a:xfrm>
            <a:off x="836023" y="1260566"/>
            <a:ext cx="7576456" cy="3944982"/>
          </a:xfrm>
          <a:prstGeom prst="rect">
            <a:avLst/>
          </a:prstGeom>
        </p:spPr>
      </p:pic>
      <p:sp>
        <p:nvSpPr>
          <p:cNvPr id="4" name="TextBox 3">
            <a:extLst>
              <a:ext uri="{FF2B5EF4-FFF2-40B4-BE49-F238E27FC236}">
                <a16:creationId xmlns:a16="http://schemas.microsoft.com/office/drawing/2014/main" id="{1C77099C-D6E4-3C23-CA56-5717B1A146EA}"/>
              </a:ext>
            </a:extLst>
          </p:cNvPr>
          <p:cNvSpPr txBox="1"/>
          <p:nvPr/>
        </p:nvSpPr>
        <p:spPr>
          <a:xfrm>
            <a:off x="326572" y="5499463"/>
            <a:ext cx="869986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en-US" sz="2400">
                <a:solidFill>
                  <a:srgbClr val="FF0000"/>
                </a:solidFill>
                <a:latin typeface="Arial"/>
                <a:cs typeface="Arial"/>
              </a:rPr>
              <a:t>The images they were used to seeing had limited their understanding</a:t>
            </a:r>
            <a:endParaRPr lang="en-US" sz="2400">
              <a:solidFill>
                <a:srgbClr val="FF0000"/>
              </a:solidFill>
              <a:cs typeface="Arial" panose="020B0604020202020204" pitchFamily="34" charset="0"/>
            </a:endParaRPr>
          </a:p>
        </p:txBody>
      </p:sp>
    </p:spTree>
    <p:extLst>
      <p:ext uri="{BB962C8B-B14F-4D97-AF65-F5344CB8AC3E}">
        <p14:creationId xmlns:p14="http://schemas.microsoft.com/office/powerpoint/2010/main" val="157435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9" y="229987"/>
            <a:ext cx="5133860" cy="1143000"/>
          </a:xfrm>
        </p:spPr>
        <p:txBody>
          <a:bodyPr/>
          <a:lstStyle/>
          <a:p>
            <a:r>
              <a:rPr lang="en-GB"/>
              <a:t>Principles of a Mastery Curriculum</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4952" y="1641304"/>
            <a:ext cx="5462282" cy="4096712"/>
          </a:xfrm>
        </p:spPr>
      </p:pic>
    </p:spTree>
    <p:extLst>
      <p:ext uri="{BB962C8B-B14F-4D97-AF65-F5344CB8AC3E}">
        <p14:creationId xmlns:p14="http://schemas.microsoft.com/office/powerpoint/2010/main" val="1942380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4C4D1356-DD51-2FE8-06A0-08E65401B093}"/>
              </a:ext>
            </a:extLst>
          </p:cNvPr>
          <p:cNvPicPr>
            <a:picLocks noChangeAspect="1"/>
          </p:cNvPicPr>
          <p:nvPr/>
        </p:nvPicPr>
        <p:blipFill>
          <a:blip r:embed="rId3"/>
          <a:stretch>
            <a:fillRect/>
          </a:stretch>
        </p:blipFill>
        <p:spPr>
          <a:xfrm>
            <a:off x="0" y="52727"/>
            <a:ext cx="9078685" cy="6360659"/>
          </a:xfrm>
          <a:prstGeom prst="rect">
            <a:avLst/>
          </a:prstGeom>
        </p:spPr>
      </p:pic>
    </p:spTree>
    <p:extLst>
      <p:ext uri="{BB962C8B-B14F-4D97-AF65-F5344CB8AC3E}">
        <p14:creationId xmlns:p14="http://schemas.microsoft.com/office/powerpoint/2010/main" val="2536558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9715-EB82-9261-70D2-3328C3DA2809}"/>
              </a:ext>
            </a:extLst>
          </p:cNvPr>
          <p:cNvSpPr>
            <a:spLocks noGrp="1"/>
          </p:cNvSpPr>
          <p:nvPr>
            <p:ph type="title"/>
          </p:nvPr>
        </p:nvSpPr>
        <p:spPr/>
        <p:txBody>
          <a:bodyPr/>
          <a:lstStyle/>
          <a:p>
            <a:r>
              <a:rPr lang="en-US" sz="4000">
                <a:ea typeface="+mj-lt"/>
                <a:cs typeface="+mj-lt"/>
              </a:rPr>
              <a:t>Procedural Variation</a:t>
            </a:r>
            <a:endParaRPr lang="en-US" sz="4000"/>
          </a:p>
        </p:txBody>
      </p:sp>
      <p:pic>
        <p:nvPicPr>
          <p:cNvPr id="4" name="Picture 4" descr="Text&#10;&#10;Description automatically generated">
            <a:extLst>
              <a:ext uri="{FF2B5EF4-FFF2-40B4-BE49-F238E27FC236}">
                <a16:creationId xmlns:a16="http://schemas.microsoft.com/office/drawing/2014/main" id="{C9E769F0-5827-A40A-C0E0-D0262FF78531}"/>
              </a:ext>
            </a:extLst>
          </p:cNvPr>
          <p:cNvPicPr>
            <a:picLocks noGrp="1" noChangeAspect="1"/>
          </p:cNvPicPr>
          <p:nvPr>
            <p:ph idx="1"/>
          </p:nvPr>
        </p:nvPicPr>
        <p:blipFill>
          <a:blip r:embed="rId2"/>
          <a:stretch>
            <a:fillRect/>
          </a:stretch>
        </p:blipFill>
        <p:spPr>
          <a:xfrm>
            <a:off x="67064" y="2781600"/>
            <a:ext cx="8937685" cy="1674064"/>
          </a:xfrm>
        </p:spPr>
      </p:pic>
    </p:spTree>
    <p:extLst>
      <p:ext uri="{BB962C8B-B14F-4D97-AF65-F5344CB8AC3E}">
        <p14:creationId xmlns:p14="http://schemas.microsoft.com/office/powerpoint/2010/main" val="93844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3D6C-ED4B-E9B0-891E-BA0613C14416}"/>
              </a:ext>
            </a:extLst>
          </p:cNvPr>
          <p:cNvSpPr>
            <a:spLocks noGrp="1"/>
          </p:cNvSpPr>
          <p:nvPr>
            <p:ph type="title"/>
          </p:nvPr>
        </p:nvSpPr>
        <p:spPr>
          <a:xfrm>
            <a:off x="223614" y="692696"/>
            <a:ext cx="7924800" cy="1128623"/>
          </a:xfrm>
        </p:spPr>
        <p:txBody>
          <a:bodyPr/>
          <a:lstStyle/>
          <a:p>
            <a:r>
              <a:rPr lang="en-US">
                <a:ea typeface="+mj-lt"/>
                <a:cs typeface="+mj-lt"/>
              </a:rPr>
              <a:t>Variation versus Variety</a:t>
            </a:r>
            <a:endParaRPr lang="en-US"/>
          </a:p>
          <a:p>
            <a:endParaRPr lang="en-US">
              <a:cs typeface="Arial"/>
            </a:endParaRPr>
          </a:p>
        </p:txBody>
      </p:sp>
      <p:pic>
        <p:nvPicPr>
          <p:cNvPr id="4" name="Picture 4" descr="Graphical user interface, text&#10;&#10;Description automatically generated">
            <a:extLst>
              <a:ext uri="{FF2B5EF4-FFF2-40B4-BE49-F238E27FC236}">
                <a16:creationId xmlns:a16="http://schemas.microsoft.com/office/drawing/2014/main" id="{0B0604BA-C127-4146-22E8-1DF635E21446}"/>
              </a:ext>
            </a:extLst>
          </p:cNvPr>
          <p:cNvPicPr>
            <a:picLocks noChangeAspect="1"/>
          </p:cNvPicPr>
          <p:nvPr/>
        </p:nvPicPr>
        <p:blipFill>
          <a:blip r:embed="rId3"/>
          <a:stretch>
            <a:fillRect/>
          </a:stretch>
        </p:blipFill>
        <p:spPr>
          <a:xfrm>
            <a:off x="583722" y="1647210"/>
            <a:ext cx="8350368" cy="4397467"/>
          </a:xfrm>
          <a:prstGeom prst="rect">
            <a:avLst/>
          </a:prstGeom>
        </p:spPr>
      </p:pic>
    </p:spTree>
    <p:extLst>
      <p:ext uri="{BB962C8B-B14F-4D97-AF65-F5344CB8AC3E}">
        <p14:creationId xmlns:p14="http://schemas.microsoft.com/office/powerpoint/2010/main" val="1514326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BDD2BF18-FB9D-8A49-F3A1-D13FDF52BAF2}"/>
              </a:ext>
            </a:extLst>
          </p:cNvPr>
          <p:cNvPicPr>
            <a:picLocks noChangeAspect="1"/>
          </p:cNvPicPr>
          <p:nvPr/>
        </p:nvPicPr>
        <p:blipFill>
          <a:blip r:embed="rId3"/>
          <a:stretch>
            <a:fillRect/>
          </a:stretch>
        </p:blipFill>
        <p:spPr>
          <a:xfrm>
            <a:off x="253042" y="1437484"/>
            <a:ext cx="4109049" cy="4687522"/>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EFD93C18-4616-C985-7C11-BA8B7E6F90CF}"/>
              </a:ext>
            </a:extLst>
          </p:cNvPr>
          <p:cNvPicPr>
            <a:picLocks noChangeAspect="1"/>
          </p:cNvPicPr>
          <p:nvPr/>
        </p:nvPicPr>
        <p:blipFill>
          <a:blip r:embed="rId4"/>
          <a:stretch>
            <a:fillRect/>
          </a:stretch>
        </p:blipFill>
        <p:spPr>
          <a:xfrm>
            <a:off x="4925683" y="1291401"/>
            <a:ext cx="4224067" cy="4246442"/>
          </a:xfrm>
          <a:prstGeom prst="rect">
            <a:avLst/>
          </a:prstGeom>
        </p:spPr>
      </p:pic>
    </p:spTree>
    <p:extLst>
      <p:ext uri="{BB962C8B-B14F-4D97-AF65-F5344CB8AC3E}">
        <p14:creationId xmlns:p14="http://schemas.microsoft.com/office/powerpoint/2010/main" val="553272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11DC9-4FDF-0B2E-7F37-C161B0D2A40C}"/>
              </a:ext>
            </a:extLst>
          </p:cNvPr>
          <p:cNvSpPr>
            <a:spLocks noGrp="1"/>
          </p:cNvSpPr>
          <p:nvPr>
            <p:ph type="title"/>
          </p:nvPr>
        </p:nvSpPr>
        <p:spPr>
          <a:xfrm>
            <a:off x="79840" y="491413"/>
            <a:ext cx="7924800" cy="1143000"/>
          </a:xfrm>
        </p:spPr>
        <p:txBody>
          <a:bodyPr/>
          <a:lstStyle/>
          <a:p>
            <a:r>
              <a:rPr lang="en-US">
                <a:cs typeface="Arial"/>
              </a:rPr>
              <a:t>Benefits of Intelligent Practice</a:t>
            </a:r>
            <a:endParaRPr lang="en-US"/>
          </a:p>
        </p:txBody>
      </p:sp>
      <p:sp>
        <p:nvSpPr>
          <p:cNvPr id="3" name="Content Placeholder 2">
            <a:extLst>
              <a:ext uri="{FF2B5EF4-FFF2-40B4-BE49-F238E27FC236}">
                <a16:creationId xmlns:a16="http://schemas.microsoft.com/office/drawing/2014/main" id="{9BFFF799-0886-B377-9E84-9118B9FBF971}"/>
              </a:ext>
            </a:extLst>
          </p:cNvPr>
          <p:cNvSpPr>
            <a:spLocks noGrp="1"/>
          </p:cNvSpPr>
          <p:nvPr>
            <p:ph idx="1"/>
          </p:nvPr>
        </p:nvSpPr>
        <p:spPr>
          <a:xfrm>
            <a:off x="129396" y="1582798"/>
            <a:ext cx="7921625" cy="4114800"/>
          </a:xfrm>
        </p:spPr>
        <p:txBody>
          <a:bodyPr/>
          <a:lstStyle/>
          <a:p>
            <a:r>
              <a:rPr lang="en-US" i="1">
                <a:solidFill>
                  <a:schemeClr val="tx2"/>
                </a:solidFill>
                <a:cs typeface="Arial"/>
              </a:rPr>
              <a:t>(Carefully constructed and sequenced question sets)</a:t>
            </a:r>
          </a:p>
          <a:p>
            <a:pPr marL="285750" indent="-285750">
              <a:buFont typeface="Arial"/>
              <a:buChar char="•"/>
            </a:pPr>
            <a:r>
              <a:rPr lang="en-US" sz="2800">
                <a:ea typeface="+mn-lt"/>
                <a:cs typeface="+mn-lt"/>
              </a:rPr>
              <a:t>It reduces cognitive load* since the questions are only changing each time in a small way</a:t>
            </a:r>
            <a:endParaRPr lang="en-US" sz="2800">
              <a:cs typeface="Arial"/>
            </a:endParaRPr>
          </a:p>
          <a:p>
            <a:pPr marL="285750" indent="-285750">
              <a:buFont typeface="Arial"/>
              <a:buChar char="•"/>
            </a:pPr>
            <a:r>
              <a:rPr lang="en-US" sz="2800">
                <a:ea typeface="+mn-lt"/>
                <a:cs typeface="+mn-lt"/>
              </a:rPr>
              <a:t>Pupils can make connections between questions</a:t>
            </a:r>
            <a:endParaRPr lang="en-US" sz="2800">
              <a:cs typeface="Arial"/>
            </a:endParaRPr>
          </a:p>
          <a:p>
            <a:pPr marL="285750" indent="-285750">
              <a:buFont typeface="Arial"/>
              <a:buChar char="•"/>
            </a:pPr>
            <a:r>
              <a:rPr lang="en-US" sz="2800">
                <a:ea typeface="+mn-lt"/>
                <a:cs typeface="+mn-lt"/>
              </a:rPr>
              <a:t>Pupils can begin to form expectations and make predictions</a:t>
            </a:r>
            <a:endParaRPr lang="en-US" sz="2800">
              <a:cs typeface="Arial"/>
            </a:endParaRPr>
          </a:p>
          <a:p>
            <a:pPr marL="285750" indent="-285750">
              <a:buFont typeface="Arial"/>
              <a:buChar char="•"/>
            </a:pPr>
            <a:r>
              <a:rPr lang="en-US" sz="2800">
                <a:ea typeface="+mn-lt"/>
                <a:cs typeface="+mn-lt"/>
              </a:rPr>
              <a:t>Still develops fluency of skills through the practice gained</a:t>
            </a:r>
            <a:endParaRPr lang="en-US" sz="2800">
              <a:cs typeface="Arial"/>
            </a:endParaRPr>
          </a:p>
          <a:p>
            <a:endParaRPr lang="en-US" i="1">
              <a:cs typeface="Arial"/>
            </a:endParaRPr>
          </a:p>
        </p:txBody>
      </p:sp>
    </p:spTree>
    <p:extLst>
      <p:ext uri="{BB962C8B-B14F-4D97-AF65-F5344CB8AC3E}">
        <p14:creationId xmlns:p14="http://schemas.microsoft.com/office/powerpoint/2010/main" val="3656231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chat or text message&#10;&#10;Description automatically generated">
            <a:extLst>
              <a:ext uri="{FF2B5EF4-FFF2-40B4-BE49-F238E27FC236}">
                <a16:creationId xmlns:a16="http://schemas.microsoft.com/office/drawing/2014/main" id="{C57E6114-256B-FECF-598C-3369137F3E14}"/>
              </a:ext>
            </a:extLst>
          </p:cNvPr>
          <p:cNvPicPr>
            <a:picLocks noGrp="1" noChangeAspect="1"/>
          </p:cNvPicPr>
          <p:nvPr>
            <p:ph idx="1"/>
          </p:nvPr>
        </p:nvPicPr>
        <p:blipFill>
          <a:blip r:embed="rId2"/>
          <a:stretch>
            <a:fillRect/>
          </a:stretch>
        </p:blipFill>
        <p:spPr>
          <a:xfrm>
            <a:off x="371149" y="269704"/>
            <a:ext cx="8482987" cy="6362240"/>
          </a:xfrm>
        </p:spPr>
      </p:pic>
    </p:spTree>
    <p:extLst>
      <p:ext uri="{BB962C8B-B14F-4D97-AF65-F5344CB8AC3E}">
        <p14:creationId xmlns:p14="http://schemas.microsoft.com/office/powerpoint/2010/main" val="4076886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EF5DC3E2-2D31-3E25-42EC-BF76ADA17775}"/>
              </a:ext>
            </a:extLst>
          </p:cNvPr>
          <p:cNvPicPr>
            <a:picLocks noChangeAspect="1"/>
          </p:cNvPicPr>
          <p:nvPr/>
        </p:nvPicPr>
        <p:blipFill>
          <a:blip r:embed="rId3"/>
          <a:stretch>
            <a:fillRect/>
          </a:stretch>
        </p:blipFill>
        <p:spPr>
          <a:xfrm>
            <a:off x="288506" y="1419671"/>
            <a:ext cx="5816600" cy="1192788"/>
          </a:xfrm>
          <a:prstGeom prst="rect">
            <a:avLst/>
          </a:prstGeom>
        </p:spPr>
      </p:pic>
      <p:sp>
        <p:nvSpPr>
          <p:cNvPr id="5" name="TextBox 4">
            <a:extLst>
              <a:ext uri="{FF2B5EF4-FFF2-40B4-BE49-F238E27FC236}">
                <a16:creationId xmlns:a16="http://schemas.microsoft.com/office/drawing/2014/main" id="{41758202-53B7-DC44-290C-6FB675A137FE}"/>
              </a:ext>
            </a:extLst>
          </p:cNvPr>
          <p:cNvSpPr txBox="1"/>
          <p:nvPr/>
        </p:nvSpPr>
        <p:spPr>
          <a:xfrm>
            <a:off x="50800" y="2768600"/>
            <a:ext cx="8597900" cy="32808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endParaRPr lang="en-US">
              <a:solidFill>
                <a:srgbClr val="585858"/>
              </a:solidFill>
              <a:latin typeface="Muli"/>
            </a:endParaRPr>
          </a:p>
          <a:p>
            <a:pPr>
              <a:buNone/>
            </a:pPr>
            <a:r>
              <a:rPr lang="en-US">
                <a:solidFill>
                  <a:srgbClr val="585858"/>
                </a:solidFill>
                <a:latin typeface="Muli"/>
              </a:rPr>
              <a:t>Lessons are broken down into small connected steps that gradually unfold the concept, providing access for all children and leading to a </a:t>
            </a:r>
            <a:r>
              <a:rPr lang="en-US" err="1">
                <a:solidFill>
                  <a:srgbClr val="585858"/>
                </a:solidFill>
                <a:latin typeface="Muli"/>
              </a:rPr>
              <a:t>generalisation</a:t>
            </a:r>
            <a:r>
              <a:rPr lang="en-US">
                <a:solidFill>
                  <a:srgbClr val="585858"/>
                </a:solidFill>
                <a:latin typeface="Muli"/>
              </a:rPr>
              <a:t> of the concept and the ability to apply the concept to a range of contexts.</a:t>
            </a:r>
          </a:p>
          <a:p>
            <a:pPr lvl="8">
              <a:buNone/>
            </a:pPr>
            <a:r>
              <a:rPr lang="en-US">
                <a:solidFill>
                  <a:srgbClr val="585858"/>
                </a:solidFill>
                <a:latin typeface="Muli"/>
              </a:rPr>
              <a:t>NCETM</a:t>
            </a:r>
          </a:p>
        </p:txBody>
      </p:sp>
      <p:sp>
        <p:nvSpPr>
          <p:cNvPr id="2" name="TextBox 1">
            <a:extLst>
              <a:ext uri="{FF2B5EF4-FFF2-40B4-BE49-F238E27FC236}">
                <a16:creationId xmlns:a16="http://schemas.microsoft.com/office/drawing/2014/main" id="{83EAE854-2F92-C2BF-E7E6-227C799A7763}"/>
              </a:ext>
            </a:extLst>
          </p:cNvPr>
          <p:cNvSpPr txBox="1"/>
          <p:nvPr/>
        </p:nvSpPr>
        <p:spPr>
          <a:xfrm>
            <a:off x="272502" y="242224"/>
            <a:ext cx="48142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buNone/>
            </a:pPr>
            <a:r>
              <a:rPr lang="en-US">
                <a:solidFill>
                  <a:schemeClr val="tx2"/>
                </a:solidFill>
                <a:latin typeface="Arial"/>
                <a:cs typeface="Arial"/>
              </a:rPr>
              <a:t>Coherence</a:t>
            </a:r>
            <a:endParaRPr lang="en-US">
              <a:solidFill>
                <a:schemeClr val="tx2"/>
              </a:solidFill>
              <a:cs typeface="Arial" panose="020B0604020202020204" pitchFamily="34" charset="0"/>
            </a:endParaRPr>
          </a:p>
        </p:txBody>
      </p:sp>
    </p:spTree>
    <p:extLst>
      <p:ext uri="{BB962C8B-B14F-4D97-AF65-F5344CB8AC3E}">
        <p14:creationId xmlns:p14="http://schemas.microsoft.com/office/powerpoint/2010/main" val="3467601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 measuring stick&#10;&#10;Description automatically generated">
            <a:extLst>
              <a:ext uri="{FF2B5EF4-FFF2-40B4-BE49-F238E27FC236}">
                <a16:creationId xmlns:a16="http://schemas.microsoft.com/office/drawing/2014/main" id="{EFB49BEA-64D8-957A-C93E-02568A086CA1}"/>
              </a:ext>
            </a:extLst>
          </p:cNvPr>
          <p:cNvPicPr>
            <a:picLocks noChangeAspect="1"/>
          </p:cNvPicPr>
          <p:nvPr/>
        </p:nvPicPr>
        <p:blipFill>
          <a:blip r:embed="rId3"/>
          <a:stretch>
            <a:fillRect/>
          </a:stretch>
        </p:blipFill>
        <p:spPr>
          <a:xfrm>
            <a:off x="65270" y="107405"/>
            <a:ext cx="5291888" cy="6575891"/>
          </a:xfrm>
          <a:prstGeom prst="rect">
            <a:avLst/>
          </a:prstGeom>
        </p:spPr>
      </p:pic>
      <p:sp>
        <p:nvSpPr>
          <p:cNvPr id="4" name="TextBox 3">
            <a:extLst>
              <a:ext uri="{FF2B5EF4-FFF2-40B4-BE49-F238E27FC236}">
                <a16:creationId xmlns:a16="http://schemas.microsoft.com/office/drawing/2014/main" id="{0A34A202-F7A7-0BF2-306D-AEA09DDCB5A7}"/>
              </a:ext>
            </a:extLst>
          </p:cNvPr>
          <p:cNvSpPr txBox="1"/>
          <p:nvPr/>
        </p:nvSpPr>
        <p:spPr>
          <a:xfrm>
            <a:off x="5708121" y="4364959"/>
            <a:ext cx="302135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sz="2400" b="0" i="1" u="none" strike="noStrike">
                <a:solidFill>
                  <a:srgbClr val="000000"/>
                </a:solidFill>
                <a:latin typeface="Arial"/>
                <a:ea typeface="Arial"/>
                <a:cs typeface="Arial"/>
              </a:rPr>
              <a:t>The teacher provides the steps but the child takes and connects the steps, reasoning along the way</a:t>
            </a:r>
            <a:r>
              <a:rPr lang="en-US" sz="2400" i="1">
                <a:solidFill>
                  <a:srgbClr val="000000"/>
                </a:solidFill>
                <a:latin typeface="Arial"/>
                <a:ea typeface="Arial"/>
                <a:cs typeface="Arial"/>
              </a:rPr>
              <a:t>.</a:t>
            </a:r>
            <a:r>
              <a:rPr lang="en-US" sz="2400" b="0" i="1" u="none" strike="noStrike">
                <a:solidFill>
                  <a:srgbClr val="000000"/>
                </a:solidFill>
                <a:latin typeface="Arial"/>
                <a:ea typeface="Arial"/>
                <a:cs typeface="Arial"/>
              </a:rPr>
              <a:t> </a:t>
            </a:r>
            <a:endParaRPr lang="en-US" sz="2400" i="1">
              <a:cs typeface="Arial"/>
            </a:endParaRPr>
          </a:p>
        </p:txBody>
      </p:sp>
    </p:spTree>
    <p:extLst>
      <p:ext uri="{BB962C8B-B14F-4D97-AF65-F5344CB8AC3E}">
        <p14:creationId xmlns:p14="http://schemas.microsoft.com/office/powerpoint/2010/main" val="63545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D5583E-3FBB-6872-38B7-3FEFC2468ED9}"/>
              </a:ext>
            </a:extLst>
          </p:cNvPr>
          <p:cNvSpPr/>
          <p:nvPr/>
        </p:nvSpPr>
        <p:spPr bwMode="auto">
          <a:xfrm>
            <a:off x="5278467" y="239203"/>
            <a:ext cx="3487947" cy="9144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US" sz="28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EF2551AD-2E78-587F-4D78-3B6386E66D04}"/>
              </a:ext>
            </a:extLst>
          </p:cNvPr>
          <p:cNvSpPr>
            <a:spLocks noGrp="1"/>
          </p:cNvSpPr>
          <p:nvPr>
            <p:ph type="title"/>
          </p:nvPr>
        </p:nvSpPr>
        <p:spPr>
          <a:xfrm>
            <a:off x="-6425" y="1037752"/>
            <a:ext cx="7924800" cy="1143000"/>
          </a:xfrm>
        </p:spPr>
        <p:txBody>
          <a:bodyPr/>
          <a:lstStyle/>
          <a:p>
            <a:r>
              <a:rPr lang="en-US" sz="3200">
                <a:ea typeface="+mj-lt"/>
                <a:cs typeface="+mj-lt"/>
              </a:rPr>
              <a:t>Evidence from neuroscience for small steps and taking time</a:t>
            </a:r>
            <a:endParaRPr lang="en-US" sz="3200">
              <a:cs typeface="Arial"/>
            </a:endParaRPr>
          </a:p>
          <a:p>
            <a:r>
              <a:rPr lang="en-US"/>
              <a:t/>
            </a:r>
            <a:br>
              <a:rPr lang="en-US"/>
            </a:br>
            <a:endParaRPr lang="en-US"/>
          </a:p>
        </p:txBody>
      </p:sp>
      <p:pic>
        <p:nvPicPr>
          <p:cNvPr id="4" name="Picture 4" descr="Text&#10;&#10;Description automatically generated">
            <a:extLst>
              <a:ext uri="{FF2B5EF4-FFF2-40B4-BE49-F238E27FC236}">
                <a16:creationId xmlns:a16="http://schemas.microsoft.com/office/drawing/2014/main" id="{05E1C236-6C48-6E40-D01F-67543F55B339}"/>
              </a:ext>
            </a:extLst>
          </p:cNvPr>
          <p:cNvPicPr>
            <a:picLocks noGrp="1" noChangeAspect="1"/>
          </p:cNvPicPr>
          <p:nvPr>
            <p:ph idx="1"/>
          </p:nvPr>
        </p:nvPicPr>
        <p:blipFill>
          <a:blip r:embed="rId3"/>
          <a:stretch>
            <a:fillRect/>
          </a:stretch>
        </p:blipFill>
        <p:spPr>
          <a:xfrm>
            <a:off x="233018" y="1151476"/>
            <a:ext cx="8620154" cy="4675516"/>
          </a:xfrm>
        </p:spPr>
      </p:pic>
      <p:sp>
        <p:nvSpPr>
          <p:cNvPr id="5" name="TextBox 4">
            <a:extLst>
              <a:ext uri="{FF2B5EF4-FFF2-40B4-BE49-F238E27FC236}">
                <a16:creationId xmlns:a16="http://schemas.microsoft.com/office/drawing/2014/main" id="{A6C3786E-2406-39F1-2FB5-FF802C9421C7}"/>
              </a:ext>
            </a:extLst>
          </p:cNvPr>
          <p:cNvSpPr txBox="1"/>
          <p:nvPr/>
        </p:nvSpPr>
        <p:spPr>
          <a:xfrm>
            <a:off x="254268" y="5910099"/>
            <a:ext cx="86324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a:latin typeface="Arial"/>
                <a:cs typeface="Arial"/>
              </a:rPr>
              <a:t>Bergstrom: </a:t>
            </a:r>
            <a:r>
              <a:rPr lang="en-US">
                <a:latin typeface="Arial"/>
                <a:cs typeface="Arial"/>
                <a:hlinkClick r:id="rId4"/>
              </a:rPr>
              <a:t>https://www.sciencenewsforstudents.org/article/learning-rewires-brain</a:t>
            </a:r>
            <a:endParaRPr lang="en-US">
              <a:latin typeface="Arial"/>
              <a:cs typeface="Arial" panose="020B0604020202020204" pitchFamily="34" charset="0"/>
            </a:endParaRPr>
          </a:p>
        </p:txBody>
      </p:sp>
    </p:spTree>
    <p:extLst>
      <p:ext uri="{BB962C8B-B14F-4D97-AF65-F5344CB8AC3E}">
        <p14:creationId xmlns:p14="http://schemas.microsoft.com/office/powerpoint/2010/main" val="3981537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143F2765-802B-4756-C2D1-4C331F076227}"/>
              </a:ext>
            </a:extLst>
          </p:cNvPr>
          <p:cNvPicPr>
            <a:picLocks noChangeAspect="1"/>
          </p:cNvPicPr>
          <p:nvPr/>
        </p:nvPicPr>
        <p:blipFill>
          <a:blip r:embed="rId3"/>
          <a:stretch>
            <a:fillRect/>
          </a:stretch>
        </p:blipFill>
        <p:spPr>
          <a:xfrm>
            <a:off x="66136" y="3316"/>
            <a:ext cx="9040482" cy="6851368"/>
          </a:xfrm>
          <a:prstGeom prst="rect">
            <a:avLst/>
          </a:prstGeom>
        </p:spPr>
      </p:pic>
    </p:spTree>
    <p:extLst>
      <p:ext uri="{BB962C8B-B14F-4D97-AF65-F5344CB8AC3E}">
        <p14:creationId xmlns:p14="http://schemas.microsoft.com/office/powerpoint/2010/main" val="159433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19" y="394422"/>
            <a:ext cx="2600325" cy="210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7A880914-FB37-4745-D499-22740057ABC5}"/>
              </a:ext>
            </a:extLst>
          </p:cNvPr>
          <p:cNvSpPr txBox="1"/>
          <p:nvPr/>
        </p:nvSpPr>
        <p:spPr>
          <a:xfrm>
            <a:off x="570641" y="2839453"/>
            <a:ext cx="8226162" cy="29361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a:solidFill>
                  <a:srgbClr val="585858"/>
                </a:solidFill>
                <a:latin typeface="Muli"/>
              </a:rPr>
              <a:t>What is fluency?</a:t>
            </a:r>
          </a:p>
          <a:p>
            <a:pPr>
              <a:buNone/>
            </a:pPr>
            <a:endParaRPr lang="en-US">
              <a:solidFill>
                <a:srgbClr val="585858"/>
              </a:solidFill>
              <a:latin typeface="Muli"/>
            </a:endParaRPr>
          </a:p>
          <a:p>
            <a:pPr>
              <a:buNone/>
            </a:pPr>
            <a:r>
              <a:rPr lang="en-US">
                <a:solidFill>
                  <a:srgbClr val="585858"/>
                </a:solidFill>
                <a:latin typeface="Muli"/>
              </a:rPr>
              <a:t>Quick and efficient recall of facts and procedures and the flexibility to move between different contexts and representations of mathematics</a:t>
            </a:r>
          </a:p>
          <a:p>
            <a:pPr algn="r">
              <a:buNone/>
            </a:pPr>
            <a:r>
              <a:rPr lang="en-US">
                <a:solidFill>
                  <a:srgbClr val="585858"/>
                </a:solidFill>
                <a:latin typeface="Muli"/>
              </a:rPr>
              <a:t>NCETM</a:t>
            </a:r>
          </a:p>
        </p:txBody>
      </p:sp>
    </p:spTree>
    <p:extLst>
      <p:ext uri="{BB962C8B-B14F-4D97-AF65-F5344CB8AC3E}">
        <p14:creationId xmlns:p14="http://schemas.microsoft.com/office/powerpoint/2010/main" val="4052987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354CB129-6633-4947-26CE-511C7D6D57BB}"/>
              </a:ext>
            </a:extLst>
          </p:cNvPr>
          <p:cNvPicPr>
            <a:picLocks noChangeAspect="1"/>
          </p:cNvPicPr>
          <p:nvPr/>
        </p:nvPicPr>
        <p:blipFill>
          <a:blip r:embed="rId2"/>
          <a:stretch>
            <a:fillRect/>
          </a:stretch>
        </p:blipFill>
        <p:spPr>
          <a:xfrm>
            <a:off x="109268" y="347461"/>
            <a:ext cx="8853576" cy="5918662"/>
          </a:xfrm>
          <a:prstGeom prst="rect">
            <a:avLst/>
          </a:prstGeom>
        </p:spPr>
      </p:pic>
    </p:spTree>
    <p:extLst>
      <p:ext uri="{BB962C8B-B14F-4D97-AF65-F5344CB8AC3E}">
        <p14:creationId xmlns:p14="http://schemas.microsoft.com/office/powerpoint/2010/main" val="297851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4F89-66BB-11E8-5312-7A59EA9492B6}"/>
              </a:ext>
            </a:extLst>
          </p:cNvPr>
          <p:cNvSpPr>
            <a:spLocks noGrp="1"/>
          </p:cNvSpPr>
          <p:nvPr>
            <p:ph type="title"/>
          </p:nvPr>
        </p:nvSpPr>
        <p:spPr>
          <a:xfrm>
            <a:off x="766062" y="692696"/>
            <a:ext cx="4359480" cy="1132514"/>
          </a:xfrm>
        </p:spPr>
        <p:txBody>
          <a:bodyPr/>
          <a:lstStyle/>
          <a:p>
            <a:r>
              <a:rPr lang="en-US">
                <a:cs typeface="Arial"/>
              </a:rPr>
              <a:t>What do children need to be fluent in?</a:t>
            </a:r>
            <a:endParaRPr lang="en-US"/>
          </a:p>
        </p:txBody>
      </p:sp>
      <p:pic>
        <p:nvPicPr>
          <p:cNvPr id="4" name="Picture 4" descr="Table&#10;&#10;Description automatically generated">
            <a:extLst>
              <a:ext uri="{FF2B5EF4-FFF2-40B4-BE49-F238E27FC236}">
                <a16:creationId xmlns:a16="http://schemas.microsoft.com/office/drawing/2014/main" id="{A3EEE8F9-DA59-B2B6-B272-820451D1290C}"/>
              </a:ext>
            </a:extLst>
          </p:cNvPr>
          <p:cNvPicPr>
            <a:picLocks noChangeAspect="1"/>
          </p:cNvPicPr>
          <p:nvPr/>
        </p:nvPicPr>
        <p:blipFill>
          <a:blip r:embed="rId2"/>
          <a:stretch>
            <a:fillRect/>
          </a:stretch>
        </p:blipFill>
        <p:spPr>
          <a:xfrm>
            <a:off x="914401" y="1860932"/>
            <a:ext cx="8049236" cy="4730044"/>
          </a:xfrm>
          <a:prstGeom prst="rect">
            <a:avLst/>
          </a:prstGeom>
        </p:spPr>
      </p:pic>
    </p:spTree>
    <p:extLst>
      <p:ext uri="{BB962C8B-B14F-4D97-AF65-F5344CB8AC3E}">
        <p14:creationId xmlns:p14="http://schemas.microsoft.com/office/powerpoint/2010/main" val="76618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3B2B-7BE0-47F5-265E-F1184B5A9702}"/>
              </a:ext>
            </a:extLst>
          </p:cNvPr>
          <p:cNvSpPr>
            <a:spLocks noGrp="1"/>
          </p:cNvSpPr>
          <p:nvPr>
            <p:ph type="title"/>
          </p:nvPr>
        </p:nvSpPr>
        <p:spPr>
          <a:xfrm>
            <a:off x="143830" y="1647879"/>
            <a:ext cx="7924800" cy="1143000"/>
          </a:xfrm>
        </p:spPr>
        <p:txBody>
          <a:bodyPr/>
          <a:lstStyle/>
          <a:p>
            <a:r>
              <a:rPr lang="en-US" dirty="0">
                <a:cs typeface="Arial"/>
              </a:rPr>
              <a:t>We must teach children the fact/skill and then </a:t>
            </a:r>
            <a:r>
              <a:rPr lang="en-US" dirty="0" smtClean="0">
                <a:cs typeface="Arial"/>
              </a:rPr>
              <a:t>practice </a:t>
            </a:r>
            <a:r>
              <a:rPr lang="en-US" dirty="0">
                <a:cs typeface="Arial"/>
              </a:rPr>
              <a:t>to become fluent.</a:t>
            </a:r>
            <a:endParaRPr lang="en-US" dirty="0"/>
          </a:p>
        </p:txBody>
      </p:sp>
      <p:sp>
        <p:nvSpPr>
          <p:cNvPr id="4" name="Oval 3">
            <a:extLst>
              <a:ext uri="{FF2B5EF4-FFF2-40B4-BE49-F238E27FC236}">
                <a16:creationId xmlns:a16="http://schemas.microsoft.com/office/drawing/2014/main" id="{00106710-BADD-824A-0916-36FCD1AA857B}"/>
              </a:ext>
            </a:extLst>
          </p:cNvPr>
          <p:cNvSpPr/>
          <p:nvPr/>
        </p:nvSpPr>
        <p:spPr bwMode="auto">
          <a:xfrm>
            <a:off x="4114800" y="29718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US" sz="28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a16="http://schemas.microsoft.com/office/drawing/2014/main" id="{D512AF3F-CE87-ED25-BCDF-2DDCF9300917}"/>
              </a:ext>
            </a:extLst>
          </p:cNvPr>
          <p:cNvSpPr/>
          <p:nvPr/>
        </p:nvSpPr>
        <p:spPr bwMode="auto">
          <a:xfrm>
            <a:off x="662323" y="2846365"/>
            <a:ext cx="1547611" cy="2084230"/>
          </a:xfrm>
          <a:prstGeom prst="ellips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US" sz="28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a16="http://schemas.microsoft.com/office/drawing/2014/main" id="{46466A5C-5D86-E84C-F2DF-C70DD7C03564}"/>
              </a:ext>
            </a:extLst>
          </p:cNvPr>
          <p:cNvSpPr/>
          <p:nvPr/>
        </p:nvSpPr>
        <p:spPr bwMode="auto">
          <a:xfrm>
            <a:off x="3860576" y="2846365"/>
            <a:ext cx="1547611" cy="2084230"/>
          </a:xfrm>
          <a:prstGeom prst="ellips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US"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id="{D632234C-B480-8B77-70D6-0973F2DCE5C5}"/>
              </a:ext>
            </a:extLst>
          </p:cNvPr>
          <p:cNvSpPr/>
          <p:nvPr/>
        </p:nvSpPr>
        <p:spPr bwMode="auto">
          <a:xfrm>
            <a:off x="6919309" y="2846365"/>
            <a:ext cx="1547611" cy="2084230"/>
          </a:xfrm>
          <a:prstGeom prst="ellips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US" sz="2800" b="0" i="0" u="none" strike="noStrike" cap="none" normalizeH="0" baseline="0">
              <a:ln>
                <a:noFill/>
              </a:ln>
              <a:solidFill>
                <a:schemeClr val="tx1"/>
              </a:solidFill>
              <a:effectLst/>
              <a:latin typeface="Arial" charset="0"/>
            </a:endParaRPr>
          </a:p>
        </p:txBody>
      </p:sp>
      <p:sp>
        <p:nvSpPr>
          <p:cNvPr id="9" name="Arrow: Up 8">
            <a:extLst>
              <a:ext uri="{FF2B5EF4-FFF2-40B4-BE49-F238E27FC236}">
                <a16:creationId xmlns:a16="http://schemas.microsoft.com/office/drawing/2014/main" id="{174AA961-8232-CF8C-7F40-A42731E4B9B0}"/>
              </a:ext>
            </a:extLst>
          </p:cNvPr>
          <p:cNvSpPr/>
          <p:nvPr/>
        </p:nvSpPr>
        <p:spPr bwMode="auto">
          <a:xfrm rot="5400000">
            <a:off x="2794281" y="3346956"/>
            <a:ext cx="484632" cy="978408"/>
          </a:xfrm>
          <a:prstGeom prst="up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US" sz="2800" b="0" i="0" u="none" strike="noStrike" cap="none" normalizeH="0" baseline="0">
              <a:ln>
                <a:noFill/>
              </a:ln>
              <a:solidFill>
                <a:schemeClr val="tx1"/>
              </a:solidFill>
              <a:effectLst/>
              <a:latin typeface="Arial" charset="0"/>
            </a:endParaRPr>
          </a:p>
        </p:txBody>
      </p:sp>
      <p:sp>
        <p:nvSpPr>
          <p:cNvPr id="10" name="Arrow: Up 9">
            <a:extLst>
              <a:ext uri="{FF2B5EF4-FFF2-40B4-BE49-F238E27FC236}">
                <a16:creationId xmlns:a16="http://schemas.microsoft.com/office/drawing/2014/main" id="{AAEE6DC5-8705-46D2-4749-1F36E4210725}"/>
              </a:ext>
            </a:extLst>
          </p:cNvPr>
          <p:cNvSpPr/>
          <p:nvPr/>
        </p:nvSpPr>
        <p:spPr bwMode="auto">
          <a:xfrm rot="5400000">
            <a:off x="5895943" y="3346956"/>
            <a:ext cx="484632" cy="978408"/>
          </a:xfrm>
          <a:prstGeom prst="up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US" sz="28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0A021B83-F99D-829E-E852-A48366B90D87}"/>
              </a:ext>
            </a:extLst>
          </p:cNvPr>
          <p:cNvSpPr txBox="1"/>
          <p:nvPr/>
        </p:nvSpPr>
        <p:spPr>
          <a:xfrm>
            <a:off x="422313" y="5260553"/>
            <a:ext cx="1891228" cy="5233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buNone/>
            </a:pPr>
            <a:r>
              <a:rPr lang="en-US">
                <a:cs typeface="Arial" panose="020B0604020202020204" pitchFamily="34" charset="0"/>
              </a:rPr>
              <a:t>Counting</a:t>
            </a:r>
          </a:p>
        </p:txBody>
      </p:sp>
      <p:sp>
        <p:nvSpPr>
          <p:cNvPr id="8" name="TextBox 7">
            <a:extLst>
              <a:ext uri="{FF2B5EF4-FFF2-40B4-BE49-F238E27FC236}">
                <a16:creationId xmlns:a16="http://schemas.microsoft.com/office/drawing/2014/main" id="{B5BFB4DE-FE40-B57A-763E-A38309302103}"/>
              </a:ext>
            </a:extLst>
          </p:cNvPr>
          <p:cNvSpPr txBox="1"/>
          <p:nvPr/>
        </p:nvSpPr>
        <p:spPr>
          <a:xfrm>
            <a:off x="3865083" y="5260554"/>
            <a:ext cx="1946313" cy="5324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buNone/>
            </a:pPr>
            <a:r>
              <a:rPr lang="en-US">
                <a:latin typeface="Arial"/>
                <a:cs typeface="Arial"/>
              </a:rPr>
              <a:t>Strategy</a:t>
            </a:r>
            <a:endParaRPr lang="en-US">
              <a:cs typeface="Arial" panose="020B0604020202020204" pitchFamily="34" charset="0"/>
            </a:endParaRPr>
          </a:p>
        </p:txBody>
      </p:sp>
      <p:sp>
        <p:nvSpPr>
          <p:cNvPr id="11" name="TextBox 10">
            <a:extLst>
              <a:ext uri="{FF2B5EF4-FFF2-40B4-BE49-F238E27FC236}">
                <a16:creationId xmlns:a16="http://schemas.microsoft.com/office/drawing/2014/main" id="{2F88ED58-25C9-23A1-AAA7-29CD6BE954BA}"/>
              </a:ext>
            </a:extLst>
          </p:cNvPr>
          <p:cNvSpPr txBox="1"/>
          <p:nvPr/>
        </p:nvSpPr>
        <p:spPr>
          <a:xfrm>
            <a:off x="6940626" y="5278915"/>
            <a:ext cx="201975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a:latin typeface="Arial"/>
                <a:cs typeface="Arial"/>
              </a:rPr>
              <a:t>Just Know</a:t>
            </a:r>
            <a:endParaRPr lang="en-US">
              <a:latin typeface="Arial"/>
              <a:cs typeface="Arial" panose="020B0604020202020204" pitchFamily="34" charset="0"/>
            </a:endParaRPr>
          </a:p>
        </p:txBody>
      </p:sp>
    </p:spTree>
    <p:extLst>
      <p:ext uri="{BB962C8B-B14F-4D97-AF65-F5344CB8AC3E}">
        <p14:creationId xmlns:p14="http://schemas.microsoft.com/office/powerpoint/2010/main" val="245787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981E-7774-D0F5-C32B-1327222D2162}"/>
              </a:ext>
            </a:extLst>
          </p:cNvPr>
          <p:cNvSpPr>
            <a:spLocks noGrp="1"/>
          </p:cNvSpPr>
          <p:nvPr>
            <p:ph type="title"/>
          </p:nvPr>
        </p:nvSpPr>
        <p:spPr/>
        <p:txBody>
          <a:bodyPr/>
          <a:lstStyle/>
          <a:p>
            <a:r>
              <a:rPr lang="en-US">
                <a:cs typeface="Arial"/>
              </a:rPr>
              <a:t>Inter-Leaving</a:t>
            </a:r>
            <a:endParaRPr lang="en-US"/>
          </a:p>
        </p:txBody>
      </p:sp>
      <p:pic>
        <p:nvPicPr>
          <p:cNvPr id="3" name="Picture 3">
            <a:extLst>
              <a:ext uri="{FF2B5EF4-FFF2-40B4-BE49-F238E27FC236}">
                <a16:creationId xmlns:a16="http://schemas.microsoft.com/office/drawing/2014/main" id="{18CF8D1A-BA46-2DB1-1234-5640C6DFCD6C}"/>
              </a:ext>
            </a:extLst>
          </p:cNvPr>
          <p:cNvPicPr>
            <a:picLocks noChangeAspect="1"/>
          </p:cNvPicPr>
          <p:nvPr/>
        </p:nvPicPr>
        <p:blipFill>
          <a:blip r:embed="rId2"/>
          <a:stretch>
            <a:fillRect/>
          </a:stretch>
        </p:blipFill>
        <p:spPr>
          <a:xfrm>
            <a:off x="2135436" y="2398230"/>
            <a:ext cx="5460693" cy="3603902"/>
          </a:xfrm>
          <a:prstGeom prst="rect">
            <a:avLst/>
          </a:prstGeom>
        </p:spPr>
      </p:pic>
    </p:spTree>
    <p:extLst>
      <p:ext uri="{BB962C8B-B14F-4D97-AF65-F5344CB8AC3E}">
        <p14:creationId xmlns:p14="http://schemas.microsoft.com/office/powerpoint/2010/main" val="64319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D187-7593-21F9-1B98-ACD4DCCD292C}"/>
              </a:ext>
            </a:extLst>
          </p:cNvPr>
          <p:cNvSpPr>
            <a:spLocks noGrp="1"/>
          </p:cNvSpPr>
          <p:nvPr>
            <p:ph type="title"/>
          </p:nvPr>
        </p:nvSpPr>
        <p:spPr>
          <a:xfrm>
            <a:off x="199805" y="294218"/>
            <a:ext cx="3499608" cy="765496"/>
          </a:xfrm>
        </p:spPr>
        <p:txBody>
          <a:bodyPr/>
          <a:lstStyle/>
          <a:p>
            <a:r>
              <a:rPr lang="en-US">
                <a:cs typeface="Arial"/>
              </a:rPr>
              <a:t>Retrieval Skills</a:t>
            </a:r>
            <a:endParaRPr lang="en-US"/>
          </a:p>
        </p:txBody>
      </p:sp>
      <p:pic>
        <p:nvPicPr>
          <p:cNvPr id="4" name="Picture 4" descr="Graphical user interface, application&#10;&#10;Description automatically generated">
            <a:extLst>
              <a:ext uri="{FF2B5EF4-FFF2-40B4-BE49-F238E27FC236}">
                <a16:creationId xmlns:a16="http://schemas.microsoft.com/office/drawing/2014/main" id="{36DFD9CC-7113-C0D5-2A15-089A5999B2BC}"/>
              </a:ext>
            </a:extLst>
          </p:cNvPr>
          <p:cNvPicPr>
            <a:picLocks noChangeAspect="1"/>
          </p:cNvPicPr>
          <p:nvPr/>
        </p:nvPicPr>
        <p:blipFill>
          <a:blip r:embed="rId3"/>
          <a:stretch>
            <a:fillRect/>
          </a:stretch>
        </p:blipFill>
        <p:spPr>
          <a:xfrm>
            <a:off x="421546" y="1403065"/>
            <a:ext cx="3634530" cy="2499905"/>
          </a:xfrm>
          <a:prstGeom prst="rect">
            <a:avLst/>
          </a:prstGeom>
        </p:spPr>
      </p:pic>
      <p:pic>
        <p:nvPicPr>
          <p:cNvPr id="5" name="Picture 5" descr="Table&#10;&#10;Description automatically generated">
            <a:extLst>
              <a:ext uri="{FF2B5EF4-FFF2-40B4-BE49-F238E27FC236}">
                <a16:creationId xmlns:a16="http://schemas.microsoft.com/office/drawing/2014/main" id="{9E6D625F-BE98-2B38-C6CD-D6F1AEA37652}"/>
              </a:ext>
            </a:extLst>
          </p:cNvPr>
          <p:cNvPicPr>
            <a:picLocks noChangeAspect="1"/>
          </p:cNvPicPr>
          <p:nvPr/>
        </p:nvPicPr>
        <p:blipFill>
          <a:blip r:embed="rId4"/>
          <a:stretch>
            <a:fillRect/>
          </a:stretch>
        </p:blipFill>
        <p:spPr>
          <a:xfrm>
            <a:off x="4272845" y="1712031"/>
            <a:ext cx="4097865" cy="2290938"/>
          </a:xfrm>
          <a:prstGeom prst="rect">
            <a:avLst/>
          </a:prstGeom>
        </p:spPr>
      </p:pic>
    </p:spTree>
    <p:extLst>
      <p:ext uri="{BB962C8B-B14F-4D97-AF65-F5344CB8AC3E}">
        <p14:creationId xmlns:p14="http://schemas.microsoft.com/office/powerpoint/2010/main" val="550394530"/>
      </p:ext>
    </p:extLst>
  </p:cSld>
  <p:clrMapOvr>
    <a:masterClrMapping/>
  </p:clrMapOvr>
</p:sld>
</file>

<file path=ppt/theme/theme1.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CC1D67DF7175418E3627840E4906B6" ma:contentTypeVersion="14" ma:contentTypeDescription="Create a new document." ma:contentTypeScope="" ma:versionID="86ab330b7bd6267c7c65d41ebfb1b40c">
  <xsd:schema xmlns:xsd="http://www.w3.org/2001/XMLSchema" xmlns:xs="http://www.w3.org/2001/XMLSchema" xmlns:p="http://schemas.microsoft.com/office/2006/metadata/properties" xmlns:ns3="14ae9833-8181-4b43-ac86-08b4bcc6c879" xmlns:ns4="e300e1d2-0e84-416d-8782-ce5966665d69" targetNamespace="http://schemas.microsoft.com/office/2006/metadata/properties" ma:root="true" ma:fieldsID="2aa5532653679b5c322c4ed1157a781d" ns3:_="" ns4:_="">
    <xsd:import namespace="14ae9833-8181-4b43-ac86-08b4bcc6c879"/>
    <xsd:import namespace="e300e1d2-0e84-416d-8782-ce5966665d6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ae9833-8181-4b43-ac86-08b4bcc6c8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0e1d2-0e84-416d-8782-ce5966665d6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8C868BFD-48D2-4CB5-B0AD-62FF37A69357}">
  <ds:schemaRefs>
    <ds:schemaRef ds:uri="14ae9833-8181-4b43-ac86-08b4bcc6c879"/>
    <ds:schemaRef ds:uri="e300e1d2-0e84-416d-8782-ce5966665d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1B18B3D-5C68-4030-BEF3-6F927E24DA37}">
  <ds:schemaRefs>
    <ds:schemaRef ds:uri="http://purl.org/dc/dcmitype/"/>
    <ds:schemaRef ds:uri="http://purl.org/dc/terms/"/>
    <ds:schemaRef ds:uri="http://schemas.microsoft.com/office/infopath/2007/PartnerControls"/>
    <ds:schemaRef ds:uri="http://purl.org/dc/elements/1.1/"/>
    <ds:schemaRef ds:uri="http://schemas.microsoft.com/office/2006/metadata/properties"/>
    <ds:schemaRef ds:uri="e300e1d2-0e84-416d-8782-ce5966665d69"/>
    <ds:schemaRef ds:uri="http://schemas.microsoft.com/office/2006/documentManagement/types"/>
    <ds:schemaRef ds:uri="http://schemas.openxmlformats.org/package/2006/metadata/core-properties"/>
    <ds:schemaRef ds:uri="14ae9833-8181-4b43-ac86-08b4bcc6c87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72</TotalTime>
  <Words>1035</Words>
  <Application>Microsoft Office PowerPoint</Application>
  <PresentationFormat>On-screen Show (4:3)</PresentationFormat>
  <Paragraphs>149</Paragraphs>
  <Slides>50</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Muli</vt:lpstr>
      <vt:lpstr>nctem1</vt:lpstr>
      <vt:lpstr>Sustaining 2022/23</vt:lpstr>
      <vt:lpstr>PowerPoint Presentation</vt:lpstr>
      <vt:lpstr>PowerPoint Presentation</vt:lpstr>
      <vt:lpstr>Principles of a Mastery Curriculum</vt:lpstr>
      <vt:lpstr>PowerPoint Presentation</vt:lpstr>
      <vt:lpstr>What do children need to be fluent in?</vt:lpstr>
      <vt:lpstr>We must teach children the fact/skill and then practice to become fluent.</vt:lpstr>
      <vt:lpstr>Inter-Leaving</vt:lpstr>
      <vt:lpstr>Retrieval Skills</vt:lpstr>
      <vt:lpstr>PowerPoint Presentation</vt:lpstr>
      <vt:lpstr>REPRESENTATION AND STRUCTURE  </vt:lpstr>
      <vt:lpstr>PowerPoint Presentation</vt:lpstr>
      <vt:lpstr>Concrete Pictorial 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representations</vt:lpstr>
      <vt:lpstr>PowerPoint Presentation</vt:lpstr>
      <vt:lpstr>Models</vt:lpstr>
      <vt:lpstr>Developing depth/simplicity/clarity. </vt:lpstr>
      <vt:lpstr>Stem Sentences</vt:lpstr>
      <vt:lpstr>PowerPoint Presentation</vt:lpstr>
      <vt:lpstr>PowerPoint Presentation</vt:lpstr>
      <vt:lpstr>PowerPoint Presentation</vt:lpstr>
      <vt:lpstr>Some ideas for Mathematical Thinking.</vt:lpstr>
      <vt:lpstr>Resources – Deepening Understanding</vt:lpstr>
      <vt:lpstr>PowerPoint Presentation</vt:lpstr>
      <vt:lpstr>PowerPoint Presentation</vt:lpstr>
      <vt:lpstr>Variation </vt:lpstr>
      <vt:lpstr>Conceptual Variation</vt:lpstr>
      <vt:lpstr>PowerPoint Presentation</vt:lpstr>
      <vt:lpstr>PowerPoint Presentation</vt:lpstr>
      <vt:lpstr>PowerPoint Presentation</vt:lpstr>
      <vt:lpstr>Why is conceptual variation so important?</vt:lpstr>
      <vt:lpstr>PowerPoint Presentation</vt:lpstr>
      <vt:lpstr>PowerPoint Presentation</vt:lpstr>
      <vt:lpstr>Procedural Variation</vt:lpstr>
      <vt:lpstr>Variation versus Variety </vt:lpstr>
      <vt:lpstr>PowerPoint Presentation</vt:lpstr>
      <vt:lpstr>Benefits of Intelligent Practice</vt:lpstr>
      <vt:lpstr>PowerPoint Presentation</vt:lpstr>
      <vt:lpstr>PowerPoint Presentation</vt:lpstr>
      <vt:lpstr>PowerPoint Presentation</vt:lpstr>
      <vt:lpstr>Evidence from neuroscience for small steps and taking time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 Logo All Slides</dc:title>
  <dc:creator>Stephen Peto</dc:creator>
  <cp:lastModifiedBy>Nicola Smith</cp:lastModifiedBy>
  <cp:revision>133</cp:revision>
  <cp:lastPrinted>2022-10-12T08:52:36Z</cp:lastPrinted>
  <dcterms:created xsi:type="dcterms:W3CDTF">2008-01-11T09:41:35Z</dcterms:created>
  <dcterms:modified xsi:type="dcterms:W3CDTF">2022-11-01T16:37:25Z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0x0101001BCC1D67DF7175418E3627840E4906B6</vt:lpwstr>
  </property>
</Properties>
</file>