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Lst>
  <p:notesMasterIdLst>
    <p:notesMasterId r:id="rId48"/>
  </p:notesMasterIdLst>
  <p:handoutMasterIdLst>
    <p:handoutMasterId r:id="rId49"/>
  </p:handoutMasterIdLst>
  <p:sldIdLst>
    <p:sldId id="256" r:id="rId10"/>
    <p:sldId id="258" r:id="rId11"/>
    <p:sldId id="261" r:id="rId12"/>
    <p:sldId id="262" r:id="rId13"/>
    <p:sldId id="263" r:id="rId14"/>
    <p:sldId id="266" r:id="rId15"/>
    <p:sldId id="267" r:id="rId16"/>
    <p:sldId id="268" r:id="rId17"/>
    <p:sldId id="269" r:id="rId18"/>
    <p:sldId id="272" r:id="rId19"/>
    <p:sldId id="270" r:id="rId20"/>
    <p:sldId id="273" r:id="rId21"/>
    <p:sldId id="274" r:id="rId22"/>
    <p:sldId id="275" r:id="rId23"/>
    <p:sldId id="276" r:id="rId24"/>
    <p:sldId id="278" r:id="rId25"/>
    <p:sldId id="277" r:id="rId26"/>
    <p:sldId id="271" r:id="rId27"/>
    <p:sldId id="280" r:id="rId28"/>
    <p:sldId id="283" r:id="rId29"/>
    <p:sldId id="284" r:id="rId30"/>
    <p:sldId id="286" r:id="rId31"/>
    <p:sldId id="287" r:id="rId32"/>
    <p:sldId id="288" r:id="rId33"/>
    <p:sldId id="289" r:id="rId34"/>
    <p:sldId id="290" r:id="rId35"/>
    <p:sldId id="291" r:id="rId36"/>
    <p:sldId id="292" r:id="rId37"/>
    <p:sldId id="293" r:id="rId38"/>
    <p:sldId id="294" r:id="rId39"/>
    <p:sldId id="297" r:id="rId40"/>
    <p:sldId id="298" r:id="rId41"/>
    <p:sldId id="299" r:id="rId42"/>
    <p:sldId id="300" r:id="rId43"/>
    <p:sldId id="303" r:id="rId44"/>
    <p:sldId id="304" r:id="rId45"/>
    <p:sldId id="305" r:id="rId46"/>
    <p:sldId id="306" r:id="rId47"/>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26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342" y="0"/>
            <a:ext cx="2946347" cy="496491"/>
          </a:xfrm>
          <a:prstGeom prst="rect">
            <a:avLst/>
          </a:prstGeom>
        </p:spPr>
        <p:txBody>
          <a:bodyPr vert="horz" lIns="91440" tIns="45720" rIns="91440" bIns="45720" rtlCol="0"/>
          <a:lstStyle>
            <a:lvl1pPr algn="r">
              <a:defRPr sz="1200"/>
            </a:lvl1pPr>
          </a:lstStyle>
          <a:p>
            <a:fld id="{9C9DFD7E-4737-4034-ADF1-318D3A12B0E3}" type="datetimeFigureOut">
              <a:rPr lang="en-GB" smtClean="0"/>
              <a:t>27/04/2021</a:t>
            </a:fld>
            <a:endParaRPr lang="en-GB"/>
          </a:p>
        </p:txBody>
      </p:sp>
      <p:sp>
        <p:nvSpPr>
          <p:cNvPr id="4" name="Footer Placeholder 3"/>
          <p:cNvSpPr>
            <a:spLocks noGrp="1"/>
          </p:cNvSpPr>
          <p:nvPr>
            <p:ph type="ftr" sz="quarter" idx="2"/>
          </p:nvPr>
        </p:nvSpPr>
        <p:spPr>
          <a:xfrm>
            <a:off x="0" y="9431599"/>
            <a:ext cx="2946347" cy="49649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342" y="9431599"/>
            <a:ext cx="2946347" cy="496491"/>
          </a:xfrm>
          <a:prstGeom prst="rect">
            <a:avLst/>
          </a:prstGeom>
        </p:spPr>
        <p:txBody>
          <a:bodyPr vert="horz" lIns="91440" tIns="45720" rIns="91440" bIns="45720" rtlCol="0" anchor="b"/>
          <a:lstStyle>
            <a:lvl1pPr algn="r">
              <a:defRPr sz="1200"/>
            </a:lvl1pPr>
          </a:lstStyle>
          <a:p>
            <a:fld id="{AEAA212D-57D9-4C61-B561-F1B55A2C62F2}" type="slidenum">
              <a:rPr lang="en-GB" smtClean="0"/>
              <a:t>‹#›</a:t>
            </a:fld>
            <a:endParaRPr lang="en-GB"/>
          </a:p>
        </p:txBody>
      </p:sp>
    </p:spTree>
    <p:extLst>
      <p:ext uri="{BB962C8B-B14F-4D97-AF65-F5344CB8AC3E}">
        <p14:creationId xmlns:p14="http://schemas.microsoft.com/office/powerpoint/2010/main" val="2214215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D7A8B312-9CF1-497D-B898-DC152B484640}" type="datetimeFigureOut">
              <a:rPr lang="en-GB" smtClean="0"/>
              <a:t>27/04/2021</a:t>
            </a:fld>
            <a:endParaRPr lang="en-GB"/>
          </a:p>
        </p:txBody>
      </p:sp>
      <p:sp>
        <p:nvSpPr>
          <p:cNvPr id="4" name="Slide Image Placeholder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4B0677BB-F40E-410E-8BFA-382DA46E02F1}" type="slidenum">
              <a:rPr lang="en-GB" smtClean="0"/>
              <a:t>‹#›</a:t>
            </a:fld>
            <a:endParaRPr lang="en-GB"/>
          </a:p>
        </p:txBody>
      </p:sp>
    </p:spTree>
    <p:extLst>
      <p:ext uri="{BB962C8B-B14F-4D97-AF65-F5344CB8AC3E}">
        <p14:creationId xmlns:p14="http://schemas.microsoft.com/office/powerpoint/2010/main" val="369529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B0677BB-F40E-410E-8BFA-382DA46E02F1}" type="slidenum">
              <a:rPr lang="en-GB" smtClean="0"/>
              <a:t>1</a:t>
            </a:fld>
            <a:endParaRPr lang="en-GB"/>
          </a:p>
        </p:txBody>
      </p:sp>
    </p:spTree>
    <p:extLst>
      <p:ext uri="{BB962C8B-B14F-4D97-AF65-F5344CB8AC3E}">
        <p14:creationId xmlns:p14="http://schemas.microsoft.com/office/powerpoint/2010/main" val="3414526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r>
              <a:rPr lang="en-GB" dirty="0" smtClean="0"/>
              <a:t>September </a:t>
            </a:r>
            <a:r>
              <a:rPr lang="en-GB" dirty="0"/>
              <a:t>2020, the new guidance comes into force. </a:t>
            </a:r>
            <a:r>
              <a:rPr lang="en-GB" dirty="0" smtClean="0"/>
              <a:t>We already had an RSE policy but it was voluntary whether</a:t>
            </a:r>
            <a:r>
              <a:rPr lang="en-GB" baseline="0" dirty="0" smtClean="0"/>
              <a:t> we taught it but we felt it </a:t>
            </a:r>
            <a:r>
              <a:rPr lang="en-GB" baseline="0" dirty="0" err="1" smtClean="0"/>
              <a:t>improtant</a:t>
            </a:r>
            <a:r>
              <a:rPr lang="en-GB" baseline="0" dirty="0" smtClean="0"/>
              <a:t> that we included it.  This just </a:t>
            </a:r>
            <a:r>
              <a:rPr lang="en-GB" baseline="0" dirty="0" err="1" smtClean="0"/>
              <a:t>akes</a:t>
            </a:r>
            <a:r>
              <a:rPr lang="en-GB" baseline="0" dirty="0" smtClean="0"/>
              <a:t> sure that all schools ensure that it is contained within their curriculum offer. </a:t>
            </a:r>
            <a:r>
              <a:rPr lang="en-GB" dirty="0" smtClean="0"/>
              <a:t>This </a:t>
            </a:r>
            <a:r>
              <a:rPr lang="en-GB" dirty="0"/>
              <a:t>has implications for right of withdraw which we will be covered later.</a:t>
            </a:r>
          </a:p>
        </p:txBody>
      </p:sp>
      <p:sp>
        <p:nvSpPr>
          <p:cNvPr id="4" name="Slide Number Placeholder 3"/>
          <p:cNvSpPr>
            <a:spLocks noGrp="1"/>
          </p:cNvSpPr>
          <p:nvPr>
            <p:ph type="sldNum" sz="quarter" idx="5"/>
          </p:nvPr>
        </p:nvSpPr>
        <p:spPr/>
        <p:txBody>
          <a:bodyPr/>
          <a:lstStyle/>
          <a:p>
            <a:fld id="{B92609DD-6F31-9F47-86EA-C6E146B976D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154993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0677BB-F40E-410E-8BFA-382DA46E02F1}" type="slidenum">
              <a:rPr lang="en-GB" smtClean="0"/>
              <a:t>11</a:t>
            </a:fld>
            <a:endParaRPr lang="en-GB"/>
          </a:p>
        </p:txBody>
      </p:sp>
    </p:spTree>
    <p:extLst>
      <p:ext uri="{BB962C8B-B14F-4D97-AF65-F5344CB8AC3E}">
        <p14:creationId xmlns:p14="http://schemas.microsoft.com/office/powerpoint/2010/main" val="3429189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r>
              <a:rPr lang="en-GB" sz="3200" dirty="0" smtClean="0"/>
              <a:t>So</a:t>
            </a:r>
            <a:r>
              <a:rPr lang="en-GB" sz="3200" baseline="0" dirty="0" smtClean="0"/>
              <a:t> school are expected to teach the following: </a:t>
            </a:r>
          </a:p>
          <a:p>
            <a:r>
              <a:rPr lang="en-GB" sz="3200" dirty="0" smtClean="0"/>
              <a:t>Note </a:t>
            </a:r>
            <a:r>
              <a:rPr lang="en-GB" sz="3200" dirty="0"/>
              <a:t>that lessons on puberty are considered statutory at Primary level because they have been included within compulsory Health Education</a:t>
            </a:r>
          </a:p>
          <a:p>
            <a:endParaRPr lang="en-GB" sz="3200" dirty="0"/>
          </a:p>
          <a:p>
            <a:endParaRPr lang="en-GB" sz="3200" dirty="0"/>
          </a:p>
        </p:txBody>
      </p:sp>
    </p:spTree>
    <p:extLst>
      <p:ext uri="{BB962C8B-B14F-4D97-AF65-F5344CB8AC3E}">
        <p14:creationId xmlns:p14="http://schemas.microsoft.com/office/powerpoint/2010/main" val="1892860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GB" sz="3200" dirty="0"/>
          </a:p>
          <a:p>
            <a:endParaRPr lang="en-GB" sz="3200" dirty="0"/>
          </a:p>
          <a:p>
            <a:endParaRPr lang="en-GB" sz="3200" dirty="0"/>
          </a:p>
        </p:txBody>
      </p:sp>
    </p:spTree>
    <p:extLst>
      <p:ext uri="{BB962C8B-B14F-4D97-AF65-F5344CB8AC3E}">
        <p14:creationId xmlns:p14="http://schemas.microsoft.com/office/powerpoint/2010/main" val="167663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r>
              <a:rPr lang="en-GB" dirty="0"/>
              <a:t>The DfE legislation is LAW as is the Equality Act.</a:t>
            </a:r>
          </a:p>
          <a:p>
            <a:r>
              <a:rPr lang="en-GB" dirty="0"/>
              <a:t>The quotes on this slide come from the DfE RSHE guidance.</a:t>
            </a:r>
          </a:p>
          <a:p>
            <a:endParaRPr lang="en-GB" b="1" dirty="0"/>
          </a:p>
        </p:txBody>
      </p:sp>
      <p:sp>
        <p:nvSpPr>
          <p:cNvPr id="4" name="Slide Number Placeholder 3"/>
          <p:cNvSpPr>
            <a:spLocks noGrp="1"/>
          </p:cNvSpPr>
          <p:nvPr>
            <p:ph type="sldNum" sz="quarter" idx="5"/>
          </p:nvPr>
        </p:nvSpPr>
        <p:spPr/>
        <p:txBody>
          <a:bodyPr/>
          <a:lstStyle/>
          <a:p>
            <a:pPr>
              <a:defRPr/>
            </a:pPr>
            <a:fld id="{B92609DD-6F31-9F47-86EA-C6E146B976DA}"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973564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2609DD-6F31-9F47-86EA-C6E146B976D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888788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a:t>
            </a:r>
            <a:r>
              <a:rPr lang="en-GB" baseline="0" dirty="0" smtClean="0"/>
              <a:t> we are expected to teach in Science.</a:t>
            </a:r>
            <a:endParaRPr lang="en-GB" dirty="0"/>
          </a:p>
        </p:txBody>
      </p:sp>
      <p:sp>
        <p:nvSpPr>
          <p:cNvPr id="4" name="Slide Number Placeholder 3"/>
          <p:cNvSpPr>
            <a:spLocks noGrp="1"/>
          </p:cNvSpPr>
          <p:nvPr>
            <p:ph type="sldNum" sz="quarter" idx="10"/>
          </p:nvPr>
        </p:nvSpPr>
        <p:spPr/>
        <p:txBody>
          <a:bodyPr/>
          <a:lstStyle/>
          <a:p>
            <a:fld id="{4B0677BB-F40E-410E-8BFA-382DA46E02F1}" type="slidenum">
              <a:rPr lang="en-GB" smtClean="0"/>
              <a:t>16</a:t>
            </a:fld>
            <a:endParaRPr lang="en-GB"/>
          </a:p>
        </p:txBody>
      </p:sp>
    </p:spTree>
    <p:extLst>
      <p:ext uri="{BB962C8B-B14F-4D97-AF65-F5344CB8AC3E}">
        <p14:creationId xmlns:p14="http://schemas.microsoft.com/office/powerpoint/2010/main" val="2567963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r>
              <a:rPr lang="en-US" dirty="0" smtClean="0"/>
              <a:t>To recap.</a:t>
            </a:r>
            <a:endParaRPr lang="en-US" dirty="0"/>
          </a:p>
        </p:txBody>
      </p:sp>
      <p:sp>
        <p:nvSpPr>
          <p:cNvPr id="4" name="Slide Number Placeholder 3"/>
          <p:cNvSpPr>
            <a:spLocks noGrp="1"/>
          </p:cNvSpPr>
          <p:nvPr>
            <p:ph type="sldNum" sz="quarter" idx="5"/>
          </p:nvPr>
        </p:nvSpPr>
        <p:spPr/>
        <p:txBody>
          <a:bodyPr/>
          <a:lstStyle/>
          <a:p>
            <a:fld id="{B92609DD-6F31-9F47-86EA-C6E146B976DA}" type="slidenum">
              <a:rPr lang="en-US" smtClean="0"/>
              <a:t>17</a:t>
            </a:fld>
            <a:endParaRPr lang="en-US"/>
          </a:p>
        </p:txBody>
      </p:sp>
    </p:spTree>
    <p:extLst>
      <p:ext uri="{BB962C8B-B14F-4D97-AF65-F5344CB8AC3E}">
        <p14:creationId xmlns:p14="http://schemas.microsoft.com/office/powerpoint/2010/main" val="3859128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r>
              <a:rPr lang="en-GB" sz="1200" dirty="0" smtClean="0"/>
              <a:t>If we simply taught sex education through the Science curriculum, can we really do that without explaining why our bodies change? We believe it’s like giving half of a story and doing our children a disservice.  </a:t>
            </a:r>
          </a:p>
          <a:p>
            <a:endParaRPr lang="en-GB" sz="1200" dirty="0" smtClean="0"/>
          </a:p>
          <a:p>
            <a:r>
              <a:rPr lang="en-GB" sz="1200" dirty="0" smtClean="0"/>
              <a:t>We will still cover the requirements of our Science Curriculum but will also teach SRE within our PSHE curriculum  both the statutory Health and Relationship aspects but also </a:t>
            </a:r>
            <a:r>
              <a:rPr lang="en-GB" sz="1200" b="1" dirty="0" smtClean="0">
                <a:solidFill>
                  <a:prstClr val="black"/>
                </a:solidFill>
                <a:latin typeface="Calibri Light" panose="020F0302020204030204"/>
              </a:rPr>
              <a:t>a sex education programme tailored to the age and physical and emotional maturity of our pupils.</a:t>
            </a:r>
            <a:endParaRPr lang="en-GB" sz="1200" dirty="0" smtClean="0"/>
          </a:p>
          <a:p>
            <a:pPr lvl="0">
              <a:defRPr/>
            </a:pPr>
            <a:endParaRPr lang="en-GB" sz="1200" dirty="0" smtClean="0"/>
          </a:p>
          <a:p>
            <a:pPr lvl="0">
              <a:defRPr/>
            </a:pPr>
            <a:endParaRPr lang="en-GB" sz="1200" dirty="0" smtClean="0"/>
          </a:p>
          <a:p>
            <a:endParaRPr lang="en-GB" dirty="0"/>
          </a:p>
        </p:txBody>
      </p:sp>
      <p:sp>
        <p:nvSpPr>
          <p:cNvPr id="4" name="Slide Number Placeholder 3"/>
          <p:cNvSpPr>
            <a:spLocks noGrp="1"/>
          </p:cNvSpPr>
          <p:nvPr>
            <p:ph type="sldNum" sz="quarter" idx="10"/>
          </p:nvPr>
        </p:nvSpPr>
        <p:spPr/>
        <p:txBody>
          <a:bodyPr/>
          <a:lstStyle/>
          <a:p>
            <a:fld id="{4B0677BB-F40E-410E-8BFA-382DA46E02F1}" type="slidenum">
              <a:rPr lang="en-GB" smtClean="0"/>
              <a:t>18</a:t>
            </a:fld>
            <a:endParaRPr lang="en-GB"/>
          </a:p>
        </p:txBody>
      </p:sp>
    </p:spTree>
    <p:extLst>
      <p:ext uri="{BB962C8B-B14F-4D97-AF65-F5344CB8AC3E}">
        <p14:creationId xmlns:p14="http://schemas.microsoft.com/office/powerpoint/2010/main" val="807525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92609DD-6F31-9F47-86EA-C6E146B976DA}" type="slidenum">
              <a:rPr lang="en-US" smtClean="0"/>
              <a:t>19</a:t>
            </a:fld>
            <a:endParaRPr lang="en-US"/>
          </a:p>
        </p:txBody>
      </p:sp>
    </p:spTree>
    <p:extLst>
      <p:ext uri="{BB962C8B-B14F-4D97-AF65-F5344CB8AC3E}">
        <p14:creationId xmlns:p14="http://schemas.microsoft.com/office/powerpoint/2010/main" val="3471095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r>
              <a:rPr lang="en-US" dirty="0" err="1"/>
              <a:t>Emphasise</a:t>
            </a:r>
            <a:r>
              <a:rPr lang="en-US" dirty="0"/>
              <a:t> partnership between home and school and importance of parents being on board with this </a:t>
            </a:r>
            <a:r>
              <a:rPr lang="en-US" dirty="0" smtClean="0"/>
              <a:t>work.</a:t>
            </a:r>
            <a:endParaRPr lang="en-US" dirty="0"/>
          </a:p>
          <a:p>
            <a:endParaRPr lang="en-US" dirty="0"/>
          </a:p>
          <a:p>
            <a:r>
              <a:rPr lang="en-US" dirty="0"/>
              <a:t>Explain we are going to be transparent.</a:t>
            </a:r>
          </a:p>
        </p:txBody>
      </p:sp>
      <p:sp>
        <p:nvSpPr>
          <p:cNvPr id="4" name="Slide Number Placeholder 3"/>
          <p:cNvSpPr>
            <a:spLocks noGrp="1"/>
          </p:cNvSpPr>
          <p:nvPr>
            <p:ph type="sldNum" sz="quarter" idx="5"/>
          </p:nvPr>
        </p:nvSpPr>
        <p:spPr/>
        <p:txBody>
          <a:bodyPr/>
          <a:lstStyle/>
          <a:p>
            <a:fld id="{B92609DD-6F31-9F47-86EA-C6E146B976D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368411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units of study in Jigsaw PSHE. </a:t>
            </a:r>
            <a:r>
              <a:rPr lang="en-GB" dirty="0" smtClean="0"/>
              <a:t>Relationships is woven throughout the other </a:t>
            </a:r>
            <a:r>
              <a:rPr lang="en-GB" dirty="0" err="1" smtClean="0"/>
              <a:t>other</a:t>
            </a:r>
            <a:r>
              <a:rPr lang="en-GB" dirty="0" smtClean="0"/>
              <a:t> puzzles</a:t>
            </a:r>
            <a:r>
              <a:rPr lang="en-GB" baseline="0" dirty="0" smtClean="0"/>
              <a:t> (units) as well as being a unit in it’s own right.</a:t>
            </a:r>
            <a:endParaRPr lang="en-GB" dirty="0"/>
          </a:p>
          <a:p>
            <a:endParaRPr lang="en-GB" baseline="0" dirty="0"/>
          </a:p>
          <a:p>
            <a:r>
              <a:rPr lang="en-GB" baseline="0" dirty="0"/>
              <a:t>Explain that the DfE statutory requirements sit within this whole-school PSHE Programme:</a:t>
            </a:r>
          </a:p>
          <a:p>
            <a:endParaRPr lang="en-GB" baseline="0" dirty="0"/>
          </a:p>
          <a:p>
            <a:r>
              <a:rPr lang="en-GB" baseline="0" dirty="0"/>
              <a:t>Relationships…in the Relationships Puzzle </a:t>
            </a:r>
            <a:r>
              <a:rPr lang="en-GB" b="0" baseline="0" dirty="0"/>
              <a:t>but also throughout as </a:t>
            </a:r>
            <a:r>
              <a:rPr lang="en-GB" baseline="0" dirty="0"/>
              <a:t>we start with building a positive relationship with self and issues such as respect and understanding, rights and responsibilities, kindness, families, anti-bullying, race and hate crime are covered age appropriately in Celebrating Difference and to some extent in Dreams and Goals (there is a focus on local and global communities in some of these lessons).</a:t>
            </a:r>
          </a:p>
          <a:p>
            <a:endParaRPr lang="en-GB" baseline="0" dirty="0"/>
          </a:p>
          <a:p>
            <a:r>
              <a:rPr lang="en-GB" baseline="0" dirty="0"/>
              <a:t>Health Education…in Healthy Me</a:t>
            </a:r>
          </a:p>
          <a:p>
            <a:endParaRPr lang="en-GB" baseline="0" dirty="0"/>
          </a:p>
          <a:p>
            <a:r>
              <a:rPr lang="en-GB" baseline="0" dirty="0"/>
              <a:t>Changing Me covers correct body terminology (in KS1) and puberty and human reproduction in KS2.</a:t>
            </a:r>
          </a:p>
          <a:p>
            <a:endParaRPr lang="en-GB" baseline="0" dirty="0"/>
          </a:p>
        </p:txBody>
      </p:sp>
      <p:sp>
        <p:nvSpPr>
          <p:cNvPr id="4" name="Slide Number Placeholder 3"/>
          <p:cNvSpPr>
            <a:spLocks noGrp="1"/>
          </p:cNvSpPr>
          <p:nvPr>
            <p:ph type="sldNum" sz="quarter" idx="10"/>
          </p:nvPr>
        </p:nvSpPr>
        <p:spPr/>
        <p:txBody>
          <a:bodyPr/>
          <a:lstStyle/>
          <a:p>
            <a:fld id="{ED566074-CEC2-4EBF-B1F3-E97A96BEB2E0}" type="slidenum">
              <a:rPr lang="en-US" smtClean="0"/>
              <a:t>20</a:t>
            </a:fld>
            <a:endParaRPr lang="en-US"/>
          </a:p>
        </p:txBody>
      </p:sp>
    </p:spTree>
    <p:extLst>
      <p:ext uri="{BB962C8B-B14F-4D97-AF65-F5344CB8AC3E}">
        <p14:creationId xmlns:p14="http://schemas.microsoft.com/office/powerpoint/2010/main" val="2922031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where the statutory requirements for Relationships and Health Education sit and what could be called Sex Ed are included in </a:t>
            </a:r>
            <a:r>
              <a:rPr lang="en-US" dirty="0" smtClean="0"/>
              <a:t>Jigsaw. The Sex education pat of the curriculum is within the Changing</a:t>
            </a:r>
            <a:r>
              <a:rPr lang="en-US" baseline="0" dirty="0" smtClean="0"/>
              <a:t> Me puzzle. </a:t>
            </a:r>
            <a:endParaRPr lang="en-US" dirty="0"/>
          </a:p>
        </p:txBody>
      </p:sp>
      <p:sp>
        <p:nvSpPr>
          <p:cNvPr id="4" name="Slide Number Placeholder 3"/>
          <p:cNvSpPr>
            <a:spLocks noGrp="1"/>
          </p:cNvSpPr>
          <p:nvPr>
            <p:ph type="sldNum" sz="quarter" idx="5"/>
          </p:nvPr>
        </p:nvSpPr>
        <p:spPr/>
        <p:txBody>
          <a:bodyPr/>
          <a:lstStyle/>
          <a:p>
            <a:fld id="{B92609DD-6F31-9F47-86EA-C6E146B976DA}" type="slidenum">
              <a:rPr lang="en-US" smtClean="0"/>
              <a:t>21</a:t>
            </a:fld>
            <a:endParaRPr lang="en-US"/>
          </a:p>
        </p:txBody>
      </p:sp>
    </p:spTree>
    <p:extLst>
      <p:ext uri="{BB962C8B-B14F-4D97-AF65-F5344CB8AC3E}">
        <p14:creationId xmlns:p14="http://schemas.microsoft.com/office/powerpoint/2010/main" val="2551266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THIS FALLS WITHIN THE STATUTORY HEALTH EDUCATION GUIDANCE…changing adolescent body so is compulsory. </a:t>
            </a:r>
          </a:p>
          <a:p>
            <a:r>
              <a:rPr lang="en-GB" dirty="0"/>
              <a:t>More detail about</a:t>
            </a:r>
            <a:r>
              <a:rPr lang="en-GB" baseline="0" dirty="0"/>
              <a:t> exactly what is covered in each year group.</a:t>
            </a:r>
          </a:p>
          <a:p>
            <a:r>
              <a:rPr lang="en-GB" baseline="0" dirty="0"/>
              <a:t>Emphasise that only 2 or 3 lessons in every year group are specifically about either puberty (statutory) or How babies are made (not statutory).</a:t>
            </a:r>
          </a:p>
          <a:p>
            <a:r>
              <a:rPr lang="en-GB" baseline="0" dirty="0"/>
              <a:t>Also emphasise that correct terminology is introduced early so the school can meet its safeguarding obligations and to get the children used to using the words appropriately (</a:t>
            </a:r>
            <a:r>
              <a:rPr lang="en-GB" baseline="0" dirty="0" err="1"/>
              <a:t>ie</a:t>
            </a:r>
            <a:r>
              <a:rPr lang="en-GB" baseline="0" dirty="0"/>
              <a:t> we also teach them when it’s appropriate to use these words and when not). A further rationale for this is that in KS2, body part words are not seen as something rude or dirty.</a:t>
            </a:r>
          </a:p>
          <a:p>
            <a:r>
              <a:rPr lang="en-GB" baseline="0" dirty="0"/>
              <a:t>Puberty is introduced very gently in Y3 because some girls may start their periods early and it is necessary to prepare them for this so they aren’t scared or worried.</a:t>
            </a:r>
            <a:endParaRPr lang="en-GB" dirty="0"/>
          </a:p>
        </p:txBody>
      </p:sp>
      <p:sp>
        <p:nvSpPr>
          <p:cNvPr id="4" name="Slide Number Placeholder 3"/>
          <p:cNvSpPr>
            <a:spLocks noGrp="1"/>
          </p:cNvSpPr>
          <p:nvPr>
            <p:ph type="sldNum" sz="quarter" idx="10"/>
          </p:nvPr>
        </p:nvSpPr>
        <p:spPr/>
        <p:txBody>
          <a:bodyPr/>
          <a:lstStyle/>
          <a:p>
            <a:fld id="{B9951880-6C9B-44C9-8DB3-CCBD698BA6C1}" type="slidenum">
              <a:rPr lang="en-GB" smtClean="0"/>
              <a:t>22</a:t>
            </a:fld>
            <a:endParaRPr lang="en-GB"/>
          </a:p>
        </p:txBody>
      </p:sp>
    </p:spTree>
    <p:extLst>
      <p:ext uri="{BB962C8B-B14F-4D97-AF65-F5344CB8AC3E}">
        <p14:creationId xmlns:p14="http://schemas.microsoft.com/office/powerpoint/2010/main" val="3721380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endParaRPr lang="en-GB" dirty="0"/>
          </a:p>
          <a:p>
            <a:r>
              <a:rPr lang="en-GB" dirty="0"/>
              <a:t>Conception is introduced age appropriately in Y4 in the context of why our bodies change during puberty. Note that one lesson in Y4 is called Puberty for girls, this doesn’t exclude the boys, it covers them too, but the main focus is on menstruation.</a:t>
            </a:r>
          </a:p>
          <a:p>
            <a:endParaRPr lang="en-GB" dirty="0"/>
          </a:p>
          <a:p>
            <a:r>
              <a:rPr lang="en-GB" dirty="0"/>
              <a:t>Conception and puberty is built upon in Year 5 and then puberty, conception and childbirth is covered in more detail (but still age-appropriately) in Y6 with a chance for single gender group lessons (up until this point lesson shave all been mixed gender).</a:t>
            </a:r>
          </a:p>
          <a:p>
            <a:r>
              <a:rPr lang="en-GB" dirty="0"/>
              <a:t>Remind the parents/carers that when moving to secondary school Sex Ed is compulsory so there is an expectation that children will be moving into Y7 with some knowledge.</a:t>
            </a:r>
          </a:p>
          <a:p>
            <a:endParaRPr lang="en-GB" dirty="0"/>
          </a:p>
        </p:txBody>
      </p:sp>
      <p:sp>
        <p:nvSpPr>
          <p:cNvPr id="4" name="Slide Number Placeholder 3"/>
          <p:cNvSpPr>
            <a:spLocks noGrp="1"/>
          </p:cNvSpPr>
          <p:nvPr>
            <p:ph type="sldNum" sz="quarter" idx="10"/>
          </p:nvPr>
        </p:nvSpPr>
        <p:spPr/>
        <p:txBody>
          <a:bodyPr/>
          <a:lstStyle/>
          <a:p>
            <a:fld id="{B9951880-6C9B-44C9-8DB3-CCBD698BA6C1}" type="slidenum">
              <a:rPr lang="en-GB" smtClean="0"/>
              <a:t>23</a:t>
            </a:fld>
            <a:endParaRPr lang="en-GB"/>
          </a:p>
        </p:txBody>
      </p:sp>
    </p:spTree>
    <p:extLst>
      <p:ext uri="{BB962C8B-B14F-4D97-AF65-F5344CB8AC3E}">
        <p14:creationId xmlns:p14="http://schemas.microsoft.com/office/powerpoint/2010/main" val="1411276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Share some</a:t>
            </a:r>
            <a:r>
              <a:rPr lang="en-GB" baseline="0" dirty="0"/>
              <a:t> of the materials used so everyone can see what it looks like. </a:t>
            </a:r>
            <a:endParaRPr lang="en-GB" dirty="0"/>
          </a:p>
        </p:txBody>
      </p:sp>
    </p:spTree>
    <p:extLst>
      <p:ext uri="{BB962C8B-B14F-4D97-AF65-F5344CB8AC3E}">
        <p14:creationId xmlns:p14="http://schemas.microsoft.com/office/powerpoint/2010/main" val="570393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42409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B0677BB-F40E-410E-8BFA-382DA46E02F1}" type="slidenum">
              <a:rPr lang="en-GB" smtClean="0"/>
              <a:t>26</a:t>
            </a:fld>
            <a:endParaRPr lang="en-GB"/>
          </a:p>
        </p:txBody>
      </p:sp>
    </p:spTree>
    <p:extLst>
      <p:ext uri="{BB962C8B-B14F-4D97-AF65-F5344CB8AC3E}">
        <p14:creationId xmlns:p14="http://schemas.microsoft.com/office/powerpoint/2010/main" val="961477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B0677BB-F40E-410E-8BFA-382DA46E02F1}" type="slidenum">
              <a:rPr lang="en-GB" smtClean="0"/>
              <a:t>27</a:t>
            </a:fld>
            <a:endParaRPr lang="en-GB"/>
          </a:p>
        </p:txBody>
      </p:sp>
    </p:spTree>
    <p:extLst>
      <p:ext uri="{BB962C8B-B14F-4D97-AF65-F5344CB8AC3E}">
        <p14:creationId xmlns:p14="http://schemas.microsoft.com/office/powerpoint/2010/main" val="2955019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B0677BB-F40E-410E-8BFA-382DA46E02F1}" type="slidenum">
              <a:rPr lang="en-GB" smtClean="0"/>
              <a:t>28</a:t>
            </a:fld>
            <a:endParaRPr lang="en-GB"/>
          </a:p>
        </p:txBody>
      </p:sp>
    </p:spTree>
    <p:extLst>
      <p:ext uri="{BB962C8B-B14F-4D97-AF65-F5344CB8AC3E}">
        <p14:creationId xmlns:p14="http://schemas.microsoft.com/office/powerpoint/2010/main" val="336315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B0677BB-F40E-410E-8BFA-382DA46E02F1}" type="slidenum">
              <a:rPr lang="en-GB" smtClean="0"/>
              <a:t>29</a:t>
            </a:fld>
            <a:endParaRPr lang="en-GB"/>
          </a:p>
        </p:txBody>
      </p:sp>
    </p:spTree>
    <p:extLst>
      <p:ext uri="{BB962C8B-B14F-4D97-AF65-F5344CB8AC3E}">
        <p14:creationId xmlns:p14="http://schemas.microsoft.com/office/powerpoint/2010/main" val="3362371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pPr lvl="0"/>
            <a:r>
              <a:rPr lang="en-US" sz="1200" b="1" dirty="0" smtClean="0">
                <a:solidFill>
                  <a:prstClr val="black"/>
                </a:solidFill>
                <a:latin typeface="Calibri Light" panose="020F0302020204030204"/>
              </a:rPr>
              <a:t>Where and when did </a:t>
            </a:r>
            <a:r>
              <a:rPr lang="en-US" sz="1200" b="1" i="1" dirty="0" smtClean="0">
                <a:solidFill>
                  <a:prstClr val="black"/>
                </a:solidFill>
                <a:latin typeface="Calibri Light" panose="020F0302020204030204"/>
              </a:rPr>
              <a:t>you</a:t>
            </a:r>
            <a:r>
              <a:rPr lang="en-US" sz="1200" b="1" dirty="0" smtClean="0">
                <a:solidFill>
                  <a:prstClr val="black"/>
                </a:solidFill>
                <a:latin typeface="Calibri Light" panose="020F0302020204030204"/>
              </a:rPr>
              <a:t> learn about relationships and sex? Was this the best way?</a:t>
            </a:r>
            <a:endParaRPr lang="en-US" sz="1000" b="1" dirty="0" smtClean="0">
              <a:solidFill>
                <a:prstClr val="black"/>
              </a:solidFill>
              <a:latin typeface="Calibri Light" panose="020F0302020204030204"/>
            </a:endParaRPr>
          </a:p>
          <a:p>
            <a:pPr lvl="0"/>
            <a:r>
              <a:rPr lang="en-US" sz="1200" b="1" dirty="0" smtClean="0">
                <a:solidFill>
                  <a:prstClr val="black"/>
                </a:solidFill>
                <a:latin typeface="Calibri Light" panose="020F0302020204030204"/>
              </a:rPr>
              <a:t>Was there anything that you didn’t understand?</a:t>
            </a:r>
            <a:endParaRPr lang="en-US" sz="1000" b="1" dirty="0" smtClean="0">
              <a:solidFill>
                <a:prstClr val="black"/>
              </a:solidFill>
              <a:latin typeface="Calibri Light" panose="020F0302020204030204"/>
            </a:endParaRPr>
          </a:p>
          <a:p>
            <a:pPr lvl="0"/>
            <a:r>
              <a:rPr lang="en-US" sz="1200" b="1" dirty="0" smtClean="0">
                <a:solidFill>
                  <a:prstClr val="black"/>
                </a:solidFill>
                <a:latin typeface="Calibri Light" panose="020F0302020204030204"/>
              </a:rPr>
              <a:t>Was there anything you were frightened about?</a:t>
            </a:r>
            <a:endParaRPr lang="en-US" sz="1000" b="1" dirty="0" smtClean="0">
              <a:solidFill>
                <a:prstClr val="black"/>
              </a:solidFill>
              <a:latin typeface="Calibri Light" panose="020F0302020204030204"/>
            </a:endParaRPr>
          </a:p>
          <a:p>
            <a:pPr lvl="0"/>
            <a:r>
              <a:rPr lang="en-US" sz="1200" b="1" dirty="0" smtClean="0">
                <a:solidFill>
                  <a:prstClr val="black"/>
                </a:solidFill>
                <a:latin typeface="Calibri Light" panose="020F0302020204030204"/>
              </a:rPr>
              <a:t>Has the world changed since then?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prstClr val="black"/>
              </a:solidFill>
              <a:latin typeface="Calibri Light" panose="020F0302020204030204"/>
            </a:endParaRPr>
          </a:p>
          <a:p>
            <a:r>
              <a:rPr lang="en-GB" dirty="0" smtClean="0"/>
              <a:t>If </a:t>
            </a:r>
            <a:r>
              <a:rPr lang="en-GB" dirty="0"/>
              <a:t>we are trying to keep children safe…what do we need to consider?</a:t>
            </a:r>
          </a:p>
          <a:p>
            <a:endParaRPr lang="en-GB" dirty="0"/>
          </a:p>
          <a:p>
            <a:r>
              <a:rPr lang="en-GB" dirty="0"/>
              <a:t>Ask is this just sex education , or is it also about relationships as well …and maybe health education too?</a:t>
            </a:r>
          </a:p>
          <a:p>
            <a:endParaRPr lang="en-GB" dirty="0"/>
          </a:p>
          <a:p>
            <a:r>
              <a:rPr lang="en-GB" dirty="0"/>
              <a:t>DOES IT MATTER AS LONG AS CHILDREN ARE EQUIPPED TO STAY SAFE, HEALTHY, HAPPY ETC?</a:t>
            </a:r>
          </a:p>
          <a:p>
            <a:endParaRPr lang="en-GB" dirty="0"/>
          </a:p>
          <a:p>
            <a:endParaRPr lang="en-GB" dirty="0"/>
          </a:p>
          <a:p>
            <a:r>
              <a:rPr lang="en-GB" dirty="0"/>
              <a:t>What</a:t>
            </a:r>
            <a:r>
              <a:rPr lang="en-GB" baseline="0" dirty="0"/>
              <a:t> do we have to consider when it comes to the needs and experiences of today’s children and young people? </a:t>
            </a:r>
          </a:p>
          <a:p>
            <a:r>
              <a:rPr lang="en-GB" baseline="0" dirty="0"/>
              <a:t>Are there any others not on this list?</a:t>
            </a:r>
          </a:p>
          <a:p>
            <a:r>
              <a:rPr lang="en-GB" baseline="0" dirty="0"/>
              <a:t>NB: the logos are for Facebook, Twitter, Snapchat, Instagram and Tinder. </a:t>
            </a:r>
            <a:endParaRPr lang="en-GB" dirty="0"/>
          </a:p>
        </p:txBody>
      </p:sp>
      <p:sp>
        <p:nvSpPr>
          <p:cNvPr id="4" name="Slide Number Placeholder 3"/>
          <p:cNvSpPr>
            <a:spLocks noGrp="1"/>
          </p:cNvSpPr>
          <p:nvPr>
            <p:ph type="sldNum" sz="quarter" idx="10"/>
          </p:nvPr>
        </p:nvSpPr>
        <p:spPr/>
        <p:txBody>
          <a:bodyPr/>
          <a:lstStyle/>
          <a:p>
            <a:fld id="{B9951880-6C9B-44C9-8DB3-CCBD698BA6C1}" type="slidenum">
              <a:rPr lang="en-GB" smtClean="0"/>
              <a:t>3</a:t>
            </a:fld>
            <a:endParaRPr lang="en-GB"/>
          </a:p>
        </p:txBody>
      </p:sp>
    </p:spTree>
    <p:extLst>
      <p:ext uri="{BB962C8B-B14F-4D97-AF65-F5344CB8AC3E}">
        <p14:creationId xmlns:p14="http://schemas.microsoft.com/office/powerpoint/2010/main" val="583221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SRE also covers relationship with ourselves such as body image, self esteem etc.</a:t>
            </a:r>
          </a:p>
        </p:txBody>
      </p:sp>
    </p:spTree>
    <p:extLst>
      <p:ext uri="{BB962C8B-B14F-4D97-AF65-F5344CB8AC3E}">
        <p14:creationId xmlns:p14="http://schemas.microsoft.com/office/powerpoint/2010/main" val="3489007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Jigsaw emphasizes positive relationship with self as the starting point for positive relationships with others</a:t>
            </a:r>
          </a:p>
          <a:p>
            <a:endParaRPr lang="en-US" dirty="0"/>
          </a:p>
          <a:p>
            <a:r>
              <a:rPr lang="en-US" dirty="0"/>
              <a:t>Share some Relationships Puzzle resources</a:t>
            </a:r>
          </a:p>
        </p:txBody>
      </p:sp>
      <p:sp>
        <p:nvSpPr>
          <p:cNvPr id="4" name="Slide Number Placeholder 3"/>
          <p:cNvSpPr>
            <a:spLocks noGrp="1"/>
          </p:cNvSpPr>
          <p:nvPr>
            <p:ph type="sldNum" sz="quarter" idx="5"/>
          </p:nvPr>
        </p:nvSpPr>
        <p:spPr/>
        <p:txBody>
          <a:bodyPr/>
          <a:lstStyle/>
          <a:p>
            <a:fld id="{B92609DD-6F31-9F47-86EA-C6E146B976DA}" type="slidenum">
              <a:rPr lang="en-US" smtClean="0"/>
              <a:t>31</a:t>
            </a:fld>
            <a:endParaRPr lang="en-US"/>
          </a:p>
        </p:txBody>
      </p:sp>
    </p:spTree>
    <p:extLst>
      <p:ext uri="{BB962C8B-B14F-4D97-AF65-F5344CB8AC3E}">
        <p14:creationId xmlns:p14="http://schemas.microsoft.com/office/powerpoint/2010/main" val="3165899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SRE also covers</a:t>
            </a:r>
            <a:r>
              <a:rPr lang="en-GB" baseline="0" dirty="0"/>
              <a:t> different relationships too. </a:t>
            </a:r>
            <a:endParaRPr lang="en-GB" dirty="0"/>
          </a:p>
        </p:txBody>
      </p:sp>
    </p:spTree>
    <p:extLst>
      <p:ext uri="{BB962C8B-B14F-4D97-AF65-F5344CB8AC3E}">
        <p14:creationId xmlns:p14="http://schemas.microsoft.com/office/powerpoint/2010/main" val="1367634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few slides highlight some of Jigsaw’s materials in regard to some of the ‘trickier’ elements in Sex and Relationships Education</a:t>
            </a:r>
          </a:p>
          <a:p>
            <a:endParaRPr lang="en-GB" dirty="0"/>
          </a:p>
          <a:p>
            <a:r>
              <a:rPr lang="en-GB" dirty="0"/>
              <a:t>This PP is used to show lots of different families on the planet </a:t>
            </a:r>
            <a:r>
              <a:rPr lang="en-GB" dirty="0" err="1"/>
              <a:t>Zarg</a:t>
            </a:r>
            <a:r>
              <a:rPr lang="en-GB" dirty="0"/>
              <a:t> including those with adopted or fostered children, single parents, same gender parents etc. This is preceded by a matching game where children identify different animal families. After the PP show the children draw and label their own family. Same gender families are simply explained as those with 2 mums or 2 dads. </a:t>
            </a:r>
          </a:p>
        </p:txBody>
      </p:sp>
      <p:sp>
        <p:nvSpPr>
          <p:cNvPr id="4" name="Slide Number Placeholder 3"/>
          <p:cNvSpPr>
            <a:spLocks noGrp="1"/>
          </p:cNvSpPr>
          <p:nvPr>
            <p:ph type="sldNum" sz="quarter" idx="5"/>
          </p:nvPr>
        </p:nvSpPr>
        <p:spPr/>
        <p:txBody>
          <a:bodyPr/>
          <a:lstStyle/>
          <a:p>
            <a:fld id="{B92609DD-6F31-9F47-86EA-C6E146B976DA}" type="slidenum">
              <a:rPr lang="en-US" smtClean="0"/>
              <a:t>33</a:t>
            </a:fld>
            <a:endParaRPr lang="en-US"/>
          </a:p>
        </p:txBody>
      </p:sp>
    </p:spTree>
    <p:extLst>
      <p:ext uri="{BB962C8B-B14F-4D97-AF65-F5344CB8AC3E}">
        <p14:creationId xmlns:p14="http://schemas.microsoft.com/office/powerpoint/2010/main" val="1479201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teacher uses these pictures to show a range of families. Children discuss in groups and come up with a definition A Family is…</a:t>
            </a:r>
          </a:p>
          <a:p>
            <a:endParaRPr lang="en-GB" dirty="0"/>
          </a:p>
          <a:p>
            <a:r>
              <a:rPr lang="en-GB" dirty="0"/>
              <a:t>The lesson notes also help challenge stereotypical families and encourage children to think about other types of family that are not represented e.g. military families, adoptive families. Same gender families are not taught in isolation – just as another family type.</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92609DD-6F31-9F47-86EA-C6E146B976DA}" type="slidenum">
              <a:rPr lang="en-US" smtClean="0"/>
              <a:t>34</a:t>
            </a:fld>
            <a:endParaRPr lang="en-US"/>
          </a:p>
        </p:txBody>
      </p:sp>
    </p:spTree>
    <p:extLst>
      <p:ext uri="{BB962C8B-B14F-4D97-AF65-F5344CB8AC3E}">
        <p14:creationId xmlns:p14="http://schemas.microsoft.com/office/powerpoint/2010/main" val="1825278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Relationships Skills are built throughout Jigsaw e.g. conflict resolution</a:t>
            </a:r>
          </a:p>
        </p:txBody>
      </p:sp>
      <p:sp>
        <p:nvSpPr>
          <p:cNvPr id="4" name="Slide Number Placeholder 3"/>
          <p:cNvSpPr>
            <a:spLocks noGrp="1"/>
          </p:cNvSpPr>
          <p:nvPr>
            <p:ph type="sldNum" sz="quarter" idx="5"/>
          </p:nvPr>
        </p:nvSpPr>
        <p:spPr/>
        <p:txBody>
          <a:bodyPr/>
          <a:lstStyle/>
          <a:p>
            <a:fld id="{B92609DD-6F31-9F47-86EA-C6E146B976DA}" type="slidenum">
              <a:rPr lang="en-US" smtClean="0"/>
              <a:t>35</a:t>
            </a:fld>
            <a:endParaRPr lang="en-US"/>
          </a:p>
        </p:txBody>
      </p:sp>
    </p:spTree>
    <p:extLst>
      <p:ext uri="{BB962C8B-B14F-4D97-AF65-F5344CB8AC3E}">
        <p14:creationId xmlns:p14="http://schemas.microsoft.com/office/powerpoint/2010/main" val="4024214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Year 6</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2609DD-6F31-9F47-86EA-C6E146B976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81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Schools will be inspected using these key judgements and the provision of Relationships and Health Education will feed into this process in particular regard to Personal Development, but also in regard to Safeguarding which a judgement that runs across the whole Inspection framework</a:t>
            </a:r>
            <a:r>
              <a:rPr lang="en-GB" dirty="0" smtClean="0"/>
              <a:t>. We obviously don’t just do this for Ofsted but just</a:t>
            </a:r>
            <a:r>
              <a:rPr lang="en-GB" baseline="0" dirty="0" smtClean="0"/>
              <a:t> to point out that it is obviously deemed a vital part of learning as it has been included by Ofsted.</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B92609DD-6F31-9F47-86EA-C6E146B976DA}" type="slidenum">
              <a:rPr lang="en-US" smtClean="0"/>
              <a:t>37</a:t>
            </a:fld>
            <a:endParaRPr lang="en-US"/>
          </a:p>
        </p:txBody>
      </p:sp>
    </p:spTree>
    <p:extLst>
      <p:ext uri="{BB962C8B-B14F-4D97-AF65-F5344CB8AC3E}">
        <p14:creationId xmlns:p14="http://schemas.microsoft.com/office/powerpoint/2010/main" val="550318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951880-6C9B-44C9-8DB3-CCBD698BA6C1}" type="slidenum">
              <a:rPr lang="en-GB" smtClean="0"/>
              <a:t>38</a:t>
            </a:fld>
            <a:endParaRPr lang="en-GB"/>
          </a:p>
        </p:txBody>
      </p:sp>
    </p:spTree>
    <p:extLst>
      <p:ext uri="{BB962C8B-B14F-4D97-AF65-F5344CB8AC3E}">
        <p14:creationId xmlns:p14="http://schemas.microsoft.com/office/powerpoint/2010/main" val="334347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US" dirty="0"/>
          </a:p>
          <a:p>
            <a:r>
              <a:rPr lang="en-US" dirty="0"/>
              <a:t>Invite the parents/</a:t>
            </a:r>
            <a:r>
              <a:rPr lang="en-US" dirty="0" err="1"/>
              <a:t>carers</a:t>
            </a:r>
            <a:r>
              <a:rPr lang="en-US" dirty="0"/>
              <a:t> to guess the lyrics, song and act. </a:t>
            </a:r>
          </a:p>
          <a:p>
            <a:r>
              <a:rPr lang="en-US" dirty="0"/>
              <a:t>Then reveal the answer. This is particularly interesting as the Little Mix demographic is predominantly girls from age 8 upwards. </a:t>
            </a:r>
          </a:p>
          <a:p>
            <a:r>
              <a:rPr lang="en-US" dirty="0"/>
              <a:t>These lyrics pale into insignificance compared to artists like Drake, or those in the drill music genre which is popular at present.</a:t>
            </a:r>
          </a:p>
          <a:p>
            <a:r>
              <a:rPr lang="en-US" dirty="0"/>
              <a:t>Can we protect our children from all the things we don’t want them to see/hear?</a:t>
            </a:r>
          </a:p>
          <a:p>
            <a:r>
              <a:rPr lang="en-US" dirty="0"/>
              <a:t>Remind parents that children talk to each other in the playground/school/after school so it can be very difficult to protect them from hearing about some of this stuff even if we don’t let them view or hear it first-hand.</a:t>
            </a:r>
          </a:p>
        </p:txBody>
      </p:sp>
      <p:sp>
        <p:nvSpPr>
          <p:cNvPr id="4" name="Slide Number Placeholder 3"/>
          <p:cNvSpPr>
            <a:spLocks noGrp="1"/>
          </p:cNvSpPr>
          <p:nvPr>
            <p:ph type="sldNum" sz="quarter" idx="5"/>
          </p:nvPr>
        </p:nvSpPr>
        <p:spPr/>
        <p:txBody>
          <a:bodyPr/>
          <a:lstStyle/>
          <a:p>
            <a:fld id="{B92609DD-6F31-9F47-86EA-C6E146B976DA}" type="slidenum">
              <a:rPr lang="en-US" smtClean="0"/>
              <a:t>4</a:t>
            </a:fld>
            <a:endParaRPr lang="en-US"/>
          </a:p>
        </p:txBody>
      </p:sp>
    </p:spTree>
    <p:extLst>
      <p:ext uri="{BB962C8B-B14F-4D97-AF65-F5344CB8AC3E}">
        <p14:creationId xmlns:p14="http://schemas.microsoft.com/office/powerpoint/2010/main" val="4267974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r>
              <a:rPr lang="en-US" dirty="0"/>
              <a:t>We are not suggesting parents let their children see this type of adverts but we are suggesting that the world surrounds children with sexually-oriented influences/media, so we need to equip children to understand what healthy and positive relationships are, and how to keep themselves safe</a:t>
            </a:r>
            <a:r>
              <a:rPr lang="en-US" dirty="0" smtClean="0"/>
              <a:t>.</a:t>
            </a:r>
          </a:p>
          <a:p>
            <a:r>
              <a:rPr lang="en-US" dirty="0" smtClean="0"/>
              <a:t>How much of the media coverage about relationships is positive, showing healthy, positive, caring relationships? How do we equip our children</a:t>
            </a:r>
            <a:r>
              <a:rPr lang="en-US" baseline="0" dirty="0" smtClean="0"/>
              <a:t> to stay safe when </a:t>
            </a:r>
            <a:r>
              <a:rPr lang="en-US" baseline="0" dirty="0" err="1" smtClean="0"/>
              <a:t>usinng</a:t>
            </a:r>
            <a:r>
              <a:rPr lang="en-US" baseline="0" dirty="0" smtClean="0"/>
              <a:t> chat rooms- maybe not now but in the future.</a:t>
            </a:r>
            <a:endParaRPr lang="en-US" dirty="0" smtClean="0"/>
          </a:p>
          <a:p>
            <a:r>
              <a:rPr lang="en-US" dirty="0" smtClean="0"/>
              <a:t>Is there a balance in what is shown on TV between healthy happy relationships and those that are less so?</a:t>
            </a:r>
          </a:p>
          <a:p>
            <a:endParaRPr lang="en-US" dirty="0"/>
          </a:p>
          <a:p>
            <a:r>
              <a:rPr lang="en-US" dirty="0"/>
              <a:t>Interestingly, these adverts were both shown on the lead up to Christmas before the watershed.</a:t>
            </a:r>
          </a:p>
        </p:txBody>
      </p:sp>
      <p:sp>
        <p:nvSpPr>
          <p:cNvPr id="4" name="Slide Number Placeholder 3"/>
          <p:cNvSpPr>
            <a:spLocks noGrp="1"/>
          </p:cNvSpPr>
          <p:nvPr>
            <p:ph type="sldNum" sz="quarter" idx="5"/>
          </p:nvPr>
        </p:nvSpPr>
        <p:spPr/>
        <p:txBody>
          <a:bodyPr/>
          <a:lstStyle/>
          <a:p>
            <a:fld id="{B92609DD-6F31-9F47-86EA-C6E146B976DA}" type="slidenum">
              <a:rPr lang="en-US" smtClean="0"/>
              <a:t>5</a:t>
            </a:fld>
            <a:endParaRPr lang="en-US"/>
          </a:p>
        </p:txBody>
      </p:sp>
    </p:spTree>
    <p:extLst>
      <p:ext uri="{BB962C8B-B14F-4D97-AF65-F5344CB8AC3E}">
        <p14:creationId xmlns:p14="http://schemas.microsoft.com/office/powerpoint/2010/main" val="1668620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Really important to emphasise how we as adults can often put our own concerns/prejudices,</a:t>
            </a:r>
            <a:r>
              <a:rPr lang="en-GB" baseline="0" dirty="0"/>
              <a:t> etc. on to children and that this can distort the information we give. </a:t>
            </a:r>
            <a:endParaRPr lang="en-GB" dirty="0"/>
          </a:p>
          <a:p>
            <a:endParaRPr lang="en-US" dirty="0"/>
          </a:p>
        </p:txBody>
      </p:sp>
      <p:sp>
        <p:nvSpPr>
          <p:cNvPr id="4" name="Slide Number Placeholder 3"/>
          <p:cNvSpPr>
            <a:spLocks noGrp="1"/>
          </p:cNvSpPr>
          <p:nvPr>
            <p:ph type="sldNum" sz="quarter" idx="10"/>
          </p:nvPr>
        </p:nvSpPr>
        <p:spPr/>
        <p:txBody>
          <a:bodyPr/>
          <a:lstStyle/>
          <a:p>
            <a:fld id="{B92609DD-6F31-9F47-86EA-C6E146B976D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821281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r>
              <a:rPr lang="en-GB" dirty="0"/>
              <a:t>Keeping children in the dark not very sensible given the world we live in and what kids experience and hear about on a daily basis.</a:t>
            </a:r>
          </a:p>
          <a:p>
            <a:r>
              <a:rPr lang="en-GB" dirty="0"/>
              <a:t>Drip feeding appropriate information – hence Jigsaw’s spiral and progressive approach.</a:t>
            </a:r>
          </a:p>
          <a:p>
            <a:r>
              <a:rPr lang="en-GB" dirty="0"/>
              <a:t>Information overload- telling them everything and just causing more confusion.</a:t>
            </a:r>
          </a:p>
          <a:p>
            <a:r>
              <a:rPr lang="en-GB" dirty="0"/>
              <a:t>Scare tactics: Might work for some young people but lots of research that says it can encourage others to take risks</a:t>
            </a:r>
          </a:p>
          <a:p>
            <a:endParaRPr lang="en-GB" dirty="0"/>
          </a:p>
          <a:p>
            <a:r>
              <a:rPr lang="en-GB" dirty="0"/>
              <a:t>Jigsaw uses the spiral curriculum approach… drip-feeding age and stage appropriately.</a:t>
            </a:r>
          </a:p>
          <a:p>
            <a:endParaRPr lang="en-US" dirty="0"/>
          </a:p>
        </p:txBody>
      </p:sp>
      <p:sp>
        <p:nvSpPr>
          <p:cNvPr id="4" name="Slide Number Placeholder 3"/>
          <p:cNvSpPr>
            <a:spLocks noGrp="1"/>
          </p:cNvSpPr>
          <p:nvPr>
            <p:ph type="sldNum" sz="quarter" idx="5"/>
          </p:nvPr>
        </p:nvSpPr>
        <p:spPr/>
        <p:txBody>
          <a:bodyPr/>
          <a:lstStyle/>
          <a:p>
            <a:fld id="{B92609DD-6F31-9F47-86EA-C6E146B976D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91373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r>
              <a:rPr lang="en-US" dirty="0" err="1"/>
              <a:t>Emphasise</a:t>
            </a:r>
            <a:r>
              <a:rPr lang="en-US" dirty="0"/>
              <a:t> that Relationships Education is not only about intimate relationships, it also includes learning about families and friendships, kindness and acceptance of others who are different from ourselves, how we treat and look after ourselves, the importance of community.</a:t>
            </a:r>
          </a:p>
          <a:p>
            <a:r>
              <a:rPr lang="en-US" dirty="0"/>
              <a:t>Use this slide as a lead in to the new statutory guidance which is on the next slide.</a:t>
            </a:r>
          </a:p>
        </p:txBody>
      </p:sp>
      <p:sp>
        <p:nvSpPr>
          <p:cNvPr id="4" name="Slide Number Placeholder 3"/>
          <p:cNvSpPr>
            <a:spLocks noGrp="1"/>
          </p:cNvSpPr>
          <p:nvPr>
            <p:ph type="sldNum" sz="quarter" idx="5"/>
          </p:nvPr>
        </p:nvSpPr>
        <p:spPr/>
        <p:txBody>
          <a:bodyPr/>
          <a:lstStyle/>
          <a:p>
            <a:fld id="{B92609DD-6F31-9F47-86EA-C6E146B976D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94401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2609DD-6F31-9F47-86EA-C6E146B976D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768227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F669B3AA-23F3-4F33-9C69-688A4CDCDB57}" type="datetimeFigureOut">
              <a:rPr lang="en-GB" smtClean="0"/>
              <a:t>27/04/2021</a:t>
            </a:fld>
            <a:endParaRPr lang="en-GB"/>
          </a:p>
        </p:txBody>
      </p:sp>
      <p:sp>
        <p:nvSpPr>
          <p:cNvPr id="17" name="Footer Placeholder 16"/>
          <p:cNvSpPr>
            <a:spLocks noGrp="1"/>
          </p:cNvSpPr>
          <p:nvPr>
            <p:ph type="ftr" sz="quarter" idx="11"/>
          </p:nvPr>
        </p:nvSpPr>
        <p:spPr/>
        <p:txBody>
          <a:bodyPr/>
          <a:lstStyle/>
          <a:p>
            <a:endParaRPr lang="en-GB"/>
          </a:p>
        </p:txBody>
      </p:sp>
      <p:sp>
        <p:nvSpPr>
          <p:cNvPr id="29" name="Slide Number Placeholder 28"/>
          <p:cNvSpPr>
            <a:spLocks noGrp="1"/>
          </p:cNvSpPr>
          <p:nvPr>
            <p:ph type="sldNum" sz="quarter" idx="12"/>
          </p:nvPr>
        </p:nvSpPr>
        <p:spPr/>
        <p:txBody>
          <a:bodyPr/>
          <a:lstStyle/>
          <a:p>
            <a:fld id="{020DE3A8-A57D-42AB-B028-BC585E62482B}" type="slidenum">
              <a:rPr lang="en-GB" smtClean="0"/>
              <a:t>‹#›</a:t>
            </a:fld>
            <a:endParaRPr lang="en-GB"/>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69B3AA-23F3-4F33-9C69-688A4CDCDB57}"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0DE3A8-A57D-42AB-B028-BC585E62482B}"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0"/>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71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69B3AA-23F3-4F33-9C69-688A4CDCDB57}"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0DE3A8-A57D-42AB-B028-BC585E62482B}"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BC5B2-8015-F844-A6A8-7D146C84280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6F56235-61D2-C84E-9DCC-CF672459C95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7416F1-2888-A940-B05D-BA68F73865FA}"/>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A812F2-C722-A344-827B-DDEF87ED3B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3807A1-DE24-2F4E-B7B3-E57AA4167055}"/>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507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B79951-75E6-3A48-9ED6-0D995DA58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BFE181-BDCC-A844-B177-AA0492AF74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B8CA26-C95C-5E45-AF7C-7067AD0DF0EC}"/>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61E59A8-E9F2-B940-AA80-5C088C7930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6349FD4-9D2D-6D4B-843B-5C6FEE3AA5AA}"/>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713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230D3A-E09C-7543-B290-5B5AB002D8F1}"/>
              </a:ext>
            </a:extLst>
          </p:cNvPr>
          <p:cNvSpPr>
            <a:spLocks noGrp="1"/>
          </p:cNvSpPr>
          <p:nvPr>
            <p:ph type="title"/>
          </p:nvPr>
        </p:nvSpPr>
        <p:spPr>
          <a:xfrm>
            <a:off x="623888" y="170981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5934A9A-99C2-C548-977B-AD06B349F031}"/>
              </a:ext>
            </a:extLst>
          </p:cNvPr>
          <p:cNvSpPr>
            <a:spLocks noGrp="1"/>
          </p:cNvSpPr>
          <p:nvPr>
            <p:ph type="body" idx="1"/>
          </p:nvPr>
        </p:nvSpPr>
        <p:spPr>
          <a:xfrm>
            <a:off x="623888" y="458953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F08028FD-6924-1445-B22A-9D3C825B9CBE}"/>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E43F538-F204-2E49-AD56-DAF27ED5E1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E4DC882-D299-4C4F-BF8F-B312E0E21043}"/>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973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D02DC9-5A82-F94F-BD14-889C9F9245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2A3327-B3AA-4E45-BEA1-596FB706069F}"/>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A91710F-BB86-9F43-ADCE-4E691F0390A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C687225-105B-1F4F-BC16-36161A95D618}"/>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5E6AF08-A49C-FC4F-8A36-4645F858C16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A1D1F83-D86C-3A4A-A0C4-726A0DFC32A2}"/>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481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3BE10-15C7-274A-9ECC-D80E54DB5335}"/>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E07642-9FA0-3F4E-93C3-4102887F2AC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FD2AB18-4804-4A4E-A0D0-10F2BF6CEA6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D0040D2-8A1A-F345-8EA3-1D35BC2E767C}"/>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216BD38-C648-F945-858D-BAA8BD76B306}"/>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F702C28-7297-AE48-94D9-2A7A9412EDA4}"/>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3BE933E-79CF-1A4B-AB7E-6A115D62A0D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44BF2C2-AB6F-DA4E-B5BF-14650810B35D}"/>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103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ABAC83-E280-C849-AAD8-66D6241D22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7CBABF8-7680-6F48-AFB0-F29EFA012E81}"/>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CB600CA-3CFD-5148-90A8-E8E5DF7D539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BD70E91B-1E28-8D4A-9CC5-6DCB1D999816}"/>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177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E38CC2-ED7B-BE49-BBA7-3592B88B0407}"/>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D4CD0E6-B971-C341-B665-96304016FF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E650F18-FDEA-EB4A-869F-80E261C53FB8}"/>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874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24BF01-B745-A94F-880B-D29F2DF7B4B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E994012-3B54-934A-9EA7-630928979382}"/>
              </a:ext>
            </a:extLst>
          </p:cNvPr>
          <p:cNvSpPr>
            <a:spLocks noGrp="1"/>
          </p:cNvSpPr>
          <p:nvPr>
            <p:ph idx="1"/>
          </p:nvPr>
        </p:nvSpPr>
        <p:spPr>
          <a:xfrm>
            <a:off x="3887391" y="98749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EA4F148-4B96-C14D-B393-205E9EA139B5}"/>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220C82C-2FB0-8B4E-92E3-CC7F73309EA1}"/>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A340D8-AA80-E545-9565-F1857BF5FA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2B2F5CF-FFF1-A44F-8BD2-80FDA19F08F3}"/>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141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69B3AA-23F3-4F33-9C69-688A4CDCDB57}"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0DE3A8-A57D-42AB-B028-BC585E62482B}" type="slidenum">
              <a:rPr lang="en-GB" smtClean="0"/>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827A5-442A-6F47-BEC9-66BC0FBBA2C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BCE001-4B24-3E42-87B8-53C73A6FD86B}"/>
              </a:ext>
            </a:extLst>
          </p:cNvPr>
          <p:cNvSpPr>
            <a:spLocks noGrp="1"/>
          </p:cNvSpPr>
          <p:nvPr>
            <p:ph type="pic" idx="1"/>
          </p:nvPr>
        </p:nvSpPr>
        <p:spPr>
          <a:xfrm>
            <a:off x="3887391" y="98749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8B3BBF-941A-784E-81EB-AC5FB76C0D1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348D803-11EF-6546-9B69-560E13C1A2C9}"/>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660907E-6DEB-B54A-803F-6D5D459D31F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E93DE02-DE44-4049-BEE4-A0E4A4A23484}"/>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253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F7A160-8C7E-0642-A070-F733AC156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99E4E59-7457-D84F-B78B-AD618242F1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24E099-04DD-8D45-A30C-FA9111EBEAE5}"/>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664C925-F192-2F44-98BD-38106441D4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677AF4-D49A-AD41-A378-4C96267BF7C0}"/>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635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A2A14A8-C2AF-734E-B996-9480AE029D9A}"/>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CFB35F3-C8CA-1748-8D49-496F032D4898}"/>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952BC8-9CAC-AB48-A788-6E88DA881145}"/>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63C7A1-BF97-8942-AAFA-607F4F9A920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1B60215-464D-F04D-82C9-BEB5F798AB4F}"/>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926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BC5B2-8015-F844-A6A8-7D146C84280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6F56235-61D2-C84E-9DCC-CF672459C95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7416F1-2888-A940-B05D-BA68F73865FA}"/>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A812F2-C722-A344-827B-DDEF87ED3B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3807A1-DE24-2F4E-B7B3-E57AA4167055}"/>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5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B79951-75E6-3A48-9ED6-0D995DA58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BFE181-BDCC-A844-B177-AA0492AF74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B8CA26-C95C-5E45-AF7C-7067AD0DF0EC}"/>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61E59A8-E9F2-B940-AA80-5C088C7930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6349FD4-9D2D-6D4B-843B-5C6FEE3AA5AA}"/>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362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230D3A-E09C-7543-B290-5B5AB002D8F1}"/>
              </a:ext>
            </a:extLst>
          </p:cNvPr>
          <p:cNvSpPr>
            <a:spLocks noGrp="1"/>
          </p:cNvSpPr>
          <p:nvPr>
            <p:ph type="title"/>
          </p:nvPr>
        </p:nvSpPr>
        <p:spPr>
          <a:xfrm>
            <a:off x="623888" y="170980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5934A9A-99C2-C548-977B-AD06B349F031}"/>
              </a:ext>
            </a:extLst>
          </p:cNvPr>
          <p:cNvSpPr>
            <a:spLocks noGrp="1"/>
          </p:cNvSpPr>
          <p:nvPr>
            <p:ph type="body" idx="1"/>
          </p:nvPr>
        </p:nvSpPr>
        <p:spPr>
          <a:xfrm>
            <a:off x="623888" y="458953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F08028FD-6924-1445-B22A-9D3C825B9CBE}"/>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E43F538-F204-2E49-AD56-DAF27ED5E1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E4DC882-D299-4C4F-BF8F-B312E0E21043}"/>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715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D02DC9-5A82-F94F-BD14-889C9F9245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2A3327-B3AA-4E45-BEA1-596FB706069F}"/>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A91710F-BB86-9F43-ADCE-4E691F0390A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C687225-105B-1F4F-BC16-36161A95D618}"/>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5E6AF08-A49C-FC4F-8A36-4645F858C16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A1D1F83-D86C-3A4A-A0C4-726A0DFC32A2}"/>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094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3BE10-15C7-274A-9ECC-D80E54DB5335}"/>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E07642-9FA0-3F4E-93C3-4102887F2AC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FD2AB18-4804-4A4E-A0D0-10F2BF6CEA6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D0040D2-8A1A-F345-8EA3-1D35BC2E767C}"/>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216BD38-C648-F945-858D-BAA8BD76B306}"/>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F702C28-7297-AE48-94D9-2A7A9412EDA4}"/>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3BE933E-79CF-1A4B-AB7E-6A115D62A0D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44BF2C2-AB6F-DA4E-B5BF-14650810B35D}"/>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178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ABAC83-E280-C849-AAD8-66D6241D22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7CBABF8-7680-6F48-AFB0-F29EFA012E81}"/>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CB600CA-3CFD-5148-90A8-E8E5DF7D539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BD70E91B-1E28-8D4A-9CC5-6DCB1D999816}"/>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658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E38CC2-ED7B-BE49-BBA7-3592B88B0407}"/>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D4CD0E6-B971-C341-B665-96304016FF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E650F18-FDEA-EB4A-869F-80E261C53FB8}"/>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75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669B3AA-23F3-4F33-9C69-688A4CDCDB57}"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924800" y="6416747"/>
            <a:ext cx="762000" cy="365125"/>
          </a:xfrm>
        </p:spPr>
        <p:txBody>
          <a:bodyPr/>
          <a:lstStyle/>
          <a:p>
            <a:fld id="{020DE3A8-A57D-42AB-B028-BC585E62482B}"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24BF01-B745-A94F-880B-D29F2DF7B4B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E994012-3B54-934A-9EA7-630928979382}"/>
              </a:ext>
            </a:extLst>
          </p:cNvPr>
          <p:cNvSpPr>
            <a:spLocks noGrp="1"/>
          </p:cNvSpPr>
          <p:nvPr>
            <p:ph idx="1"/>
          </p:nvPr>
        </p:nvSpPr>
        <p:spPr>
          <a:xfrm>
            <a:off x="3887391" y="98749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EA4F148-4B96-C14D-B393-205E9EA139B5}"/>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220C82C-2FB0-8B4E-92E3-CC7F73309EA1}"/>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A340D8-AA80-E545-9565-F1857BF5FA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2B2F5CF-FFF1-A44F-8BD2-80FDA19F08F3}"/>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177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827A5-442A-6F47-BEC9-66BC0FBBA2C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BCE001-4B24-3E42-87B8-53C73A6FD86B}"/>
              </a:ext>
            </a:extLst>
          </p:cNvPr>
          <p:cNvSpPr>
            <a:spLocks noGrp="1"/>
          </p:cNvSpPr>
          <p:nvPr>
            <p:ph type="pic" idx="1"/>
          </p:nvPr>
        </p:nvSpPr>
        <p:spPr>
          <a:xfrm>
            <a:off x="3887391" y="98749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8B3BBF-941A-784E-81EB-AC5FB76C0D1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348D803-11EF-6546-9B69-560E13C1A2C9}"/>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660907E-6DEB-B54A-803F-6D5D459D31F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E93DE02-DE44-4049-BEE4-A0E4A4A23484}"/>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703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F7A160-8C7E-0642-A070-F733AC156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99E4E59-7457-D84F-B78B-AD618242F1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24E099-04DD-8D45-A30C-FA9111EBEAE5}"/>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664C925-F192-2F44-98BD-38106441D4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677AF4-D49A-AD41-A378-4C96267BF7C0}"/>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03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A2A14A8-C2AF-734E-B996-9480AE029D9A}"/>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CFB35F3-C8CA-1748-8D49-496F032D4898}"/>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952BC8-9CAC-AB48-A788-6E88DA881145}"/>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63C7A1-BF97-8942-AAFA-607F4F9A920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1B60215-464D-F04D-82C9-BEB5F798AB4F}"/>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839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BC5B2-8015-F844-A6A8-7D146C84280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6F56235-61D2-C84E-9DCC-CF672459C95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7416F1-2888-A940-B05D-BA68F73865FA}"/>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A812F2-C722-A344-827B-DDEF87ED3B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3807A1-DE24-2F4E-B7B3-E57AA4167055}"/>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126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B79951-75E6-3A48-9ED6-0D995DA58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BFE181-BDCC-A844-B177-AA0492AF74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B8CA26-C95C-5E45-AF7C-7067AD0DF0EC}"/>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61E59A8-E9F2-B940-AA80-5C088C7930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6349FD4-9D2D-6D4B-843B-5C6FEE3AA5AA}"/>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4423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230D3A-E09C-7543-B290-5B5AB002D8F1}"/>
              </a:ext>
            </a:extLst>
          </p:cNvPr>
          <p:cNvSpPr>
            <a:spLocks noGrp="1"/>
          </p:cNvSpPr>
          <p:nvPr>
            <p:ph type="title"/>
          </p:nvPr>
        </p:nvSpPr>
        <p:spPr>
          <a:xfrm>
            <a:off x="623888" y="170980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5934A9A-99C2-C548-977B-AD06B349F031}"/>
              </a:ext>
            </a:extLst>
          </p:cNvPr>
          <p:cNvSpPr>
            <a:spLocks noGrp="1"/>
          </p:cNvSpPr>
          <p:nvPr>
            <p:ph type="body" idx="1"/>
          </p:nvPr>
        </p:nvSpPr>
        <p:spPr>
          <a:xfrm>
            <a:off x="623888" y="458953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F08028FD-6924-1445-B22A-9D3C825B9CBE}"/>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E43F538-F204-2E49-AD56-DAF27ED5E1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E4DC882-D299-4C4F-BF8F-B312E0E21043}"/>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808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D02DC9-5A82-F94F-BD14-889C9F9245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2A3327-B3AA-4E45-BEA1-596FB706069F}"/>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A91710F-BB86-9F43-ADCE-4E691F0390A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C687225-105B-1F4F-BC16-36161A95D618}"/>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5E6AF08-A49C-FC4F-8A36-4645F858C16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A1D1F83-D86C-3A4A-A0C4-726A0DFC32A2}"/>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196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3BE10-15C7-274A-9ECC-D80E54DB5335}"/>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E07642-9FA0-3F4E-93C3-4102887F2AC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FD2AB18-4804-4A4E-A0D0-10F2BF6CEA6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D0040D2-8A1A-F345-8EA3-1D35BC2E767C}"/>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216BD38-C648-F945-858D-BAA8BD76B306}"/>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F702C28-7297-AE48-94D9-2A7A9412EDA4}"/>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3BE933E-79CF-1A4B-AB7E-6A115D62A0D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44BF2C2-AB6F-DA4E-B5BF-14650810B35D}"/>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611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ABAC83-E280-C849-AAD8-66D6241D22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7CBABF8-7680-6F48-AFB0-F29EFA012E81}"/>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CB600CA-3CFD-5148-90A8-E8E5DF7D539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BD70E91B-1E28-8D4A-9CC5-6DCB1D999816}"/>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682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6"/>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6"/>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669B3AA-23F3-4F33-9C69-688A4CDCDB57}" type="datetimeFigureOut">
              <a:rPr lang="en-GB" smtClean="0"/>
              <a:t>27/04/2021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0DE3A8-A57D-42AB-B028-BC585E62482B}" type="slidenum">
              <a:rPr lang="en-GB" smtClean="0"/>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E38CC2-ED7B-BE49-BBA7-3592B88B0407}"/>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D4CD0E6-B971-C341-B665-96304016FF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E650F18-FDEA-EB4A-869F-80E261C53FB8}"/>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554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24BF01-B745-A94F-880B-D29F2DF7B4B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E994012-3B54-934A-9EA7-630928979382}"/>
              </a:ext>
            </a:extLst>
          </p:cNvPr>
          <p:cNvSpPr>
            <a:spLocks noGrp="1"/>
          </p:cNvSpPr>
          <p:nvPr>
            <p:ph idx="1"/>
          </p:nvPr>
        </p:nvSpPr>
        <p:spPr>
          <a:xfrm>
            <a:off x="3887391" y="98749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EA4F148-4B96-C14D-B393-205E9EA139B5}"/>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220C82C-2FB0-8B4E-92E3-CC7F73309EA1}"/>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A340D8-AA80-E545-9565-F1857BF5FA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2B2F5CF-FFF1-A44F-8BD2-80FDA19F08F3}"/>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394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827A5-442A-6F47-BEC9-66BC0FBBA2C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BCE001-4B24-3E42-87B8-53C73A6FD86B}"/>
              </a:ext>
            </a:extLst>
          </p:cNvPr>
          <p:cNvSpPr>
            <a:spLocks noGrp="1"/>
          </p:cNvSpPr>
          <p:nvPr>
            <p:ph type="pic" idx="1"/>
          </p:nvPr>
        </p:nvSpPr>
        <p:spPr>
          <a:xfrm>
            <a:off x="3887391" y="98749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8B3BBF-941A-784E-81EB-AC5FB76C0D1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348D803-11EF-6546-9B69-560E13C1A2C9}"/>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660907E-6DEB-B54A-803F-6D5D459D31F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E93DE02-DE44-4049-BEE4-A0E4A4A23484}"/>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734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F7A160-8C7E-0642-A070-F733AC156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99E4E59-7457-D84F-B78B-AD618242F1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24E099-04DD-8D45-A30C-FA9111EBEAE5}"/>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664C925-F192-2F44-98BD-38106441D4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677AF4-D49A-AD41-A378-4C96267BF7C0}"/>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033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A2A14A8-C2AF-734E-B996-9480AE029D9A}"/>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CFB35F3-C8CA-1748-8D49-496F032D4898}"/>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952BC8-9CAC-AB48-A788-6E88DA881145}"/>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63C7A1-BF97-8942-AAFA-607F4F9A920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1B60215-464D-F04D-82C9-BEB5F798AB4F}"/>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2248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BC5B2-8015-F844-A6A8-7D146C84280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6F56235-61D2-C84E-9DCC-CF672459C95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7416F1-2888-A940-B05D-BA68F73865FA}"/>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A812F2-C722-A344-827B-DDEF87ED3B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3807A1-DE24-2F4E-B7B3-E57AA4167055}"/>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123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B79951-75E6-3A48-9ED6-0D995DA58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BFE181-BDCC-A844-B177-AA0492AF74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B8CA26-C95C-5E45-AF7C-7067AD0DF0EC}"/>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61E59A8-E9F2-B940-AA80-5C088C7930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6349FD4-9D2D-6D4B-843B-5C6FEE3AA5AA}"/>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4492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230D3A-E09C-7543-B290-5B5AB002D8F1}"/>
              </a:ext>
            </a:extLst>
          </p:cNvPr>
          <p:cNvSpPr>
            <a:spLocks noGrp="1"/>
          </p:cNvSpPr>
          <p:nvPr>
            <p:ph type="title"/>
          </p:nvPr>
        </p:nvSpPr>
        <p:spPr>
          <a:xfrm>
            <a:off x="623888" y="170979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5934A9A-99C2-C548-977B-AD06B349F031}"/>
              </a:ext>
            </a:extLst>
          </p:cNvPr>
          <p:cNvSpPr>
            <a:spLocks noGrp="1"/>
          </p:cNvSpPr>
          <p:nvPr>
            <p:ph type="body" idx="1"/>
          </p:nvPr>
        </p:nvSpPr>
        <p:spPr>
          <a:xfrm>
            <a:off x="623888" y="458952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F08028FD-6924-1445-B22A-9D3C825B9CBE}"/>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E43F538-F204-2E49-AD56-DAF27ED5E1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E4DC882-D299-4C4F-BF8F-B312E0E21043}"/>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0608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D02DC9-5A82-F94F-BD14-889C9F9245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2A3327-B3AA-4E45-BEA1-596FB706069F}"/>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A91710F-BB86-9F43-ADCE-4E691F0390A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C687225-105B-1F4F-BC16-36161A95D618}"/>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5E6AF08-A49C-FC4F-8A36-4645F858C16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A1D1F83-D86C-3A4A-A0C4-726A0DFC32A2}"/>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0068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3BE10-15C7-274A-9ECC-D80E54DB5335}"/>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E07642-9FA0-3F4E-93C3-4102887F2AC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FD2AB18-4804-4A4E-A0D0-10F2BF6CEA6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D0040D2-8A1A-F345-8EA3-1D35BC2E767C}"/>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216BD38-C648-F945-858D-BAA8BD76B306}"/>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F702C28-7297-AE48-94D9-2A7A9412EDA4}"/>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3BE933E-79CF-1A4B-AB7E-6A115D62A0D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44BF2C2-AB6F-DA4E-B5BF-14650810B35D}"/>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890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61" y="1535113"/>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72"/>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61" y="2362272"/>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669B3AA-23F3-4F33-9C69-688A4CDCDB57}" type="datetimeFigureOut">
              <a:rPr lang="en-GB" smtClean="0"/>
              <a:t>27/04/2021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20DE3A8-A57D-42AB-B028-BC585E62482B}" type="slidenum">
              <a:rPr lang="en-GB" smtClean="0"/>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ABAC83-E280-C849-AAD8-66D6241D22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7CBABF8-7680-6F48-AFB0-F29EFA012E81}"/>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CB600CA-3CFD-5148-90A8-E8E5DF7D539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BD70E91B-1E28-8D4A-9CC5-6DCB1D999816}"/>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7345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E38CC2-ED7B-BE49-BBA7-3592B88B0407}"/>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D4CD0E6-B971-C341-B665-96304016FF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E650F18-FDEA-EB4A-869F-80E261C53FB8}"/>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0083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24BF01-B745-A94F-880B-D29F2DF7B4B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E994012-3B54-934A-9EA7-630928979382}"/>
              </a:ext>
            </a:extLst>
          </p:cNvPr>
          <p:cNvSpPr>
            <a:spLocks noGrp="1"/>
          </p:cNvSpPr>
          <p:nvPr>
            <p:ph idx="1"/>
          </p:nvPr>
        </p:nvSpPr>
        <p:spPr>
          <a:xfrm>
            <a:off x="3887391" y="98748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EA4F148-4B96-C14D-B393-205E9EA139B5}"/>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220C82C-2FB0-8B4E-92E3-CC7F73309EA1}"/>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A340D8-AA80-E545-9565-F1857BF5FA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2B2F5CF-FFF1-A44F-8BD2-80FDA19F08F3}"/>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1433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827A5-442A-6F47-BEC9-66BC0FBBA2C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BCE001-4B24-3E42-87B8-53C73A6FD86B}"/>
              </a:ext>
            </a:extLst>
          </p:cNvPr>
          <p:cNvSpPr>
            <a:spLocks noGrp="1"/>
          </p:cNvSpPr>
          <p:nvPr>
            <p:ph type="pic" idx="1"/>
          </p:nvPr>
        </p:nvSpPr>
        <p:spPr>
          <a:xfrm>
            <a:off x="3887391" y="98748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8B3BBF-941A-784E-81EB-AC5FB76C0D1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348D803-11EF-6546-9B69-560E13C1A2C9}"/>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660907E-6DEB-B54A-803F-6D5D459D31F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E93DE02-DE44-4049-BEE4-A0E4A4A23484}"/>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8559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F7A160-8C7E-0642-A070-F733AC156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99E4E59-7457-D84F-B78B-AD618242F1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24E099-04DD-8D45-A30C-FA9111EBEAE5}"/>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664C925-F192-2F44-98BD-38106441D4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677AF4-D49A-AD41-A378-4C96267BF7C0}"/>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7935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A2A14A8-C2AF-734E-B996-9480AE029D9A}"/>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CFB35F3-C8CA-1748-8D49-496F032D4898}"/>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952BC8-9CAC-AB48-A788-6E88DA881145}"/>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63C7A1-BF97-8942-AAFA-607F4F9A920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1B60215-464D-F04D-82C9-BEB5F798AB4F}"/>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7240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BC5B2-8015-F844-A6A8-7D146C84280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6F56235-61D2-C84E-9DCC-CF672459C95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7416F1-2888-A940-B05D-BA68F73865FA}"/>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A812F2-C722-A344-827B-DDEF87ED3B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3807A1-DE24-2F4E-B7B3-E57AA4167055}"/>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33468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B79951-75E6-3A48-9ED6-0D995DA58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BFE181-BDCC-A844-B177-AA0492AF74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B8CA26-C95C-5E45-AF7C-7067AD0DF0EC}"/>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61E59A8-E9F2-B940-AA80-5C088C7930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6349FD4-9D2D-6D4B-843B-5C6FEE3AA5AA}"/>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6474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230D3A-E09C-7543-B290-5B5AB002D8F1}"/>
              </a:ext>
            </a:extLst>
          </p:cNvPr>
          <p:cNvSpPr>
            <a:spLocks noGrp="1"/>
          </p:cNvSpPr>
          <p:nvPr>
            <p:ph type="title"/>
          </p:nvPr>
        </p:nvSpPr>
        <p:spPr>
          <a:xfrm>
            <a:off x="623888" y="170979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5934A9A-99C2-C548-977B-AD06B349F031}"/>
              </a:ext>
            </a:extLst>
          </p:cNvPr>
          <p:cNvSpPr>
            <a:spLocks noGrp="1"/>
          </p:cNvSpPr>
          <p:nvPr>
            <p:ph type="body" idx="1"/>
          </p:nvPr>
        </p:nvSpPr>
        <p:spPr>
          <a:xfrm>
            <a:off x="623888" y="458951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F08028FD-6924-1445-B22A-9D3C825B9CBE}"/>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E43F538-F204-2E49-AD56-DAF27ED5E1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E4DC882-D299-4C4F-BF8F-B312E0E21043}"/>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701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D02DC9-5A82-F94F-BD14-889C9F9245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2A3327-B3AA-4E45-BEA1-596FB706069F}"/>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A91710F-BB86-9F43-ADCE-4E691F0390A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C687225-105B-1F4F-BC16-36161A95D618}"/>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5E6AF08-A49C-FC4F-8A36-4645F858C16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A1D1F83-D86C-3A4A-A0C4-726A0DFC32A2}"/>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194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669B3AA-23F3-4F33-9C69-688A4CDCDB57}" type="datetimeFigureOut">
              <a:rPr lang="en-GB" smtClean="0"/>
              <a:t>27/04/2021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20DE3A8-A57D-42AB-B028-BC585E62482B}" type="slidenum">
              <a:rPr lang="en-GB" smtClean="0"/>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3BE10-15C7-274A-9ECC-D80E54DB5335}"/>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E07642-9FA0-3F4E-93C3-4102887F2AC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FD2AB18-4804-4A4E-A0D0-10F2BF6CEA6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D0040D2-8A1A-F345-8EA3-1D35BC2E767C}"/>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216BD38-C648-F945-858D-BAA8BD76B306}"/>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F702C28-7297-AE48-94D9-2A7A9412EDA4}"/>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3BE933E-79CF-1A4B-AB7E-6A115D62A0D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44BF2C2-AB6F-DA4E-B5BF-14650810B35D}"/>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239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ABAC83-E280-C849-AAD8-66D6241D22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7CBABF8-7680-6F48-AFB0-F29EFA012E81}"/>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CB600CA-3CFD-5148-90A8-E8E5DF7D539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BD70E91B-1E28-8D4A-9CC5-6DCB1D999816}"/>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5072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E38CC2-ED7B-BE49-BBA7-3592B88B0407}"/>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D4CD0E6-B971-C341-B665-96304016FF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E650F18-FDEA-EB4A-869F-80E261C53FB8}"/>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2779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24BF01-B745-A94F-880B-D29F2DF7B4B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E994012-3B54-934A-9EA7-630928979382}"/>
              </a:ext>
            </a:extLst>
          </p:cNvPr>
          <p:cNvSpPr>
            <a:spLocks noGrp="1"/>
          </p:cNvSpPr>
          <p:nvPr>
            <p:ph idx="1"/>
          </p:nvPr>
        </p:nvSpPr>
        <p:spPr>
          <a:xfrm>
            <a:off x="3887391" y="98747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EA4F148-4B96-C14D-B393-205E9EA139B5}"/>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220C82C-2FB0-8B4E-92E3-CC7F73309EA1}"/>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A340D8-AA80-E545-9565-F1857BF5FA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2B2F5CF-FFF1-A44F-8BD2-80FDA19F08F3}"/>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6293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827A5-442A-6F47-BEC9-66BC0FBBA2C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BCE001-4B24-3E42-87B8-53C73A6FD86B}"/>
              </a:ext>
            </a:extLst>
          </p:cNvPr>
          <p:cNvSpPr>
            <a:spLocks noGrp="1"/>
          </p:cNvSpPr>
          <p:nvPr>
            <p:ph type="pic" idx="1"/>
          </p:nvPr>
        </p:nvSpPr>
        <p:spPr>
          <a:xfrm>
            <a:off x="3887391" y="98747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8B3BBF-941A-784E-81EB-AC5FB76C0D1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348D803-11EF-6546-9B69-560E13C1A2C9}"/>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660907E-6DEB-B54A-803F-6D5D459D31F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E93DE02-DE44-4049-BEE4-A0E4A4A23484}"/>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695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F7A160-8C7E-0642-A070-F733AC156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99E4E59-7457-D84F-B78B-AD618242F1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24E099-04DD-8D45-A30C-FA9111EBEAE5}"/>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664C925-F192-2F44-98BD-38106441D4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677AF4-D49A-AD41-A378-4C96267BF7C0}"/>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9575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A2A14A8-C2AF-734E-B996-9480AE029D9A}"/>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CFB35F3-C8CA-1748-8D49-496F032D4898}"/>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952BC8-9CAC-AB48-A788-6E88DA881145}"/>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63C7A1-BF97-8942-AAFA-607F4F9A920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1B60215-464D-F04D-82C9-BEB5F798AB4F}"/>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5272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BC5B2-8015-F844-A6A8-7D146C84280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6F56235-61D2-C84E-9DCC-CF672459C95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7416F1-2888-A940-B05D-BA68F73865FA}"/>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A812F2-C722-A344-827B-DDEF87ED3B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3807A1-DE24-2F4E-B7B3-E57AA4167055}"/>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042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B79951-75E6-3A48-9ED6-0D995DA58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BFE181-BDCC-A844-B177-AA0492AF74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B8CA26-C95C-5E45-AF7C-7067AD0DF0EC}"/>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61E59A8-E9F2-B940-AA80-5C088C7930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6349FD4-9D2D-6D4B-843B-5C6FEE3AA5AA}"/>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794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230D3A-E09C-7543-B290-5B5AB002D8F1}"/>
              </a:ext>
            </a:extLst>
          </p:cNvPr>
          <p:cNvSpPr>
            <a:spLocks noGrp="1"/>
          </p:cNvSpPr>
          <p:nvPr>
            <p:ph type="title"/>
          </p:nvPr>
        </p:nvSpPr>
        <p:spPr>
          <a:xfrm>
            <a:off x="623888" y="170978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5934A9A-99C2-C548-977B-AD06B349F031}"/>
              </a:ext>
            </a:extLst>
          </p:cNvPr>
          <p:cNvSpPr>
            <a:spLocks noGrp="1"/>
          </p:cNvSpPr>
          <p:nvPr>
            <p:ph type="body" idx="1"/>
          </p:nvPr>
        </p:nvSpPr>
        <p:spPr>
          <a:xfrm>
            <a:off x="623888" y="458950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F08028FD-6924-1445-B22A-9D3C825B9CBE}"/>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E43F538-F204-2E49-AD56-DAF27ED5E1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E4DC882-D299-4C4F-BF8F-B312E0E21043}"/>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462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69B3AA-23F3-4F33-9C69-688A4CDCDB57}" type="datetimeFigureOut">
              <a:rPr lang="en-GB" smtClean="0"/>
              <a:t>27/04/2021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20DE3A8-A57D-42AB-B028-BC585E62482B}" type="slidenum">
              <a:rPr lang="en-GB" smtClean="0"/>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D02DC9-5A82-F94F-BD14-889C9F9245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2A3327-B3AA-4E45-BEA1-596FB706069F}"/>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A91710F-BB86-9F43-ADCE-4E691F0390A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C687225-105B-1F4F-BC16-36161A95D618}"/>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5E6AF08-A49C-FC4F-8A36-4645F858C16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A1D1F83-D86C-3A4A-A0C4-726A0DFC32A2}"/>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176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3BE10-15C7-274A-9ECC-D80E54DB5335}"/>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E07642-9FA0-3F4E-93C3-4102887F2AC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FD2AB18-4804-4A4E-A0D0-10F2BF6CEA6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D0040D2-8A1A-F345-8EA3-1D35BC2E767C}"/>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216BD38-C648-F945-858D-BAA8BD76B306}"/>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F702C28-7297-AE48-94D9-2A7A9412EDA4}"/>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3BE933E-79CF-1A4B-AB7E-6A115D62A0D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44BF2C2-AB6F-DA4E-B5BF-14650810B35D}"/>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2028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ABAC83-E280-C849-AAD8-66D6241D22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7CBABF8-7680-6F48-AFB0-F29EFA012E81}"/>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CB600CA-3CFD-5148-90A8-E8E5DF7D539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BD70E91B-1E28-8D4A-9CC5-6DCB1D999816}"/>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441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E38CC2-ED7B-BE49-BBA7-3592B88B0407}"/>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D4CD0E6-B971-C341-B665-96304016FF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E650F18-FDEA-EB4A-869F-80E261C53FB8}"/>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3507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24BF01-B745-A94F-880B-D29F2DF7B4B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E994012-3B54-934A-9EA7-630928979382}"/>
              </a:ext>
            </a:extLst>
          </p:cNvPr>
          <p:cNvSpPr>
            <a:spLocks noGrp="1"/>
          </p:cNvSpPr>
          <p:nvPr>
            <p:ph idx="1"/>
          </p:nvPr>
        </p:nvSpPr>
        <p:spPr>
          <a:xfrm>
            <a:off x="3887391" y="98746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EA4F148-4B96-C14D-B393-205E9EA139B5}"/>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220C82C-2FB0-8B4E-92E3-CC7F73309EA1}"/>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A340D8-AA80-E545-9565-F1857BF5FA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2B2F5CF-FFF1-A44F-8BD2-80FDA19F08F3}"/>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5864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827A5-442A-6F47-BEC9-66BC0FBBA2C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BCE001-4B24-3E42-87B8-53C73A6FD86B}"/>
              </a:ext>
            </a:extLst>
          </p:cNvPr>
          <p:cNvSpPr>
            <a:spLocks noGrp="1"/>
          </p:cNvSpPr>
          <p:nvPr>
            <p:ph type="pic" idx="1"/>
          </p:nvPr>
        </p:nvSpPr>
        <p:spPr>
          <a:xfrm>
            <a:off x="3887391" y="98746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8B3BBF-941A-784E-81EB-AC5FB76C0D1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348D803-11EF-6546-9B69-560E13C1A2C9}"/>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660907E-6DEB-B54A-803F-6D5D459D31F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E93DE02-DE44-4049-BEE4-A0E4A4A23484}"/>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3742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F7A160-8C7E-0642-A070-F733AC156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99E4E59-7457-D84F-B78B-AD618242F1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24E099-04DD-8D45-A30C-FA9111EBEAE5}"/>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664C925-F192-2F44-98BD-38106441D4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677AF4-D49A-AD41-A378-4C96267BF7C0}"/>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3149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A2A14A8-C2AF-734E-B996-9480AE029D9A}"/>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CFB35F3-C8CA-1748-8D49-496F032D4898}"/>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952BC8-9CAC-AB48-A788-6E88DA881145}"/>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63C7A1-BF97-8942-AAFA-607F4F9A920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1B60215-464D-F04D-82C9-BEB5F798AB4F}"/>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4206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BC5B2-8015-F844-A6A8-7D146C84280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6F56235-61D2-C84E-9DCC-CF672459C95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7416F1-2888-A940-B05D-BA68F73865FA}"/>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A812F2-C722-A344-827B-DDEF87ED3B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3807A1-DE24-2F4E-B7B3-E57AA4167055}"/>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7993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B79951-75E6-3A48-9ED6-0D995DA58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BFE181-BDCC-A844-B177-AA0492AF74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B8CA26-C95C-5E45-AF7C-7067AD0DF0EC}"/>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61E59A8-E9F2-B940-AA80-5C088C7930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6349FD4-9D2D-6D4B-843B-5C6FEE3AA5AA}"/>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702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2" y="1524008"/>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122"/>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669B3AA-23F3-4F33-9C69-688A4CDCDB57}" type="datetimeFigureOut">
              <a:rPr lang="en-GB" smtClean="0"/>
              <a:t>27/04/2021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0DE3A8-A57D-42AB-B028-BC585E62482B}" type="slidenum">
              <a:rPr lang="en-GB" smtClean="0"/>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230D3A-E09C-7543-B290-5B5AB002D8F1}"/>
              </a:ext>
            </a:extLst>
          </p:cNvPr>
          <p:cNvSpPr>
            <a:spLocks noGrp="1"/>
          </p:cNvSpPr>
          <p:nvPr>
            <p:ph type="title"/>
          </p:nvPr>
        </p:nvSpPr>
        <p:spPr>
          <a:xfrm>
            <a:off x="623888" y="170976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5934A9A-99C2-C548-977B-AD06B349F031}"/>
              </a:ext>
            </a:extLst>
          </p:cNvPr>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F08028FD-6924-1445-B22A-9D3C825B9CBE}"/>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E43F538-F204-2E49-AD56-DAF27ED5E1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E4DC882-D299-4C4F-BF8F-B312E0E21043}"/>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4364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D02DC9-5A82-F94F-BD14-889C9F9245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2A3327-B3AA-4E45-BEA1-596FB706069F}"/>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A91710F-BB86-9F43-ADCE-4E691F0390A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C687225-105B-1F4F-BC16-36161A95D618}"/>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5E6AF08-A49C-FC4F-8A36-4645F858C16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A1D1F83-D86C-3A4A-A0C4-726A0DFC32A2}"/>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618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3BE10-15C7-274A-9ECC-D80E54DB5335}"/>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E07642-9FA0-3F4E-93C3-4102887F2AC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FD2AB18-4804-4A4E-A0D0-10F2BF6CEA6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D0040D2-8A1A-F345-8EA3-1D35BC2E767C}"/>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216BD38-C648-F945-858D-BAA8BD76B306}"/>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F702C28-7297-AE48-94D9-2A7A9412EDA4}"/>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3BE933E-79CF-1A4B-AB7E-6A115D62A0D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44BF2C2-AB6F-DA4E-B5BF-14650810B35D}"/>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5085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ABAC83-E280-C849-AAD8-66D6241D22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7CBABF8-7680-6F48-AFB0-F29EFA012E81}"/>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CB600CA-3CFD-5148-90A8-E8E5DF7D539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BD70E91B-1E28-8D4A-9CC5-6DCB1D999816}"/>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6408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E38CC2-ED7B-BE49-BBA7-3592B88B0407}"/>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D4CD0E6-B971-C341-B665-96304016FF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E650F18-FDEA-EB4A-869F-80E261C53FB8}"/>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5099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24BF01-B745-A94F-880B-D29F2DF7B4B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E994012-3B54-934A-9EA7-630928979382}"/>
              </a:ext>
            </a:extLst>
          </p:cNvPr>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EA4F148-4B96-C14D-B393-205E9EA139B5}"/>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220C82C-2FB0-8B4E-92E3-CC7F73309EA1}"/>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A340D8-AA80-E545-9565-F1857BF5FA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2B2F5CF-FFF1-A44F-8BD2-80FDA19F08F3}"/>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7220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827A5-442A-6F47-BEC9-66BC0FBBA2C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BCE001-4B24-3E42-87B8-53C73A6FD86B}"/>
              </a:ext>
            </a:extLst>
          </p:cNvPr>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8B3BBF-941A-784E-81EB-AC5FB76C0D1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348D803-11EF-6546-9B69-560E13C1A2C9}"/>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660907E-6DEB-B54A-803F-6D5D459D31F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E93DE02-DE44-4049-BEE4-A0E4A4A23484}"/>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4003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F7A160-8C7E-0642-A070-F733AC156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99E4E59-7457-D84F-B78B-AD618242F1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24E099-04DD-8D45-A30C-FA9111EBEAE5}"/>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664C925-F192-2F44-98BD-38106441D4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677AF4-D49A-AD41-A378-4C96267BF7C0}"/>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2985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A2A14A8-C2AF-734E-B996-9480AE029D9A}"/>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CFB35F3-C8CA-1748-8D49-496F032D4898}"/>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952BC8-9CAC-AB48-A788-6E88DA881145}"/>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63C7A1-BF97-8942-AAFA-607F4F9A920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1B60215-464D-F04D-82C9-BEB5F798AB4F}"/>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9459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BC5B2-8015-F844-A6A8-7D146C84280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6F56235-61D2-C84E-9DCC-CF672459C95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7416F1-2888-A940-B05D-BA68F73865FA}"/>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A812F2-C722-A344-827B-DDEF87ED3B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3807A1-DE24-2F4E-B7B3-E57AA4167055}"/>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3929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669B3AA-23F3-4F33-9C69-688A4CDCDB57}" type="datetimeFigureOut">
              <a:rPr lang="en-GB" smtClean="0"/>
              <a:t>27/04/2021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0DE3A8-A57D-42AB-B028-BC585E62482B}" type="slidenum">
              <a:rPr lang="en-GB" smtClean="0"/>
              <a:t>‹#›</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B79951-75E6-3A48-9ED6-0D995DA58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BFE181-BDCC-A844-B177-AA0492AF74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B8CA26-C95C-5E45-AF7C-7067AD0DF0EC}"/>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61E59A8-E9F2-B940-AA80-5C088C7930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6349FD4-9D2D-6D4B-843B-5C6FEE3AA5AA}"/>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4197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230D3A-E09C-7543-B290-5B5AB002D8F1}"/>
              </a:ext>
            </a:extLst>
          </p:cNvPr>
          <p:cNvSpPr>
            <a:spLocks noGrp="1"/>
          </p:cNvSpPr>
          <p:nvPr>
            <p:ph type="title"/>
          </p:nvPr>
        </p:nvSpPr>
        <p:spPr>
          <a:xfrm>
            <a:off x="623888" y="170975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5934A9A-99C2-C548-977B-AD06B349F031}"/>
              </a:ext>
            </a:extLst>
          </p:cNvPr>
          <p:cNvSpPr>
            <a:spLocks noGrp="1"/>
          </p:cNvSpPr>
          <p:nvPr>
            <p:ph type="body" idx="1"/>
          </p:nvPr>
        </p:nvSpPr>
        <p:spPr>
          <a:xfrm>
            <a:off x="623888" y="458948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F08028FD-6924-1445-B22A-9D3C825B9CBE}"/>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E43F538-F204-2E49-AD56-DAF27ED5E1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E4DC882-D299-4C4F-BF8F-B312E0E21043}"/>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9856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D02DC9-5A82-F94F-BD14-889C9F9245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2A3327-B3AA-4E45-BEA1-596FB706069F}"/>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A91710F-BB86-9F43-ADCE-4E691F0390A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C687225-105B-1F4F-BC16-36161A95D618}"/>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5E6AF08-A49C-FC4F-8A36-4645F858C16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A1D1F83-D86C-3A4A-A0C4-726A0DFC32A2}"/>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3845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3BE10-15C7-274A-9ECC-D80E54DB5335}"/>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E07642-9FA0-3F4E-93C3-4102887F2AC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FD2AB18-4804-4A4E-A0D0-10F2BF6CEA6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D0040D2-8A1A-F345-8EA3-1D35BC2E767C}"/>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216BD38-C648-F945-858D-BAA8BD76B306}"/>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F702C28-7297-AE48-94D9-2A7A9412EDA4}"/>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3BE933E-79CF-1A4B-AB7E-6A115D62A0D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44BF2C2-AB6F-DA4E-B5BF-14650810B35D}"/>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78553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ABAC83-E280-C849-AAD8-66D6241D22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7CBABF8-7680-6F48-AFB0-F29EFA012E81}"/>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CB600CA-3CFD-5148-90A8-E8E5DF7D539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BD70E91B-1E28-8D4A-9CC5-6DCB1D999816}"/>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6000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E38CC2-ED7B-BE49-BBA7-3592B88B0407}"/>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D4CD0E6-B971-C341-B665-96304016FF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E650F18-FDEA-EB4A-869F-80E261C53FB8}"/>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286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24BF01-B745-A94F-880B-D29F2DF7B4B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E994012-3B54-934A-9EA7-630928979382}"/>
              </a:ext>
            </a:extLst>
          </p:cNvPr>
          <p:cNvSpPr>
            <a:spLocks noGrp="1"/>
          </p:cNvSpPr>
          <p:nvPr>
            <p:ph idx="1"/>
          </p:nvPr>
        </p:nvSpPr>
        <p:spPr>
          <a:xfrm>
            <a:off x="3887391" y="98744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EA4F148-4B96-C14D-B393-205E9EA139B5}"/>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220C82C-2FB0-8B4E-92E3-CC7F73309EA1}"/>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A340D8-AA80-E545-9565-F1857BF5FA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2B2F5CF-FFF1-A44F-8BD2-80FDA19F08F3}"/>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1038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827A5-442A-6F47-BEC9-66BC0FBBA2C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BCE001-4B24-3E42-87B8-53C73A6FD86B}"/>
              </a:ext>
            </a:extLst>
          </p:cNvPr>
          <p:cNvSpPr>
            <a:spLocks noGrp="1"/>
          </p:cNvSpPr>
          <p:nvPr>
            <p:ph type="pic" idx="1"/>
          </p:nvPr>
        </p:nvSpPr>
        <p:spPr>
          <a:xfrm>
            <a:off x="3887391" y="98744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8B3BBF-941A-784E-81EB-AC5FB76C0D1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348D803-11EF-6546-9B69-560E13C1A2C9}"/>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660907E-6DEB-B54A-803F-6D5D459D31F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E93DE02-DE44-4049-BEE4-A0E4A4A23484}"/>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3704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F7A160-8C7E-0642-A070-F733AC156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99E4E59-7457-D84F-B78B-AD618242F1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24E099-04DD-8D45-A30C-FA9111EBEAE5}"/>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664C925-F192-2F44-98BD-38106441D4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677AF4-D49A-AD41-A378-4C96267BF7C0}"/>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837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A2A14A8-C2AF-734E-B996-9480AE029D9A}"/>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CFB35F3-C8CA-1748-8D49-496F032D4898}"/>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952BC8-9CAC-AB48-A788-6E88DA881145}"/>
              </a:ext>
            </a:extLst>
          </p:cNvPr>
          <p:cNvSpPr>
            <a:spLocks noGrp="1"/>
          </p:cNvSpPr>
          <p:nvPr>
            <p:ph type="dt" sz="half" idx="10"/>
          </p:nvPr>
        </p:nvSpPr>
        <p:spPr/>
        <p:txBody>
          <a:body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63C7A1-BF97-8942-AAFA-607F4F9A920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1B60215-464D-F04D-82C9-BEB5F798AB4F}"/>
              </a:ext>
            </a:extLst>
          </p:cNvPr>
          <p:cNvSpPr>
            <a:spLocks noGrp="1"/>
          </p:cNvSpPr>
          <p:nvPr>
            <p:ph type="sldNum" sz="quarter" idx="12"/>
          </p:nvPr>
        </p:nvSpPr>
        <p:spPr/>
        <p:txBody>
          <a:body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398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747"/>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F669B3AA-23F3-4F33-9C69-688A4CDCDB57}" type="datetimeFigureOut">
              <a:rPr lang="en-GB" smtClean="0"/>
              <a:t>27/04/2021</a:t>
            </a:fld>
            <a:endParaRPr lang="en-GB"/>
          </a:p>
        </p:txBody>
      </p:sp>
      <p:sp>
        <p:nvSpPr>
          <p:cNvPr id="3" name="Footer Placeholder 2"/>
          <p:cNvSpPr>
            <a:spLocks noGrp="1"/>
          </p:cNvSpPr>
          <p:nvPr>
            <p:ph type="ftr" sz="quarter" idx="3"/>
          </p:nvPr>
        </p:nvSpPr>
        <p:spPr>
          <a:xfrm>
            <a:off x="3124200" y="6416747"/>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GB"/>
          </a:p>
        </p:txBody>
      </p:sp>
      <p:sp>
        <p:nvSpPr>
          <p:cNvPr id="23" name="Slide Number Placeholder 22"/>
          <p:cNvSpPr>
            <a:spLocks noGrp="1"/>
          </p:cNvSpPr>
          <p:nvPr>
            <p:ph type="sldNum" sz="quarter" idx="4"/>
          </p:nvPr>
        </p:nvSpPr>
        <p:spPr>
          <a:xfrm>
            <a:off x="7924800" y="6416747"/>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20DE3A8-A57D-42AB-B028-BC585E62482B}" type="slidenum">
              <a:rPr lang="en-GB" smtClean="0"/>
              <a:t>‹#›</a:t>
            </a:fld>
            <a:endParaRPr lang="en-GB"/>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D6BAFD4-81C8-1B47-805A-E56B73165FA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8573705-A88C-3A43-95FE-E2B5AEAA88C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FEC6F3-07E3-3B45-9D64-A71CD1986648}"/>
              </a:ext>
            </a:extLst>
          </p:cNvPr>
          <p:cNvSpPr>
            <a:spLocks noGrp="1"/>
          </p:cNvSpPr>
          <p:nvPr>
            <p:ph type="dt" sz="half" idx="2"/>
          </p:nvPr>
        </p:nvSpPr>
        <p:spPr>
          <a:xfrm>
            <a:off x="628650" y="635642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21D00A8-4058-6444-9EBB-73F8174E205D}"/>
              </a:ext>
            </a:extLst>
          </p:cNvPr>
          <p:cNvSpPr>
            <a:spLocks noGrp="1"/>
          </p:cNvSpPr>
          <p:nvPr>
            <p:ph type="ftr" sz="quarter" idx="3"/>
          </p:nvPr>
        </p:nvSpPr>
        <p:spPr>
          <a:xfrm>
            <a:off x="3028950" y="635642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857776-9BA2-524C-888D-E0561AA569B9}"/>
              </a:ext>
            </a:extLst>
          </p:cNvPr>
          <p:cNvSpPr>
            <a:spLocks noGrp="1"/>
          </p:cNvSpPr>
          <p:nvPr>
            <p:ph type="sldNum" sz="quarter" idx="4"/>
          </p:nvPr>
        </p:nvSpPr>
        <p:spPr>
          <a:xfrm>
            <a:off x="6457950" y="635642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0782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D6BAFD4-81C8-1B47-805A-E56B73165FA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8573705-A88C-3A43-95FE-E2B5AEAA88C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FEC6F3-07E3-3B45-9D64-A71CD1986648}"/>
              </a:ext>
            </a:extLst>
          </p:cNvPr>
          <p:cNvSpPr>
            <a:spLocks noGrp="1"/>
          </p:cNvSpPr>
          <p:nvPr>
            <p:ph type="dt" sz="half" idx="2"/>
          </p:nvPr>
        </p:nvSpPr>
        <p:spPr>
          <a:xfrm>
            <a:off x="628650" y="635642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21D00A8-4058-6444-9EBB-73F8174E205D}"/>
              </a:ext>
            </a:extLst>
          </p:cNvPr>
          <p:cNvSpPr>
            <a:spLocks noGrp="1"/>
          </p:cNvSpPr>
          <p:nvPr>
            <p:ph type="ftr" sz="quarter" idx="3"/>
          </p:nvPr>
        </p:nvSpPr>
        <p:spPr>
          <a:xfrm>
            <a:off x="3028950" y="635642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857776-9BA2-524C-888D-E0561AA569B9}"/>
              </a:ext>
            </a:extLst>
          </p:cNvPr>
          <p:cNvSpPr>
            <a:spLocks noGrp="1"/>
          </p:cNvSpPr>
          <p:nvPr>
            <p:ph type="sldNum" sz="quarter" idx="4"/>
          </p:nvPr>
        </p:nvSpPr>
        <p:spPr>
          <a:xfrm>
            <a:off x="6457950" y="635642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731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D6BAFD4-81C8-1B47-805A-E56B73165FA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8573705-A88C-3A43-95FE-E2B5AEAA88C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FEC6F3-07E3-3B45-9D64-A71CD1986648}"/>
              </a:ext>
            </a:extLst>
          </p:cNvPr>
          <p:cNvSpPr>
            <a:spLocks noGrp="1"/>
          </p:cNvSpPr>
          <p:nvPr>
            <p:ph type="dt" sz="half" idx="2"/>
          </p:nvPr>
        </p:nvSpPr>
        <p:spPr>
          <a:xfrm>
            <a:off x="628650" y="635641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21D00A8-4058-6444-9EBB-73F8174E205D}"/>
              </a:ext>
            </a:extLst>
          </p:cNvPr>
          <p:cNvSpPr>
            <a:spLocks noGrp="1"/>
          </p:cNvSpPr>
          <p:nvPr>
            <p:ph type="ftr" sz="quarter" idx="3"/>
          </p:nvPr>
        </p:nvSpPr>
        <p:spPr>
          <a:xfrm>
            <a:off x="3028950" y="635641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857776-9BA2-524C-888D-E0561AA569B9}"/>
              </a:ext>
            </a:extLst>
          </p:cNvPr>
          <p:cNvSpPr>
            <a:spLocks noGrp="1"/>
          </p:cNvSpPr>
          <p:nvPr>
            <p:ph type="sldNum" sz="quarter" idx="4"/>
          </p:nvPr>
        </p:nvSpPr>
        <p:spPr>
          <a:xfrm>
            <a:off x="6457950" y="635641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8572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D6BAFD4-81C8-1B47-805A-E56B73165FA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8573705-A88C-3A43-95FE-E2B5AEAA88C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FEC6F3-07E3-3B45-9D64-A71CD1986648}"/>
              </a:ext>
            </a:extLst>
          </p:cNvPr>
          <p:cNvSpPr>
            <a:spLocks noGrp="1"/>
          </p:cNvSpPr>
          <p:nvPr>
            <p:ph type="dt" sz="half" idx="2"/>
          </p:nvPr>
        </p:nvSpPr>
        <p:spPr>
          <a:xfrm>
            <a:off x="628650" y="635641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21D00A8-4058-6444-9EBB-73F8174E205D}"/>
              </a:ext>
            </a:extLst>
          </p:cNvPr>
          <p:cNvSpPr>
            <a:spLocks noGrp="1"/>
          </p:cNvSpPr>
          <p:nvPr>
            <p:ph type="ftr" sz="quarter" idx="3"/>
          </p:nvPr>
        </p:nvSpPr>
        <p:spPr>
          <a:xfrm>
            <a:off x="3028950" y="635641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857776-9BA2-524C-888D-E0561AA569B9}"/>
              </a:ext>
            </a:extLst>
          </p:cNvPr>
          <p:cNvSpPr>
            <a:spLocks noGrp="1"/>
          </p:cNvSpPr>
          <p:nvPr>
            <p:ph type="sldNum" sz="quarter" idx="4"/>
          </p:nvPr>
        </p:nvSpPr>
        <p:spPr>
          <a:xfrm>
            <a:off x="6457950" y="635641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7874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D6BAFD4-81C8-1B47-805A-E56B73165FA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8573705-A88C-3A43-95FE-E2B5AEAA88C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FEC6F3-07E3-3B45-9D64-A71CD1986648}"/>
              </a:ext>
            </a:extLst>
          </p:cNvPr>
          <p:cNvSpPr>
            <a:spLocks noGrp="1"/>
          </p:cNvSpPr>
          <p:nvPr>
            <p:ph type="dt" sz="half" idx="2"/>
          </p:nvPr>
        </p:nvSpPr>
        <p:spPr>
          <a:xfrm>
            <a:off x="628650" y="635640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21D00A8-4058-6444-9EBB-73F8174E205D}"/>
              </a:ext>
            </a:extLst>
          </p:cNvPr>
          <p:cNvSpPr>
            <a:spLocks noGrp="1"/>
          </p:cNvSpPr>
          <p:nvPr>
            <p:ph type="ftr" sz="quarter" idx="3"/>
          </p:nvPr>
        </p:nvSpPr>
        <p:spPr>
          <a:xfrm>
            <a:off x="3028950" y="635640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857776-9BA2-524C-888D-E0561AA569B9}"/>
              </a:ext>
            </a:extLst>
          </p:cNvPr>
          <p:cNvSpPr>
            <a:spLocks noGrp="1"/>
          </p:cNvSpPr>
          <p:nvPr>
            <p:ph type="sldNum" sz="quarter" idx="4"/>
          </p:nvPr>
        </p:nvSpPr>
        <p:spPr>
          <a:xfrm>
            <a:off x="6457950" y="635640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9256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D6BAFD4-81C8-1B47-805A-E56B73165FA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8573705-A88C-3A43-95FE-E2B5AEAA88C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FEC6F3-07E3-3B45-9D64-A71CD1986648}"/>
              </a:ext>
            </a:extLst>
          </p:cNvPr>
          <p:cNvSpPr>
            <a:spLocks noGrp="1"/>
          </p:cNvSpPr>
          <p:nvPr>
            <p:ph type="dt" sz="half" idx="2"/>
          </p:nvPr>
        </p:nvSpPr>
        <p:spPr>
          <a:xfrm>
            <a:off x="628650" y="635639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21D00A8-4058-6444-9EBB-73F8174E205D}"/>
              </a:ext>
            </a:extLst>
          </p:cNvPr>
          <p:cNvSpPr>
            <a:spLocks noGrp="1"/>
          </p:cNvSpPr>
          <p:nvPr>
            <p:ph type="ftr" sz="quarter" idx="3"/>
          </p:nvPr>
        </p:nvSpPr>
        <p:spPr>
          <a:xfrm>
            <a:off x="3028950" y="635639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857776-9BA2-524C-888D-E0561AA569B9}"/>
              </a:ext>
            </a:extLst>
          </p:cNvPr>
          <p:cNvSpPr>
            <a:spLocks noGrp="1"/>
          </p:cNvSpPr>
          <p:nvPr>
            <p:ph type="sldNum" sz="quarter" idx="4"/>
          </p:nvPr>
        </p:nvSpPr>
        <p:spPr>
          <a:xfrm>
            <a:off x="6457950" y="635639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77646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D6BAFD4-81C8-1B47-805A-E56B73165FA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8573705-A88C-3A43-95FE-E2B5AEAA88C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FEC6F3-07E3-3B45-9D64-A71CD1986648}"/>
              </a:ext>
            </a:extLst>
          </p:cNvPr>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21D00A8-4058-6444-9EBB-73F8174E205D}"/>
              </a:ext>
            </a:extLst>
          </p:cNvPr>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857776-9BA2-524C-888D-E0561AA569B9}"/>
              </a:ext>
            </a:extLst>
          </p:cNvPr>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46941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D6BAFD4-81C8-1B47-805A-E56B73165FA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8573705-A88C-3A43-95FE-E2B5AEAA88C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FEC6F3-07E3-3B45-9D64-A71CD1986648}"/>
              </a:ext>
            </a:extLst>
          </p:cNvPr>
          <p:cNvSpPr>
            <a:spLocks noGrp="1"/>
          </p:cNvSpPr>
          <p:nvPr>
            <p:ph type="dt" sz="half" idx="2"/>
          </p:nvPr>
        </p:nvSpPr>
        <p:spPr>
          <a:xfrm>
            <a:off x="628650" y="635636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915B7-3520-6642-A5B3-0D43A7BD9EB1}" type="datetimeFigureOut">
              <a:rPr lang="en-US" smtClean="0">
                <a:solidFill>
                  <a:prstClr val="black">
                    <a:tint val="75000"/>
                  </a:prstClr>
                </a:solidFill>
              </a:rPr>
              <a:pPr/>
              <a:t>4/27/2021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21D00A8-4058-6444-9EBB-73F8174E205D}"/>
              </a:ext>
            </a:extLst>
          </p:cNvPr>
          <p:cNvSpPr>
            <a:spLocks noGrp="1"/>
          </p:cNvSpPr>
          <p:nvPr>
            <p:ph type="ftr" sz="quarter" idx="3"/>
          </p:nvPr>
        </p:nvSpPr>
        <p:spPr>
          <a:xfrm>
            <a:off x="3028950" y="635636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857776-9BA2-524C-888D-E0561AA569B9}"/>
              </a:ext>
            </a:extLst>
          </p:cNvPr>
          <p:cNvSpPr>
            <a:spLocks noGrp="1"/>
          </p:cNvSpPr>
          <p:nvPr>
            <p:ph type="sldNum" sz="quarter" idx="4"/>
          </p:nvPr>
        </p:nvSpPr>
        <p:spPr>
          <a:xfrm>
            <a:off x="6457950" y="635636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6BE96-C26F-494C-A240-D526A134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9965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67.xml"/><Relationship Id="rId6" Type="http://schemas.openxmlformats.org/officeDocument/2006/relationships/image" Target="../media/image31.png"/><Relationship Id="rId5" Type="http://schemas.openxmlformats.org/officeDocument/2006/relationships/image" Target="../media/image44.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5.xml"/><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68.sv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66.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emf"/><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emf"/><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9.emf"/><Relationship Id="rId11" Type="http://schemas.openxmlformats.org/officeDocument/2006/relationships/image" Target="../media/image44.emf"/><Relationship Id="rId5" Type="http://schemas.openxmlformats.org/officeDocument/2006/relationships/image" Target="../media/image38.emf"/><Relationship Id="rId10" Type="http://schemas.openxmlformats.org/officeDocument/2006/relationships/image" Target="../media/image43.emf"/><Relationship Id="rId4" Type="http://schemas.openxmlformats.org/officeDocument/2006/relationships/image" Target="../media/image37.jpeg"/><Relationship Id="rId9" Type="http://schemas.openxmlformats.org/officeDocument/2006/relationships/image" Target="../media/image42.emf"/></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hyperlink" Target="http://twitter.com/YoungMindsUK" TargetMode="External"/><Relationship Id="rId13" Type="http://schemas.openxmlformats.org/officeDocument/2006/relationships/image" Target="../media/image13.png"/><Relationship Id="rId3" Type="http://schemas.openxmlformats.org/officeDocument/2006/relationships/hyperlink" Target="http://www.facebook.com/group.php?gid=114977628530013#!/group.php?gid=114977628530013&amp;v=wall" TargetMode="External"/><Relationship Id="rId7" Type="http://schemas.openxmlformats.org/officeDocument/2006/relationships/image" Target="../media/image8.jpe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jpeg"/><Relationship Id="rId11" Type="http://schemas.openxmlformats.org/officeDocument/2006/relationships/image" Target="../media/image11.png"/><Relationship Id="rId5" Type="http://schemas.openxmlformats.org/officeDocument/2006/relationships/image" Target="../media/image6.jpeg"/><Relationship Id="rId15" Type="http://schemas.openxmlformats.org/officeDocument/2006/relationships/image" Target="../media/image15.png"/><Relationship Id="rId10" Type="http://schemas.openxmlformats.org/officeDocument/2006/relationships/image" Target="../media/image10.jpg"/><Relationship Id="rId4" Type="http://schemas.openxmlformats.org/officeDocument/2006/relationships/image" Target="../media/image5.jpeg"/><Relationship Id="rId9" Type="http://schemas.openxmlformats.org/officeDocument/2006/relationships/image" Target="../media/image9.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68.sv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66.sv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58.emf"/></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hyperlink" Target="https://www.google.co.uk/imgres?imgurl=https://i.ytimg.com/vi/l_9EJCyQ_uY/hqdefault.jpg&amp;imgrefurl=https://www.youtube.com/watch?v%3Dl_9EJCyQ_uY&amp;docid=d35kVGV9qIbf0M&amp;tbnid=u8NFATQoWiWRzM:&amp;vet=10ahUKEwjGz_2W1ODfAhXC5eAKHbnnBP0QMwg5KAEwAQ..i&amp;w=480&amp;h=360&amp;bih=521&amp;biw=1093&amp;q=east%20enders%20fights&amp;ved=0ahUKEwjGz_2W1ODfAhXC5eAKHbnnBP0QMwg5KAEwAQ&amp;iact=mrc&amp;uact=8" TargetMode="External"/><Relationship Id="rId4" Type="http://schemas.microsoft.com/office/2007/relationships/hdphoto" Target="../media/hdphoto1.wdp"/><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emf"/><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google.co.uk/imgres?imgurl=https://www.wired.com/images_blogs/wiredscience/2012/12/eyes.jpeg&amp;imgrefurl=https://www.wired.com/2012/12/how-does-gollum-see-in-the-dark/&amp;docid=IKzQkPFHrkSuPM&amp;tbnid=zNh2_9g7-ZWaiM:&amp;vet=10ahUKEwiRjr-_z-DfAhWnD2MBHc4dAXAQMwhPKAQwBA..i&amp;w=562&amp;h=346&amp;bih=521&amp;biw=1093&amp;q=pair%20of%20eyes%20in%20the%20dark&amp;ved=0ahUKEwiRjr-_z-DfAhWnD2MBHc4dAXAQMwhPKAQwBA&amp;iact=mrc&amp;uact=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41647"/>
            <a:ext cx="13335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95538" y="1389422"/>
            <a:ext cx="8352928" cy="646331"/>
          </a:xfrm>
          <a:prstGeom prst="rect">
            <a:avLst/>
          </a:prstGeom>
        </p:spPr>
        <p:txBody>
          <a:bodyPr wrap="square">
            <a:spAutoFit/>
          </a:bodyPr>
          <a:lstStyle/>
          <a:p>
            <a:pPr algn="ctr"/>
            <a:r>
              <a:rPr lang="en-GB" i="1" dirty="0" smtClean="0"/>
              <a:t>“Walking in the footsteps of Jesus with our Christian family, we learn, grow, achieve and flourish together in God’s love”</a:t>
            </a:r>
            <a:endParaRPr lang="en-GB"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6" y="5229200"/>
            <a:ext cx="8928992" cy="1536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a:extLst>
              <a:ext uri="{FF2B5EF4-FFF2-40B4-BE49-F238E27FC236}">
                <a16:creationId xmlns:a16="http://schemas.microsoft.com/office/drawing/2014/main" xmlns="" id="{7D9E2B3C-EF95-BA45-8C36-18ED987D9589}"/>
              </a:ext>
            </a:extLst>
          </p:cNvPr>
          <p:cNvSpPr>
            <a:spLocks noGrp="1"/>
          </p:cNvSpPr>
          <p:nvPr>
            <p:ph type="ctrTitle"/>
          </p:nvPr>
        </p:nvSpPr>
        <p:spPr>
          <a:xfrm>
            <a:off x="251555" y="2132856"/>
            <a:ext cx="8640961" cy="2712506"/>
          </a:xfrm>
        </p:spPr>
        <p:txBody>
          <a:bodyPr anchor="t">
            <a:noAutofit/>
          </a:bodyPr>
          <a:lstStyle/>
          <a:p>
            <a:r>
              <a:rPr lang="en-US" sz="2800" b="1" dirty="0">
                <a:ln w="12700">
                  <a:noFill/>
                </a:ln>
                <a:solidFill>
                  <a:schemeClr val="bg1"/>
                </a:solidFill>
              </a:rPr>
              <a:t>Relationships, Sex &amp; Health Education (RSHE) </a:t>
            </a:r>
            <a:br>
              <a:rPr lang="en-US" sz="2800" b="1" dirty="0">
                <a:ln w="12700">
                  <a:noFill/>
                </a:ln>
                <a:solidFill>
                  <a:schemeClr val="bg1"/>
                </a:solidFill>
              </a:rPr>
            </a:br>
            <a:r>
              <a:rPr lang="en-US" sz="2800" dirty="0">
                <a:ln w="12700">
                  <a:noFill/>
                </a:ln>
                <a:solidFill>
                  <a:schemeClr val="bg1"/>
                </a:solidFill>
              </a:rPr>
              <a:t/>
            </a:r>
            <a:br>
              <a:rPr lang="en-US" sz="2800" dirty="0">
                <a:ln w="12700">
                  <a:noFill/>
                </a:ln>
                <a:solidFill>
                  <a:schemeClr val="bg1"/>
                </a:solidFill>
              </a:rPr>
            </a:br>
            <a:r>
              <a:rPr lang="en-US" sz="2800" b="1" dirty="0" smtClean="0">
                <a:ln w="12700">
                  <a:noFill/>
                </a:ln>
                <a:solidFill>
                  <a:schemeClr val="bg1"/>
                </a:solidFill>
              </a:rPr>
              <a:t>Information </a:t>
            </a:r>
            <a:r>
              <a:rPr lang="en-US" sz="2800" b="1" dirty="0">
                <a:ln w="12700">
                  <a:noFill/>
                </a:ln>
                <a:solidFill>
                  <a:schemeClr val="bg1"/>
                </a:solidFill>
              </a:rPr>
              <a:t>for </a:t>
            </a:r>
            <a:r>
              <a:rPr lang="en-US" sz="2800" b="1" dirty="0" smtClean="0">
                <a:ln w="12700">
                  <a:noFill/>
                </a:ln>
                <a:solidFill>
                  <a:schemeClr val="bg1"/>
                </a:solidFill>
              </a:rPr>
              <a:t>parents </a:t>
            </a:r>
            <a:r>
              <a:rPr lang="en-US" sz="2800" b="1" dirty="0">
                <a:ln w="12700">
                  <a:noFill/>
                </a:ln>
                <a:solidFill>
                  <a:schemeClr val="bg1"/>
                </a:solidFill>
              </a:rPr>
              <a:t/>
            </a:r>
            <a:br>
              <a:rPr lang="en-US" sz="2800" b="1" dirty="0">
                <a:ln w="12700">
                  <a:noFill/>
                </a:ln>
                <a:solidFill>
                  <a:schemeClr val="bg1"/>
                </a:solidFill>
              </a:rPr>
            </a:br>
            <a:r>
              <a:rPr lang="en-US" sz="2800" b="1" dirty="0">
                <a:ln w="12700">
                  <a:noFill/>
                </a:ln>
                <a:solidFill>
                  <a:schemeClr val="bg1"/>
                </a:solidFill>
              </a:rPr>
              <a:t/>
            </a:r>
            <a:br>
              <a:rPr lang="en-US" sz="2800" b="1" dirty="0">
                <a:ln w="12700">
                  <a:noFill/>
                </a:ln>
                <a:solidFill>
                  <a:schemeClr val="bg1"/>
                </a:solidFill>
              </a:rPr>
            </a:br>
            <a:r>
              <a:rPr lang="en-US" sz="2800" b="1" dirty="0">
                <a:ln w="12700">
                  <a:noFill/>
                </a:ln>
                <a:solidFill>
                  <a:schemeClr val="bg1"/>
                </a:solidFill>
              </a:rPr>
              <a:t>Welcome!</a:t>
            </a:r>
            <a:endParaRPr lang="en-US" sz="2800" b="1" dirty="0">
              <a:ln w="12700">
                <a:noFill/>
              </a:ln>
              <a:solidFill>
                <a:schemeClr val="bg1"/>
              </a:solidFill>
              <a:latin typeface="Pirulen" panose="020B0605020200080104" pitchFamily="34" charset="77"/>
            </a:endParaRPr>
          </a:p>
        </p:txBody>
      </p:sp>
    </p:spTree>
    <p:extLst>
      <p:ext uri="{BB962C8B-B14F-4D97-AF65-F5344CB8AC3E}">
        <p14:creationId xmlns:p14="http://schemas.microsoft.com/office/powerpoint/2010/main" val="33002256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Graphic 9" descr="Stop">
            <a:extLst>
              <a:ext uri="{FF2B5EF4-FFF2-40B4-BE49-F238E27FC236}">
                <a16:creationId xmlns:a16="http://schemas.microsoft.com/office/drawing/2014/main" xmlns="" id="{7FBC9A9C-9446-494D-8149-A5883C5CA342}"/>
              </a:ext>
            </a:extLst>
          </p:cNvPr>
          <p:cNvPicPr>
            <a:picLocks noChangeAspect="1"/>
          </p:cNvPicPr>
          <p:nvPr/>
        </p:nvPicPr>
        <p:blipFill>
          <a:blip r:embed="rId4">
            <a:alphaModFix/>
            <a:extLst>
              <a:ext uri="{96DAC541-7B7A-43D3-8B79-37D633B846F1}">
                <asvg:svgBlip xmlns:asvg="http://schemas.microsoft.com/office/drawing/2016/SVG/main" xmlns="" r:embed="rId5"/>
              </a:ext>
            </a:extLst>
          </a:blip>
          <a:stretch>
            <a:fillRect/>
          </a:stretch>
        </p:blipFill>
        <p:spPr>
          <a:xfrm>
            <a:off x="8851627" y="6499227"/>
            <a:ext cx="207335" cy="276446"/>
          </a:xfrm>
          <a:prstGeom prst="rect">
            <a:avLst/>
          </a:prstGeom>
        </p:spPr>
      </p:pic>
      <p:sp>
        <p:nvSpPr>
          <p:cNvPr id="11" name="Content Placeholder 2">
            <a:extLst>
              <a:ext uri="{FF2B5EF4-FFF2-40B4-BE49-F238E27FC236}">
                <a16:creationId xmlns:a16="http://schemas.microsoft.com/office/drawing/2014/main" xmlns="" id="{C8C0C634-5BB3-004C-B29D-F17D43357211}"/>
              </a:ext>
            </a:extLst>
          </p:cNvPr>
          <p:cNvSpPr txBox="1">
            <a:spLocks/>
          </p:cNvSpPr>
          <p:nvPr/>
        </p:nvSpPr>
        <p:spPr>
          <a:xfrm>
            <a:off x="3619501" y="1860375"/>
            <a:ext cx="5329628" cy="4757383"/>
          </a:xfrm>
          <a:prstGeom prst="rect">
            <a:avLst/>
          </a:prstGeom>
        </p:spPr>
        <p:txBody>
          <a:bodyPr vert="horz" lIns="91440" tIns="45720" rIns="91440" bIns="45720" numCol="1"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400"/>
              </a:spcBef>
            </a:pPr>
            <a:r>
              <a:rPr lang="en-GB" altLang="en-US" sz="2800" b="1" dirty="0">
                <a:solidFill>
                  <a:prstClr val="black"/>
                </a:solidFill>
                <a:latin typeface="Calibri Light" panose="020F0302020204030204"/>
              </a:rPr>
              <a:t>In 2017 the government passed an amendment to the Children and Social Work Bill to make RSE and Health Education statutory from </a:t>
            </a:r>
            <a:r>
              <a:rPr lang="en-GB" altLang="en-US" sz="2800" b="1" dirty="0">
                <a:solidFill>
                  <a:srgbClr val="FF0000"/>
                </a:solidFill>
                <a:latin typeface="Calibri Light" panose="020F0302020204030204"/>
              </a:rPr>
              <a:t>Sept 2020</a:t>
            </a:r>
            <a:r>
              <a:rPr lang="en-GB" altLang="en-US" sz="2800" b="1" dirty="0">
                <a:solidFill>
                  <a:prstClr val="black"/>
                </a:solidFill>
                <a:latin typeface="Calibri Light" panose="020F0302020204030204"/>
              </a:rPr>
              <a:t>.</a:t>
            </a:r>
          </a:p>
          <a:p>
            <a:pPr algn="l">
              <a:spcBef>
                <a:spcPts val="400"/>
              </a:spcBef>
            </a:pPr>
            <a:endParaRPr lang="en-GB" altLang="en-US" sz="1400" dirty="0">
              <a:solidFill>
                <a:prstClr val="black"/>
              </a:solidFill>
            </a:endParaRPr>
          </a:p>
          <a:p>
            <a:pPr algn="l">
              <a:spcBef>
                <a:spcPts val="400"/>
              </a:spcBef>
            </a:pPr>
            <a:r>
              <a:rPr lang="en-GB" altLang="en-US" dirty="0">
                <a:solidFill>
                  <a:prstClr val="black"/>
                </a:solidFill>
              </a:rPr>
              <a:t>Supported by over 100 organisations, including Public Health England, Teaching Unions, NCB, etc)</a:t>
            </a:r>
          </a:p>
          <a:p>
            <a:pPr algn="l">
              <a:spcBef>
                <a:spcPts val="400"/>
              </a:spcBef>
            </a:pPr>
            <a:endParaRPr lang="en-GB" altLang="en-US" dirty="0">
              <a:solidFill>
                <a:prstClr val="black"/>
              </a:solidFill>
            </a:endParaRPr>
          </a:p>
          <a:p>
            <a:pPr algn="l">
              <a:spcBef>
                <a:spcPts val="400"/>
              </a:spcBef>
            </a:pPr>
            <a:r>
              <a:rPr lang="en-GB" altLang="en-US" dirty="0">
                <a:solidFill>
                  <a:prstClr val="black"/>
                </a:solidFill>
              </a:rPr>
              <a:t>Ratified by House of Lords 24 April 2019</a:t>
            </a:r>
          </a:p>
          <a:p>
            <a:pPr algn="l">
              <a:spcBef>
                <a:spcPts val="400"/>
              </a:spcBef>
            </a:pPr>
            <a:endParaRPr lang="en-GB" altLang="en-US" dirty="0">
              <a:solidFill>
                <a:prstClr val="black"/>
              </a:solidFill>
            </a:endParaRPr>
          </a:p>
          <a:p>
            <a:pPr algn="l"/>
            <a:endParaRPr lang="en-GB" sz="2800" dirty="0">
              <a:solidFill>
                <a:prstClr val="black"/>
              </a:solidFill>
            </a:endParaRPr>
          </a:p>
        </p:txBody>
      </p:sp>
      <p:pic>
        <p:nvPicPr>
          <p:cNvPr id="12" name="Picture 11">
            <a:extLst>
              <a:ext uri="{FF2B5EF4-FFF2-40B4-BE49-F238E27FC236}">
                <a16:creationId xmlns:a16="http://schemas.microsoft.com/office/drawing/2014/main" xmlns="" id="{B4F35090-00F7-4943-9A5E-39DE83A08106}"/>
              </a:ext>
            </a:extLst>
          </p:cNvPr>
          <p:cNvPicPr>
            <a:picLocks noChangeAspect="1"/>
          </p:cNvPicPr>
          <p:nvPr/>
        </p:nvPicPr>
        <p:blipFill>
          <a:blip r:embed="rId6"/>
          <a:stretch>
            <a:fillRect/>
          </a:stretch>
        </p:blipFill>
        <p:spPr>
          <a:xfrm>
            <a:off x="812028" y="1860334"/>
            <a:ext cx="2358797" cy="4443423"/>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13" name="Title 1">
            <a:extLst>
              <a:ext uri="{FF2B5EF4-FFF2-40B4-BE49-F238E27FC236}">
                <a16:creationId xmlns:a16="http://schemas.microsoft.com/office/drawing/2014/main" xmlns="" id="{BC2FD1B9-5E4F-7340-B54E-F0A848632D8B}"/>
              </a:ext>
            </a:extLst>
          </p:cNvPr>
          <p:cNvSpPr txBox="1">
            <a:spLocks/>
          </p:cNvSpPr>
          <p:nvPr/>
        </p:nvSpPr>
        <p:spPr>
          <a:xfrm>
            <a:off x="686953" y="1120678"/>
            <a:ext cx="7886700" cy="57732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030A0"/>
                </a:solidFill>
              </a:rPr>
              <a:t>Compulsory status of RSE and Health Education</a:t>
            </a:r>
          </a:p>
        </p:txBody>
      </p:sp>
    </p:spTree>
    <p:extLst>
      <p:ext uri="{BB962C8B-B14F-4D97-AF65-F5344CB8AC3E}">
        <p14:creationId xmlns:p14="http://schemas.microsoft.com/office/powerpoint/2010/main" val="332912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8" y="260700"/>
            <a:ext cx="8352928" cy="646331"/>
          </a:xfrm>
          <a:prstGeom prst="rect">
            <a:avLst/>
          </a:prstGeom>
        </p:spPr>
        <p:txBody>
          <a:bodyPr wrap="square">
            <a:spAutoFit/>
          </a:bodyPr>
          <a:lstStyle/>
          <a:p>
            <a:pPr algn="ctr"/>
            <a:r>
              <a:rPr lang="en-GB" i="1" dirty="0">
                <a:latin typeface="Book Antiqua"/>
              </a:rPr>
              <a:t>“Learning together, growing together, achieving together, caring together</a:t>
            </a:r>
            <a:endParaRPr lang="en-GB" dirty="0">
              <a:latin typeface="Book Antiqua"/>
            </a:endParaRPr>
          </a:p>
          <a:p>
            <a:pPr algn="ctr"/>
            <a:r>
              <a:rPr lang="en-GB" i="1" dirty="0">
                <a:latin typeface="Book Antiqua"/>
              </a:rPr>
              <a:t>within our Christian family”</a:t>
            </a:r>
            <a:endParaRPr lang="en-GB" dirty="0">
              <a:latin typeface="Book Antiqua"/>
            </a:endParaRPr>
          </a:p>
        </p:txBody>
      </p:sp>
      <p:sp>
        <p:nvSpPr>
          <p:cNvPr id="3" name="Rectangle 2"/>
          <p:cNvSpPr/>
          <p:nvPr/>
        </p:nvSpPr>
        <p:spPr>
          <a:xfrm>
            <a:off x="125760" y="903934"/>
            <a:ext cx="2390297" cy="2677656"/>
          </a:xfrm>
          <a:prstGeom prst="rect">
            <a:avLst/>
          </a:prstGeom>
        </p:spPr>
        <p:txBody>
          <a:bodyPr wrap="square">
            <a:spAutoFit/>
          </a:bodyPr>
          <a:lstStyle/>
          <a:p>
            <a:r>
              <a:rPr lang="en-GB" sz="2400" b="1" dirty="0" smtClean="0">
                <a:solidFill>
                  <a:srgbClr val="7B13A0"/>
                </a:solidFill>
              </a:rPr>
              <a:t>As a church school, we also have to consider what the Diocese </a:t>
            </a:r>
            <a:r>
              <a:rPr lang="en-GB" sz="2400" b="1" dirty="0">
                <a:solidFill>
                  <a:srgbClr val="7B13A0"/>
                </a:solidFill>
              </a:rPr>
              <a:t> </a:t>
            </a:r>
            <a:r>
              <a:rPr lang="en-GB" sz="2400" b="1" dirty="0" smtClean="0">
                <a:solidFill>
                  <a:srgbClr val="7B13A0"/>
                </a:solidFill>
              </a:rPr>
              <a:t>advises about Relationship education?  </a:t>
            </a:r>
            <a:endParaRPr lang="en-GB" sz="2400" dirty="0"/>
          </a:p>
        </p:txBody>
      </p:sp>
      <p:sp>
        <p:nvSpPr>
          <p:cNvPr id="4" name="Rectangle 3"/>
          <p:cNvSpPr/>
          <p:nvPr/>
        </p:nvSpPr>
        <p:spPr>
          <a:xfrm>
            <a:off x="2641817" y="1090070"/>
            <a:ext cx="6264696" cy="1323439"/>
          </a:xfrm>
          <a:prstGeom prst="rect">
            <a:avLst/>
          </a:prstGeom>
        </p:spPr>
        <p:txBody>
          <a:bodyPr wrap="square">
            <a:spAutoFit/>
          </a:bodyPr>
          <a:lstStyle/>
          <a:p>
            <a:r>
              <a:rPr lang="en-GB" sz="2000" dirty="0" smtClean="0"/>
              <a:t>“The </a:t>
            </a:r>
            <a:r>
              <a:rPr lang="en-GB" sz="2000" dirty="0"/>
              <a:t>government’s shift in the guidance on sex and relationship education to strengthen the work on relationships is welcomed by the Diocese Board of </a:t>
            </a:r>
            <a:r>
              <a:rPr lang="en-GB" sz="2000" dirty="0" smtClean="0"/>
              <a:t>Education.”</a:t>
            </a:r>
            <a:endParaRPr lang="en-GB" sz="2000" dirty="0"/>
          </a:p>
        </p:txBody>
      </p:sp>
      <p:sp>
        <p:nvSpPr>
          <p:cNvPr id="7" name="Rectangle 6"/>
          <p:cNvSpPr/>
          <p:nvPr/>
        </p:nvSpPr>
        <p:spPr>
          <a:xfrm>
            <a:off x="325198" y="3581590"/>
            <a:ext cx="8636735" cy="2862322"/>
          </a:xfrm>
          <a:prstGeom prst="rect">
            <a:avLst/>
          </a:prstGeom>
        </p:spPr>
        <p:txBody>
          <a:bodyPr wrap="square">
            <a:spAutoFit/>
          </a:bodyPr>
          <a:lstStyle/>
          <a:p>
            <a:r>
              <a:rPr lang="en-GB" sz="2000" i="1" dirty="0" smtClean="0"/>
              <a:t>‘</a:t>
            </a:r>
            <a:r>
              <a:rPr lang="en-GB" sz="2000" i="1" dirty="0"/>
              <a:t>You shall love the LORD your God with all your heart, with all your </a:t>
            </a:r>
            <a:r>
              <a:rPr lang="en-GB" sz="2000" i="1" dirty="0" smtClean="0"/>
              <a:t>soul,</a:t>
            </a:r>
            <a:r>
              <a:rPr lang="en-GB" sz="2000" dirty="0"/>
              <a:t> </a:t>
            </a:r>
            <a:r>
              <a:rPr lang="en-GB" sz="2000" i="1" dirty="0" smtClean="0"/>
              <a:t>and </a:t>
            </a:r>
            <a:r>
              <a:rPr lang="en-GB" sz="2000" i="1" dirty="0"/>
              <a:t>with all your mind.’ </a:t>
            </a:r>
            <a:r>
              <a:rPr lang="en-GB" sz="2000" b="1" i="1" dirty="0"/>
              <a:t>38 </a:t>
            </a:r>
            <a:r>
              <a:rPr lang="en-GB" sz="2000" i="1" dirty="0"/>
              <a:t>This is the first and great commandment. </a:t>
            </a:r>
            <a:r>
              <a:rPr lang="en-GB" sz="2000" b="1" i="1" dirty="0"/>
              <a:t>39 </a:t>
            </a:r>
            <a:endParaRPr lang="en-GB" sz="2000" b="1" i="1" dirty="0" smtClean="0"/>
          </a:p>
          <a:p>
            <a:endParaRPr lang="en-GB" sz="2000" b="1" i="1" dirty="0"/>
          </a:p>
          <a:p>
            <a:r>
              <a:rPr lang="en-GB" sz="2000" i="1" dirty="0" smtClean="0"/>
              <a:t>And </a:t>
            </a:r>
            <a:r>
              <a:rPr lang="en-GB" sz="2000" i="1" dirty="0"/>
              <a:t>the </a:t>
            </a:r>
            <a:r>
              <a:rPr lang="en-GB" sz="2000" i="1" dirty="0" smtClean="0"/>
              <a:t>second: </a:t>
            </a:r>
            <a:r>
              <a:rPr lang="en-GB" sz="2000" i="1" dirty="0"/>
              <a:t>‘You shall love your neighbour as yourself.’ </a:t>
            </a:r>
            <a:r>
              <a:rPr lang="en-GB" sz="2000" b="1" i="1" dirty="0"/>
              <a:t>40 </a:t>
            </a:r>
            <a:r>
              <a:rPr lang="en-GB" sz="2000" i="1" dirty="0"/>
              <a:t>On these two commandments hang all </a:t>
            </a:r>
            <a:r>
              <a:rPr lang="en-GB" sz="2000" i="1" dirty="0" smtClean="0"/>
              <a:t>the</a:t>
            </a:r>
            <a:r>
              <a:rPr lang="en-GB" sz="2000" dirty="0"/>
              <a:t> </a:t>
            </a:r>
            <a:r>
              <a:rPr lang="en-GB" sz="2000" i="1" dirty="0" smtClean="0"/>
              <a:t>Law </a:t>
            </a:r>
            <a:r>
              <a:rPr lang="en-GB" sz="2000" i="1" dirty="0"/>
              <a:t>and the Prophets.”</a:t>
            </a:r>
            <a:endParaRPr lang="en-GB" sz="2000" dirty="0"/>
          </a:p>
          <a:p>
            <a:r>
              <a:rPr lang="en-GB" sz="2000" i="1" dirty="0"/>
              <a:t>Matthew </a:t>
            </a:r>
            <a:r>
              <a:rPr lang="en-GB" sz="2000" i="1" dirty="0" smtClean="0"/>
              <a:t>22v37-40</a:t>
            </a:r>
            <a:endParaRPr lang="en-GB" sz="2000" dirty="0" smtClean="0"/>
          </a:p>
          <a:p>
            <a:endParaRPr lang="en-GB" sz="2000" dirty="0" smtClean="0"/>
          </a:p>
          <a:p>
            <a:r>
              <a:rPr lang="en-GB" sz="2000" dirty="0" smtClean="0"/>
              <a:t>“We </a:t>
            </a:r>
            <a:r>
              <a:rPr lang="en-GB" sz="2000" dirty="0"/>
              <a:t>should model our relationships on obedience to this and understand </a:t>
            </a:r>
            <a:r>
              <a:rPr lang="en-GB" sz="2000" dirty="0" smtClean="0"/>
              <a:t>our</a:t>
            </a:r>
            <a:endParaRPr lang="en-GB" sz="2000" dirty="0"/>
          </a:p>
          <a:p>
            <a:r>
              <a:rPr lang="en-GB" sz="2000" dirty="0"/>
              <a:t>relationships though a deeper understanding of </a:t>
            </a:r>
            <a:r>
              <a:rPr lang="en-GB" sz="2000" dirty="0" smtClean="0"/>
              <a:t>these commands.”</a:t>
            </a:r>
            <a:endParaRPr lang="en-GB" sz="2000" dirty="0"/>
          </a:p>
        </p:txBody>
      </p:sp>
      <p:sp>
        <p:nvSpPr>
          <p:cNvPr id="5" name="TextBox 4"/>
          <p:cNvSpPr txBox="1"/>
          <p:nvPr/>
        </p:nvSpPr>
        <p:spPr>
          <a:xfrm>
            <a:off x="2516057" y="2708920"/>
            <a:ext cx="6088391" cy="646331"/>
          </a:xfrm>
          <a:prstGeom prst="rect">
            <a:avLst/>
          </a:prstGeom>
          <a:noFill/>
        </p:spPr>
        <p:txBody>
          <a:bodyPr wrap="square" rtlCol="0">
            <a:spAutoFit/>
          </a:bodyPr>
          <a:lstStyle/>
          <a:p>
            <a:r>
              <a:rPr lang="en-GB" b="1" dirty="0"/>
              <a:t>“The following passage should be the basis of all relationship education within a church school.”</a:t>
            </a:r>
          </a:p>
        </p:txBody>
      </p:sp>
    </p:spTree>
    <p:extLst>
      <p:ext uri="{BB962C8B-B14F-4D97-AF65-F5344CB8AC3E}">
        <p14:creationId xmlns:p14="http://schemas.microsoft.com/office/powerpoint/2010/main" val="397869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xmlns="" id="{FD5DD751-FE97-FF4D-B8F8-04127768EC25}"/>
              </a:ext>
            </a:extLst>
          </p:cNvPr>
          <p:cNvSpPr>
            <a:spLocks noGrp="1"/>
          </p:cNvSpPr>
          <p:nvPr>
            <p:ph idx="1"/>
          </p:nvPr>
        </p:nvSpPr>
        <p:spPr>
          <a:xfrm>
            <a:off x="3619517" y="1560786"/>
            <a:ext cx="5142187" cy="4742967"/>
          </a:xfrm>
        </p:spPr>
        <p:txBody>
          <a:bodyPr>
            <a:normAutofit fontScale="25000" lnSpcReduction="20000"/>
          </a:bodyPr>
          <a:lstStyle/>
          <a:p>
            <a:pPr>
              <a:lnSpc>
                <a:spcPct val="100000"/>
              </a:lnSpc>
              <a:spcAft>
                <a:spcPts val="600"/>
              </a:spcAft>
            </a:pPr>
            <a:endParaRPr lang="en-GB" sz="3100" b="1" dirty="0">
              <a:solidFill>
                <a:schemeClr val="tx1">
                  <a:lumMod val="75000"/>
                  <a:lumOff val="25000"/>
                </a:schemeClr>
              </a:solidFill>
              <a:latin typeface="+mj-lt"/>
            </a:endParaRPr>
          </a:p>
          <a:p>
            <a:pPr>
              <a:lnSpc>
                <a:spcPct val="100000"/>
              </a:lnSpc>
              <a:spcAft>
                <a:spcPts val="600"/>
              </a:spcAft>
            </a:pPr>
            <a:r>
              <a:rPr lang="en-GB" sz="11200" b="1" dirty="0">
                <a:latin typeface="+mj-lt"/>
              </a:rPr>
              <a:t>Mental wellbeing</a:t>
            </a:r>
          </a:p>
          <a:p>
            <a:pPr>
              <a:lnSpc>
                <a:spcPct val="100000"/>
              </a:lnSpc>
              <a:spcAft>
                <a:spcPts val="600"/>
              </a:spcAft>
            </a:pPr>
            <a:r>
              <a:rPr lang="en-GB" sz="11200" b="1" dirty="0">
                <a:latin typeface="+mj-lt"/>
              </a:rPr>
              <a:t>Internet safety and harms</a:t>
            </a:r>
          </a:p>
          <a:p>
            <a:pPr>
              <a:lnSpc>
                <a:spcPct val="100000"/>
              </a:lnSpc>
              <a:spcAft>
                <a:spcPts val="600"/>
              </a:spcAft>
            </a:pPr>
            <a:r>
              <a:rPr lang="en-GB" sz="11200" b="1" dirty="0">
                <a:latin typeface="+mj-lt"/>
              </a:rPr>
              <a:t>Physical health and fitness</a:t>
            </a:r>
          </a:p>
          <a:p>
            <a:pPr>
              <a:lnSpc>
                <a:spcPct val="100000"/>
              </a:lnSpc>
              <a:spcAft>
                <a:spcPts val="600"/>
              </a:spcAft>
            </a:pPr>
            <a:r>
              <a:rPr lang="en-GB" sz="11200" b="1" dirty="0">
                <a:latin typeface="+mj-lt"/>
              </a:rPr>
              <a:t>Healthy eating</a:t>
            </a:r>
          </a:p>
          <a:p>
            <a:pPr>
              <a:lnSpc>
                <a:spcPct val="100000"/>
              </a:lnSpc>
              <a:spcAft>
                <a:spcPts val="600"/>
              </a:spcAft>
            </a:pPr>
            <a:r>
              <a:rPr lang="en-GB" sz="11200" b="1" dirty="0">
                <a:latin typeface="+mj-lt"/>
              </a:rPr>
              <a:t>Drugs, alcohol and tobacco</a:t>
            </a:r>
          </a:p>
          <a:p>
            <a:pPr>
              <a:lnSpc>
                <a:spcPct val="100000"/>
              </a:lnSpc>
              <a:spcAft>
                <a:spcPts val="600"/>
              </a:spcAft>
            </a:pPr>
            <a:r>
              <a:rPr lang="en-GB" sz="11200" b="1" dirty="0">
                <a:latin typeface="+mj-lt"/>
              </a:rPr>
              <a:t>Health and prevention</a:t>
            </a:r>
          </a:p>
          <a:p>
            <a:pPr>
              <a:lnSpc>
                <a:spcPct val="100000"/>
              </a:lnSpc>
              <a:spcAft>
                <a:spcPts val="600"/>
              </a:spcAft>
            </a:pPr>
            <a:r>
              <a:rPr lang="en-GB" sz="11200" b="1" dirty="0">
                <a:latin typeface="+mj-lt"/>
              </a:rPr>
              <a:t>Basic First Aid</a:t>
            </a:r>
          </a:p>
          <a:p>
            <a:pPr>
              <a:lnSpc>
                <a:spcPct val="100000"/>
              </a:lnSpc>
              <a:spcAft>
                <a:spcPts val="600"/>
              </a:spcAft>
            </a:pPr>
            <a:r>
              <a:rPr lang="en-GB" sz="11200" b="1" dirty="0">
                <a:solidFill>
                  <a:srgbClr val="DE6715"/>
                </a:solidFill>
                <a:latin typeface="+mj-lt"/>
              </a:rPr>
              <a:t>Changing adolescent body (Puberty)</a:t>
            </a:r>
          </a:p>
          <a:p>
            <a:pPr>
              <a:lnSpc>
                <a:spcPct val="100000"/>
              </a:lnSpc>
              <a:spcAft>
                <a:spcPts val="600"/>
              </a:spcAft>
            </a:pPr>
            <a:endParaRPr lang="en-GB" b="1" dirty="0">
              <a:solidFill>
                <a:schemeClr val="tx1">
                  <a:lumMod val="75000"/>
                  <a:lumOff val="25000"/>
                </a:schemeClr>
              </a:solidFill>
              <a:latin typeface="+mj-lt"/>
            </a:endParaRPr>
          </a:p>
          <a:p>
            <a:pPr>
              <a:lnSpc>
                <a:spcPct val="100000"/>
              </a:lnSpc>
              <a:spcAft>
                <a:spcPts val="600"/>
              </a:spcAft>
            </a:pPr>
            <a:endParaRPr lang="en-GB" b="1" dirty="0">
              <a:solidFill>
                <a:schemeClr val="tx1">
                  <a:lumMod val="75000"/>
                  <a:lumOff val="25000"/>
                </a:schemeClr>
              </a:solidFill>
              <a:latin typeface="+mj-lt"/>
            </a:endParaRPr>
          </a:p>
          <a:p>
            <a:pPr marL="342900" indent="-342900">
              <a:lnSpc>
                <a:spcPct val="100000"/>
              </a:lnSpc>
              <a:spcAft>
                <a:spcPts val="600"/>
              </a:spcAft>
            </a:pPr>
            <a:endParaRPr lang="en-GB" b="1" dirty="0">
              <a:solidFill>
                <a:schemeClr val="tx1">
                  <a:lumMod val="75000"/>
                  <a:lumOff val="25000"/>
                </a:schemeClr>
              </a:solidFill>
              <a:latin typeface="+mj-lt"/>
            </a:endParaRPr>
          </a:p>
          <a:p>
            <a:pPr marL="342900" indent="-342900">
              <a:lnSpc>
                <a:spcPct val="100000"/>
              </a:lnSpc>
              <a:spcAft>
                <a:spcPts val="600"/>
              </a:spcAft>
            </a:pPr>
            <a:endParaRPr lang="en-GB" sz="2000" b="1" dirty="0">
              <a:solidFill>
                <a:schemeClr val="tx1">
                  <a:lumMod val="75000"/>
                  <a:lumOff val="25000"/>
                </a:schemeClr>
              </a:solidFill>
              <a:latin typeface="+mj-lt"/>
            </a:endParaRPr>
          </a:p>
        </p:txBody>
      </p:sp>
      <p:pic>
        <p:nvPicPr>
          <p:cNvPr id="14" name="Picture 13">
            <a:extLst>
              <a:ext uri="{FF2B5EF4-FFF2-40B4-BE49-F238E27FC236}">
                <a16:creationId xmlns:a16="http://schemas.microsoft.com/office/drawing/2014/main" xmlns="" id="{39D3DDD3-FC62-C54F-A57E-4ABA59EF68DF}"/>
              </a:ext>
            </a:extLst>
          </p:cNvPr>
          <p:cNvPicPr>
            <a:picLocks noChangeAspect="1"/>
          </p:cNvPicPr>
          <p:nvPr/>
        </p:nvPicPr>
        <p:blipFill>
          <a:blip r:embed="rId3"/>
          <a:stretch>
            <a:fillRect/>
          </a:stretch>
        </p:blipFill>
        <p:spPr>
          <a:xfrm>
            <a:off x="812027" y="1860334"/>
            <a:ext cx="2358797" cy="4443423"/>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15" name="Title 1">
            <a:extLst>
              <a:ext uri="{FF2B5EF4-FFF2-40B4-BE49-F238E27FC236}">
                <a16:creationId xmlns:a16="http://schemas.microsoft.com/office/drawing/2014/main" xmlns="" id="{FC134C44-8B29-E24C-BFB9-12E593AF4A1C}"/>
              </a:ext>
            </a:extLst>
          </p:cNvPr>
          <p:cNvSpPr txBox="1">
            <a:spLocks/>
          </p:cNvSpPr>
          <p:nvPr/>
        </p:nvSpPr>
        <p:spPr>
          <a:xfrm>
            <a:off x="686953" y="1120678"/>
            <a:ext cx="7886700" cy="577324"/>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030A0"/>
                </a:solidFill>
              </a:rPr>
              <a:t>What are the expectations for Primary Health Education?</a:t>
            </a:r>
          </a:p>
        </p:txBody>
      </p:sp>
    </p:spTree>
    <p:extLst>
      <p:ext uri="{BB962C8B-B14F-4D97-AF65-F5344CB8AC3E}">
        <p14:creationId xmlns:p14="http://schemas.microsoft.com/office/powerpoint/2010/main" val="22255664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xmlns="" id="{FD403310-C11E-D744-8FF0-7AEE905007C7}"/>
              </a:ext>
            </a:extLst>
          </p:cNvPr>
          <p:cNvSpPr>
            <a:spLocks noGrp="1"/>
          </p:cNvSpPr>
          <p:nvPr>
            <p:ph idx="1"/>
          </p:nvPr>
        </p:nvSpPr>
        <p:spPr>
          <a:xfrm>
            <a:off x="3619500" y="1795091"/>
            <a:ext cx="4858408" cy="4411579"/>
          </a:xfrm>
        </p:spPr>
        <p:txBody>
          <a:bodyPr>
            <a:normAutofit/>
          </a:bodyPr>
          <a:lstStyle/>
          <a:p>
            <a:pPr>
              <a:lnSpc>
                <a:spcPct val="100000"/>
              </a:lnSpc>
              <a:spcAft>
                <a:spcPts val="1200"/>
              </a:spcAft>
            </a:pPr>
            <a:r>
              <a:rPr lang="en-GB" b="1" dirty="0">
                <a:latin typeface="+mj-lt"/>
              </a:rPr>
              <a:t>Families and people who care for me  </a:t>
            </a:r>
          </a:p>
          <a:p>
            <a:pPr>
              <a:lnSpc>
                <a:spcPct val="100000"/>
              </a:lnSpc>
              <a:spcAft>
                <a:spcPts val="1200"/>
              </a:spcAft>
            </a:pPr>
            <a:r>
              <a:rPr lang="en-GB" b="1" dirty="0">
                <a:latin typeface="+mj-lt"/>
              </a:rPr>
              <a:t>Caring friendships</a:t>
            </a:r>
          </a:p>
          <a:p>
            <a:pPr>
              <a:lnSpc>
                <a:spcPct val="100000"/>
              </a:lnSpc>
              <a:spcAft>
                <a:spcPts val="1200"/>
              </a:spcAft>
            </a:pPr>
            <a:r>
              <a:rPr lang="en-GB" b="1" dirty="0">
                <a:latin typeface="+mj-lt"/>
              </a:rPr>
              <a:t>Respectful relationships</a:t>
            </a:r>
          </a:p>
          <a:p>
            <a:pPr>
              <a:lnSpc>
                <a:spcPct val="100000"/>
              </a:lnSpc>
              <a:spcAft>
                <a:spcPts val="1200"/>
              </a:spcAft>
            </a:pPr>
            <a:r>
              <a:rPr lang="en-GB" b="1" dirty="0">
                <a:latin typeface="+mj-lt"/>
              </a:rPr>
              <a:t>Online relationships</a:t>
            </a:r>
          </a:p>
          <a:p>
            <a:pPr>
              <a:lnSpc>
                <a:spcPct val="100000"/>
              </a:lnSpc>
              <a:spcAft>
                <a:spcPts val="1200"/>
              </a:spcAft>
            </a:pPr>
            <a:r>
              <a:rPr lang="en-GB" b="1" dirty="0">
                <a:latin typeface="+mj-lt"/>
              </a:rPr>
              <a:t>Being safe              </a:t>
            </a:r>
          </a:p>
        </p:txBody>
      </p:sp>
      <p:sp>
        <p:nvSpPr>
          <p:cNvPr id="15" name="TextBox 14">
            <a:extLst>
              <a:ext uri="{FF2B5EF4-FFF2-40B4-BE49-F238E27FC236}">
                <a16:creationId xmlns:a16="http://schemas.microsoft.com/office/drawing/2014/main" xmlns="" id="{5B04230E-0142-8D40-A998-53F90FD52607}"/>
              </a:ext>
            </a:extLst>
          </p:cNvPr>
          <p:cNvSpPr txBox="1"/>
          <p:nvPr/>
        </p:nvSpPr>
        <p:spPr>
          <a:xfrm>
            <a:off x="0" y="6488668"/>
            <a:ext cx="9144000" cy="369332"/>
          </a:xfrm>
          <a:prstGeom prst="rect">
            <a:avLst/>
          </a:prstGeom>
          <a:noFill/>
        </p:spPr>
        <p:txBody>
          <a:bodyPr wrap="square" rtlCol="0">
            <a:spAutoFit/>
          </a:bodyPr>
          <a:lstStyle/>
          <a:p>
            <a:pPr algn="ctr"/>
            <a:r>
              <a:rPr lang="en-GB" dirty="0">
                <a:solidFill>
                  <a:schemeClr val="bg1">
                    <a:lumMod val="50000"/>
                  </a:schemeClr>
                </a:solidFill>
              </a:rPr>
              <a:t>© Jigsaw PSHE</a:t>
            </a:r>
          </a:p>
        </p:txBody>
      </p:sp>
      <p:pic>
        <p:nvPicPr>
          <p:cNvPr id="16" name="Picture 15">
            <a:extLst>
              <a:ext uri="{FF2B5EF4-FFF2-40B4-BE49-F238E27FC236}">
                <a16:creationId xmlns:a16="http://schemas.microsoft.com/office/drawing/2014/main" xmlns="" id="{54C3CD61-69DC-2D4C-84A2-5F0721747483}"/>
              </a:ext>
            </a:extLst>
          </p:cNvPr>
          <p:cNvPicPr>
            <a:picLocks noChangeAspect="1"/>
          </p:cNvPicPr>
          <p:nvPr/>
        </p:nvPicPr>
        <p:blipFill>
          <a:blip r:embed="rId3"/>
          <a:stretch>
            <a:fillRect/>
          </a:stretch>
        </p:blipFill>
        <p:spPr>
          <a:xfrm>
            <a:off x="812027" y="1860334"/>
            <a:ext cx="2358797" cy="4443423"/>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17" name="Title 1">
            <a:extLst>
              <a:ext uri="{FF2B5EF4-FFF2-40B4-BE49-F238E27FC236}">
                <a16:creationId xmlns:a16="http://schemas.microsoft.com/office/drawing/2014/main" xmlns="" id="{F10C11D6-1579-C846-8D91-6342D4B1FEEF}"/>
              </a:ext>
            </a:extLst>
          </p:cNvPr>
          <p:cNvSpPr txBox="1">
            <a:spLocks/>
          </p:cNvSpPr>
          <p:nvPr/>
        </p:nvSpPr>
        <p:spPr>
          <a:xfrm>
            <a:off x="686970" y="1120678"/>
            <a:ext cx="8457047" cy="577324"/>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030A0"/>
                </a:solidFill>
              </a:rPr>
              <a:t>What are the expectations for Primary Relationships Education?</a:t>
            </a:r>
          </a:p>
        </p:txBody>
      </p:sp>
    </p:spTree>
    <p:extLst>
      <p:ext uri="{BB962C8B-B14F-4D97-AF65-F5344CB8AC3E}">
        <p14:creationId xmlns:p14="http://schemas.microsoft.com/office/powerpoint/2010/main" val="41117426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xmlns="" id="{53C9E67C-1621-1E47-863D-7C7AB4FFC7F8}"/>
              </a:ext>
            </a:extLst>
          </p:cNvPr>
          <p:cNvSpPr>
            <a:spLocks noGrp="1"/>
          </p:cNvSpPr>
          <p:nvPr>
            <p:ph type="title"/>
          </p:nvPr>
        </p:nvSpPr>
        <p:spPr>
          <a:xfrm>
            <a:off x="287808" y="835577"/>
            <a:ext cx="2123951" cy="5612525"/>
          </a:xfrm>
        </p:spPr>
        <p:txBody>
          <a:bodyPr>
            <a:normAutofit/>
          </a:bodyPr>
          <a:lstStyle/>
          <a:p>
            <a:pPr algn="ctr"/>
            <a:r>
              <a:rPr lang="en-US" sz="4000" b="1" dirty="0">
                <a:solidFill>
                  <a:srgbClr val="7B13A0"/>
                </a:solidFill>
              </a:rPr>
              <a:t>LGBT+</a:t>
            </a:r>
            <a:br>
              <a:rPr lang="en-US" sz="4000" b="1" dirty="0">
                <a:solidFill>
                  <a:srgbClr val="7B13A0"/>
                </a:solidFill>
              </a:rPr>
            </a:br>
            <a:r>
              <a:rPr lang="en-US" sz="4000" b="1" dirty="0">
                <a:solidFill>
                  <a:srgbClr val="7B13A0"/>
                </a:solidFill>
              </a:rPr>
              <a:t>Equality</a:t>
            </a:r>
            <a:br>
              <a:rPr lang="en-US" sz="4000" b="1" dirty="0">
                <a:solidFill>
                  <a:srgbClr val="7B13A0"/>
                </a:solidFill>
              </a:rPr>
            </a:br>
            <a:r>
              <a:rPr lang="en-US" sz="4000" b="1" dirty="0">
                <a:solidFill>
                  <a:srgbClr val="7B13A0"/>
                </a:solidFill>
              </a:rPr>
              <a:t/>
            </a:r>
            <a:br>
              <a:rPr lang="en-US" sz="4000" b="1" dirty="0">
                <a:solidFill>
                  <a:srgbClr val="7B13A0"/>
                </a:solidFill>
              </a:rPr>
            </a:br>
            <a:r>
              <a:rPr lang="en-US" sz="4000" b="1" dirty="0">
                <a:solidFill>
                  <a:srgbClr val="7B13A0"/>
                </a:solidFill>
              </a:rPr>
              <a:t>What the DfE RSHE guidance says</a:t>
            </a:r>
            <a:r>
              <a:rPr lang="en-US" sz="3200" b="1" dirty="0">
                <a:solidFill>
                  <a:schemeClr val="bg1"/>
                </a:solidFill>
              </a:rPr>
              <a:t/>
            </a:r>
            <a:br>
              <a:rPr lang="en-US" sz="3200" b="1" dirty="0">
                <a:solidFill>
                  <a:schemeClr val="bg1"/>
                </a:solidFill>
              </a:rPr>
            </a:br>
            <a:endParaRPr lang="en-US" sz="3200" b="1" dirty="0">
              <a:solidFill>
                <a:schemeClr val="bg1"/>
              </a:solidFill>
              <a:latin typeface="Century Gothic" panose="020B0502020202020204" pitchFamily="34" charset="0"/>
            </a:endParaRPr>
          </a:p>
        </p:txBody>
      </p:sp>
      <p:sp>
        <p:nvSpPr>
          <p:cNvPr id="14" name="Content Placeholder 2">
            <a:extLst>
              <a:ext uri="{FF2B5EF4-FFF2-40B4-BE49-F238E27FC236}">
                <a16:creationId xmlns:a16="http://schemas.microsoft.com/office/drawing/2014/main" xmlns="" id="{851AEB50-3F3C-274D-B899-E94D0526854E}"/>
              </a:ext>
            </a:extLst>
          </p:cNvPr>
          <p:cNvSpPr>
            <a:spLocks noGrp="1"/>
          </p:cNvSpPr>
          <p:nvPr>
            <p:ph idx="1"/>
          </p:nvPr>
        </p:nvSpPr>
        <p:spPr>
          <a:xfrm>
            <a:off x="2644805" y="2191439"/>
            <a:ext cx="5923643" cy="4256691"/>
          </a:xfrm>
        </p:spPr>
        <p:txBody>
          <a:bodyPr anchor="ctr">
            <a:normAutofit fontScale="77500" lnSpcReduction="20000"/>
          </a:bodyPr>
          <a:lstStyle/>
          <a:p>
            <a:pPr marL="0" indent="0">
              <a:lnSpc>
                <a:spcPct val="150000"/>
              </a:lnSpc>
              <a:spcBef>
                <a:spcPts val="400"/>
              </a:spcBef>
              <a:buNone/>
              <a:defRPr/>
            </a:pPr>
            <a:r>
              <a:rPr lang="en-GB" sz="2400" b="1" dirty="0">
                <a:latin typeface="+mj-lt"/>
              </a:rPr>
              <a:t>‘</a:t>
            </a:r>
            <a:r>
              <a:rPr lang="en-US" sz="2400" b="1" dirty="0">
                <a:latin typeface="+mj-lt"/>
              </a:rPr>
              <a:t>Schools are required to comply with relevant requirements of the Equality Act 2010. Further guidance is available for schools in The Equality Act 2010 and schools advice. Schools should pay particular attention to the Public sector equality duty (PSED) (s.149 of the Equality Act).’  </a:t>
            </a:r>
            <a:r>
              <a:rPr lang="en-US" sz="1900" b="1" dirty="0">
                <a:latin typeface="+mj-lt"/>
              </a:rPr>
              <a:t>- Para 27 page 13</a:t>
            </a:r>
          </a:p>
          <a:p>
            <a:pPr marL="0" indent="0">
              <a:lnSpc>
                <a:spcPct val="150000"/>
              </a:lnSpc>
              <a:spcBef>
                <a:spcPts val="400"/>
              </a:spcBef>
              <a:buNone/>
              <a:defRPr/>
            </a:pPr>
            <a:endParaRPr lang="en-GB" sz="1900" b="1" dirty="0">
              <a:latin typeface="+mj-lt"/>
            </a:endParaRPr>
          </a:p>
          <a:p>
            <a:pPr marL="0" indent="0">
              <a:lnSpc>
                <a:spcPct val="150000"/>
              </a:lnSpc>
              <a:spcBef>
                <a:spcPts val="400"/>
              </a:spcBef>
              <a:buNone/>
              <a:defRPr/>
            </a:pPr>
            <a:r>
              <a:rPr lang="en-GB" sz="2400" b="1" dirty="0">
                <a:latin typeface="+mj-lt"/>
              </a:rPr>
              <a:t>‘</a:t>
            </a:r>
            <a:r>
              <a:rPr lang="en-US" sz="2400" b="1" dirty="0">
                <a:latin typeface="+mj-lt"/>
              </a:rPr>
              <a:t>Schools should be alive to issues such as everyday sexism, misogyny, homophobia and gender stereotypes and take positive action to build a culture where these are not tolerated, and any occurrences are identified and tackled.’ </a:t>
            </a:r>
            <a:r>
              <a:rPr lang="en-US" sz="1900" b="1" dirty="0">
                <a:latin typeface="+mj-lt"/>
              </a:rPr>
              <a:t>- Para 31 page 13</a:t>
            </a:r>
            <a:endParaRPr lang="en-GB" sz="1900" b="1" dirty="0">
              <a:latin typeface="+mj-lt"/>
            </a:endParaRPr>
          </a:p>
          <a:p>
            <a:pPr marL="0" indent="0">
              <a:lnSpc>
                <a:spcPct val="150000"/>
              </a:lnSpc>
              <a:buNone/>
              <a:defRPr/>
            </a:pPr>
            <a:endParaRPr lang="en-GB" sz="2400" b="1" dirty="0">
              <a:solidFill>
                <a:schemeClr val="tx1">
                  <a:lumMod val="85000"/>
                  <a:lumOff val="15000"/>
                </a:schemeClr>
              </a:solidFill>
              <a:latin typeface="+mj-lt"/>
            </a:endParaRPr>
          </a:p>
          <a:p>
            <a:pPr marL="0" indent="0">
              <a:lnSpc>
                <a:spcPct val="150000"/>
              </a:lnSpc>
              <a:buNone/>
              <a:defRPr/>
            </a:pPr>
            <a:endParaRPr lang="en-GB" sz="2400" b="1" dirty="0">
              <a:solidFill>
                <a:schemeClr val="tx1">
                  <a:lumMod val="85000"/>
                  <a:lumOff val="15000"/>
                </a:schemeClr>
              </a:solidFill>
              <a:latin typeface="+mj-lt"/>
            </a:endParaRPr>
          </a:p>
        </p:txBody>
      </p:sp>
    </p:spTree>
    <p:extLst>
      <p:ext uri="{BB962C8B-B14F-4D97-AF65-F5344CB8AC3E}">
        <p14:creationId xmlns:p14="http://schemas.microsoft.com/office/powerpoint/2010/main" val="3334649490"/>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2" end="2"/>
                                            </p:txEl>
                                          </p:spTgt>
                                        </p:tgtEl>
                                        <p:attrNameLst>
                                          <p:attrName>style.visibility</p:attrName>
                                        </p:attrNameLst>
                                      </p:cBhvr>
                                      <p:to>
                                        <p:strVal val="visible"/>
                                      </p:to>
                                    </p:set>
                                    <p:animEffect transition="in" filter="fade">
                                      <p:cBhvr>
                                        <p:cTn id="14" dur="1000"/>
                                        <p:tgtEl>
                                          <p:spTgt spid="14">
                                            <p:txEl>
                                              <p:pRg st="2" end="2"/>
                                            </p:txEl>
                                          </p:spTgt>
                                        </p:tgtEl>
                                      </p:cBhvr>
                                    </p:animEffect>
                                    <p:anim calcmode="lin" valueType="num">
                                      <p:cBhvr>
                                        <p:cTn id="15"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xmlns="" id="{E3A5A717-F4BC-6546-BD8E-1EF8035AA000}"/>
              </a:ext>
            </a:extLst>
          </p:cNvPr>
          <p:cNvSpPr txBox="1">
            <a:spLocks/>
          </p:cNvSpPr>
          <p:nvPr/>
        </p:nvSpPr>
        <p:spPr>
          <a:xfrm>
            <a:off x="3236066" y="353923"/>
            <a:ext cx="5330093" cy="579278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200" dirty="0">
                <a:solidFill>
                  <a:prstClr val="black">
                    <a:lumMod val="75000"/>
                    <a:lumOff val="25000"/>
                  </a:prstClr>
                </a:solidFill>
              </a:rPr>
              <a:t> </a:t>
            </a:r>
          </a:p>
          <a:p>
            <a:pPr algn="l">
              <a:lnSpc>
                <a:spcPct val="100000"/>
              </a:lnSpc>
            </a:pPr>
            <a:endParaRPr lang="en-US" sz="3200" dirty="0">
              <a:solidFill>
                <a:prstClr val="black">
                  <a:lumMod val="75000"/>
                  <a:lumOff val="25000"/>
                </a:prstClr>
              </a:solidFill>
            </a:endParaRPr>
          </a:p>
          <a:p>
            <a:pPr algn="l">
              <a:lnSpc>
                <a:spcPct val="100000"/>
              </a:lnSpc>
            </a:pPr>
            <a:endParaRPr lang="en-US" sz="3200" dirty="0">
              <a:solidFill>
                <a:prstClr val="black">
                  <a:lumMod val="75000"/>
                  <a:lumOff val="25000"/>
                </a:prstClr>
              </a:solidFill>
            </a:endParaRPr>
          </a:p>
        </p:txBody>
      </p:sp>
      <p:sp>
        <p:nvSpPr>
          <p:cNvPr id="11" name="Rectangle 10">
            <a:extLst>
              <a:ext uri="{FF2B5EF4-FFF2-40B4-BE49-F238E27FC236}">
                <a16:creationId xmlns:a16="http://schemas.microsoft.com/office/drawing/2014/main" xmlns="" id="{5930F204-C22B-8146-B4C6-1A338E347FA5}"/>
              </a:ext>
            </a:extLst>
          </p:cNvPr>
          <p:cNvSpPr/>
          <p:nvPr/>
        </p:nvSpPr>
        <p:spPr>
          <a:xfrm>
            <a:off x="2765268" y="764704"/>
            <a:ext cx="6048671" cy="5909310"/>
          </a:xfrm>
          <a:prstGeom prst="rect">
            <a:avLst/>
          </a:prstGeom>
        </p:spPr>
        <p:txBody>
          <a:bodyPr wrap="square">
            <a:spAutoFit/>
          </a:bodyPr>
          <a:lstStyle/>
          <a:p>
            <a:pPr>
              <a:lnSpc>
                <a:spcPct val="150000"/>
              </a:lnSpc>
              <a:defRPr/>
            </a:pPr>
            <a:r>
              <a:rPr lang="en-GB" sz="2800" b="1" dirty="0">
                <a:solidFill>
                  <a:prstClr val="black"/>
                </a:solidFill>
                <a:latin typeface="Calibri Light" panose="020F0302020204030204"/>
              </a:rPr>
              <a:t>The Department continues to </a:t>
            </a:r>
            <a:r>
              <a:rPr lang="en-GB" sz="2800" b="1" i="1" dirty="0">
                <a:solidFill>
                  <a:prstClr val="black"/>
                </a:solidFill>
                <a:latin typeface="Calibri Light" panose="020F0302020204030204"/>
              </a:rPr>
              <a:t>recommend </a:t>
            </a:r>
            <a:r>
              <a:rPr lang="en-GB" sz="2800" b="1" dirty="0">
                <a:solidFill>
                  <a:prstClr val="black"/>
                </a:solidFill>
                <a:latin typeface="Calibri Light" panose="020F0302020204030204"/>
              </a:rPr>
              <a:t>that </a:t>
            </a:r>
            <a:r>
              <a:rPr lang="en-GB" sz="2800" b="1" i="1" dirty="0">
                <a:solidFill>
                  <a:prstClr val="black"/>
                </a:solidFill>
                <a:latin typeface="Calibri Light" panose="020F0302020204030204"/>
              </a:rPr>
              <a:t>all</a:t>
            </a:r>
            <a:r>
              <a:rPr lang="en-GB" sz="2800" b="1" dirty="0">
                <a:solidFill>
                  <a:prstClr val="black"/>
                </a:solidFill>
                <a:latin typeface="Calibri Light" panose="020F0302020204030204"/>
              </a:rPr>
              <a:t> primary schools should have a sex education programme tailored to the age and physical and emotional maturity of the pupils… drawing on knowledge of the human life cycle set out in National Curriculum Science - how a baby is conceived and born’</a:t>
            </a:r>
          </a:p>
        </p:txBody>
      </p:sp>
      <p:sp>
        <p:nvSpPr>
          <p:cNvPr id="12" name="Title 1">
            <a:extLst>
              <a:ext uri="{FF2B5EF4-FFF2-40B4-BE49-F238E27FC236}">
                <a16:creationId xmlns:a16="http://schemas.microsoft.com/office/drawing/2014/main" xmlns="" id="{3C7AF29F-10F5-524B-B138-DBB4BB9F3E42}"/>
              </a:ext>
            </a:extLst>
          </p:cNvPr>
          <p:cNvSpPr>
            <a:spLocks noGrp="1"/>
          </p:cNvSpPr>
          <p:nvPr>
            <p:ph type="title"/>
          </p:nvPr>
        </p:nvSpPr>
        <p:spPr>
          <a:xfrm>
            <a:off x="390196" y="1787528"/>
            <a:ext cx="2296790" cy="4549835"/>
          </a:xfrm>
        </p:spPr>
        <p:txBody>
          <a:bodyPr anchor="t">
            <a:normAutofit fontScale="90000"/>
          </a:bodyPr>
          <a:lstStyle/>
          <a:p>
            <a:r>
              <a:rPr lang="en-US" sz="3600" b="1" dirty="0">
                <a:solidFill>
                  <a:srgbClr val="7B13A0"/>
                </a:solidFill>
              </a:rPr>
              <a:t>Sex Education is discretionary at Primary… what exactly does the guidance say?</a:t>
            </a:r>
          </a:p>
        </p:txBody>
      </p:sp>
    </p:spTree>
    <p:extLst>
      <p:ext uri="{BB962C8B-B14F-4D97-AF65-F5344CB8AC3E}">
        <p14:creationId xmlns:p14="http://schemas.microsoft.com/office/powerpoint/2010/main" val="167823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7" y="908720"/>
            <a:ext cx="8136903" cy="7434856"/>
          </a:xfrm>
          <a:prstGeom prst="rect">
            <a:avLst/>
          </a:prstGeom>
        </p:spPr>
        <p:txBody>
          <a:bodyPr wrap="square">
            <a:spAutoFit/>
          </a:bodyPr>
          <a:lstStyle/>
          <a:p>
            <a:pPr marL="342900" indent="-342900">
              <a:buFont typeface="Arial" panose="020B0604020202020204" pitchFamily="34" charset="0"/>
              <a:buChar char="•"/>
            </a:pPr>
            <a:r>
              <a:rPr lang="en-GB" sz="2400" dirty="0" smtClean="0"/>
              <a:t>identify, name, draw and label the basic parts of the human body and say which part of the body is associated with each sense</a:t>
            </a:r>
          </a:p>
          <a:p>
            <a:pPr marL="342900" indent="-342900">
              <a:buFont typeface="Arial" panose="020B0604020202020204" pitchFamily="34" charset="0"/>
              <a:buChar char="•"/>
            </a:pPr>
            <a:r>
              <a:rPr lang="en-GB" sz="2400" dirty="0" smtClean="0"/>
              <a:t>notice that animals, including humans, have offspring which grow into adults</a:t>
            </a:r>
          </a:p>
          <a:p>
            <a:endParaRPr lang="en-GB" sz="2800" b="1" dirty="0" smtClean="0"/>
          </a:p>
          <a:p>
            <a:r>
              <a:rPr lang="en-GB" sz="2800" b="1" dirty="0" smtClean="0"/>
              <a:t>Science </a:t>
            </a:r>
            <a:r>
              <a:rPr lang="en-GB" sz="2800" b="1" dirty="0"/>
              <a:t>Key Stage </a:t>
            </a:r>
            <a:r>
              <a:rPr lang="en-GB" sz="2800" b="1" dirty="0" smtClean="0"/>
              <a:t>2</a:t>
            </a:r>
          </a:p>
          <a:p>
            <a:pPr marL="228600" lvl="0" indent="-228600">
              <a:lnSpc>
                <a:spcPct val="90000"/>
              </a:lnSpc>
              <a:spcBef>
                <a:spcPts val="1000"/>
              </a:spcBef>
              <a:buFont typeface="Arial" panose="020B0604020202020204" pitchFamily="34" charset="0"/>
              <a:buChar char="•"/>
              <a:defRPr/>
            </a:pPr>
            <a:r>
              <a:rPr lang="en-GB" sz="2600" dirty="0">
                <a:solidFill>
                  <a:prstClr val="black"/>
                </a:solidFill>
              </a:rPr>
              <a:t>describe the differences in the </a:t>
            </a:r>
            <a:r>
              <a:rPr lang="en-GB" sz="2600" dirty="0">
                <a:solidFill>
                  <a:srgbClr val="70AD47"/>
                </a:solidFill>
              </a:rPr>
              <a:t>life cycles of a mammal</a:t>
            </a:r>
            <a:r>
              <a:rPr lang="en-GB" sz="2600" dirty="0">
                <a:solidFill>
                  <a:prstClr val="black"/>
                </a:solidFill>
              </a:rPr>
              <a:t>, an amphibian, an insect and a bird </a:t>
            </a:r>
          </a:p>
          <a:p>
            <a:pPr marL="228600" lvl="0" indent="-228600">
              <a:lnSpc>
                <a:spcPct val="90000"/>
              </a:lnSpc>
              <a:spcBef>
                <a:spcPts val="1000"/>
              </a:spcBef>
              <a:buFont typeface="Arial" panose="020B0604020202020204" pitchFamily="34" charset="0"/>
              <a:buChar char="•"/>
              <a:defRPr/>
            </a:pPr>
            <a:r>
              <a:rPr lang="en-GB" sz="2600" dirty="0">
                <a:solidFill>
                  <a:prstClr val="black"/>
                </a:solidFill>
              </a:rPr>
              <a:t>describe the life process of reproduction in some plants and animals</a:t>
            </a:r>
          </a:p>
          <a:p>
            <a:pPr marL="228600" lvl="0" indent="-228600">
              <a:lnSpc>
                <a:spcPct val="90000"/>
              </a:lnSpc>
              <a:spcBef>
                <a:spcPts val="1000"/>
              </a:spcBef>
              <a:buFont typeface="Arial" panose="020B0604020202020204" pitchFamily="34" charset="0"/>
              <a:buChar char="•"/>
              <a:defRPr/>
            </a:pPr>
            <a:r>
              <a:rPr lang="en-GB" sz="2600" dirty="0">
                <a:solidFill>
                  <a:prstClr val="black"/>
                </a:solidFill>
              </a:rPr>
              <a:t>describe the changes as humans develop to old age</a:t>
            </a:r>
          </a:p>
          <a:p>
            <a:pPr marL="228600" lvl="0" indent="-228600">
              <a:lnSpc>
                <a:spcPct val="90000"/>
              </a:lnSpc>
              <a:spcBef>
                <a:spcPts val="1000"/>
              </a:spcBef>
              <a:buFont typeface="Arial" panose="020B0604020202020204" pitchFamily="34" charset="0"/>
              <a:buChar char="•"/>
            </a:pPr>
            <a:r>
              <a:rPr lang="en-GB" sz="2600" dirty="0">
                <a:solidFill>
                  <a:srgbClr val="00B050"/>
                </a:solidFill>
              </a:rPr>
              <a:t>learn about the changes experienced in puberty</a:t>
            </a:r>
            <a:r>
              <a:rPr lang="en-GB" sz="2600" dirty="0">
                <a:solidFill>
                  <a:prstClr val="black"/>
                </a:solidFill>
              </a:rPr>
              <a:t/>
            </a:r>
            <a:br>
              <a:rPr lang="en-GB" sz="2600" dirty="0">
                <a:solidFill>
                  <a:prstClr val="black"/>
                </a:solidFill>
              </a:rPr>
            </a:br>
            <a:endParaRPr lang="en-GB" sz="2600" dirty="0">
              <a:solidFill>
                <a:prstClr val="black"/>
              </a:solidFill>
            </a:endParaRPr>
          </a:p>
          <a:p>
            <a:endParaRPr lang="en-GB" sz="3200" dirty="0" smtClean="0"/>
          </a:p>
          <a:p>
            <a:r>
              <a:rPr lang="en-GB" sz="2400" dirty="0" smtClean="0"/>
              <a:t/>
            </a:r>
            <a:br>
              <a:rPr lang="en-GB" sz="2400" dirty="0" smtClean="0"/>
            </a:br>
            <a:endParaRPr lang="en-GB" sz="2400" dirty="0" smtClean="0"/>
          </a:p>
          <a:p>
            <a:endParaRPr lang="en-GB" sz="2400" dirty="0"/>
          </a:p>
        </p:txBody>
      </p:sp>
      <p:sp>
        <p:nvSpPr>
          <p:cNvPr id="3" name="Text Placeholder 4">
            <a:extLst>
              <a:ext uri="{FF2B5EF4-FFF2-40B4-BE49-F238E27FC236}">
                <a16:creationId xmlns:a16="http://schemas.microsoft.com/office/drawing/2014/main" xmlns="" id="{1D151902-465F-E64C-9B21-1FB7A4C55783}"/>
              </a:ext>
            </a:extLst>
          </p:cNvPr>
          <p:cNvSpPr txBox="1">
            <a:spLocks/>
          </p:cNvSpPr>
          <p:nvPr/>
        </p:nvSpPr>
        <p:spPr>
          <a:xfrm>
            <a:off x="395538" y="260648"/>
            <a:ext cx="5081638" cy="82391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smtClean="0"/>
              <a:t>Science Key Stage 1</a:t>
            </a:r>
            <a:endParaRPr lang="en-GB" b="1" dirty="0"/>
          </a:p>
        </p:txBody>
      </p:sp>
    </p:spTree>
    <p:extLst>
      <p:ext uri="{BB962C8B-B14F-4D97-AF65-F5344CB8AC3E}">
        <p14:creationId xmlns:p14="http://schemas.microsoft.com/office/powerpoint/2010/main" val="37360724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xmlns="" id="{67B40CFD-226E-4144-9CF8-DDA0C189BA8E}"/>
              </a:ext>
            </a:extLst>
          </p:cNvPr>
          <p:cNvSpPr txBox="1">
            <a:spLocks/>
          </p:cNvSpPr>
          <p:nvPr/>
        </p:nvSpPr>
        <p:spPr>
          <a:xfrm>
            <a:off x="2660432" y="260664"/>
            <a:ext cx="6187497" cy="57927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400"/>
              </a:spcBef>
            </a:pPr>
            <a:r>
              <a:rPr lang="en-US" sz="2800" b="1" dirty="0">
                <a:latin typeface="+mj-lt"/>
              </a:rPr>
              <a:t>After September 2020,</a:t>
            </a:r>
          </a:p>
          <a:p>
            <a:pPr algn="l">
              <a:lnSpc>
                <a:spcPct val="100000"/>
              </a:lnSpc>
              <a:spcBef>
                <a:spcPts val="400"/>
              </a:spcBef>
            </a:pPr>
            <a:r>
              <a:rPr lang="en-US" sz="2800" b="1" dirty="0">
                <a:highlight>
                  <a:srgbClr val="00FFFF"/>
                </a:highlight>
                <a:latin typeface="+mj-lt"/>
              </a:rPr>
              <a:t>Legally:</a:t>
            </a:r>
          </a:p>
          <a:p>
            <a:pPr marL="514350" indent="-514350" algn="l">
              <a:lnSpc>
                <a:spcPct val="100000"/>
              </a:lnSpc>
              <a:spcBef>
                <a:spcPts val="400"/>
              </a:spcBef>
              <a:buAutoNum type="arabicPeriod"/>
            </a:pPr>
            <a:r>
              <a:rPr lang="en-US" sz="2800" b="1" dirty="0">
                <a:latin typeface="+mj-lt"/>
              </a:rPr>
              <a:t>Schools MUST teach the Science curriculum</a:t>
            </a:r>
          </a:p>
          <a:p>
            <a:pPr marL="514350" indent="-514350" algn="l">
              <a:lnSpc>
                <a:spcPct val="100000"/>
              </a:lnSpc>
              <a:spcBef>
                <a:spcPts val="400"/>
              </a:spcBef>
              <a:buAutoNum type="arabicPeriod"/>
            </a:pPr>
            <a:r>
              <a:rPr lang="en-US" sz="2800" b="1" dirty="0">
                <a:latin typeface="+mj-lt"/>
              </a:rPr>
              <a:t>The DfE guidance 2019 states that Relationships and Health Education (including changing adolescent body) are compulsory</a:t>
            </a:r>
          </a:p>
          <a:p>
            <a:pPr algn="l">
              <a:lnSpc>
                <a:spcPct val="100000"/>
              </a:lnSpc>
              <a:spcBef>
                <a:spcPts val="400"/>
              </a:spcBef>
            </a:pPr>
            <a:r>
              <a:rPr lang="en-US" sz="2800" b="1" dirty="0">
                <a:latin typeface="+mj-lt"/>
              </a:rPr>
              <a:t>Plus…</a:t>
            </a:r>
          </a:p>
          <a:p>
            <a:pPr algn="l">
              <a:lnSpc>
                <a:spcPct val="100000"/>
              </a:lnSpc>
              <a:spcBef>
                <a:spcPts val="400"/>
              </a:spcBef>
            </a:pPr>
            <a:r>
              <a:rPr lang="en-US" sz="2800" b="1" dirty="0">
                <a:latin typeface="+mj-lt"/>
              </a:rPr>
              <a:t>a </a:t>
            </a:r>
            <a:r>
              <a:rPr lang="en-US" sz="2800" b="1" dirty="0">
                <a:highlight>
                  <a:srgbClr val="00FFFF"/>
                </a:highlight>
                <a:latin typeface="+mj-lt"/>
              </a:rPr>
              <a:t>‘recommendation’</a:t>
            </a:r>
            <a:r>
              <a:rPr lang="en-US" sz="2800" b="1" dirty="0">
                <a:latin typeface="+mj-lt"/>
              </a:rPr>
              <a:t> that all schools have a Sex Education Programme </a:t>
            </a:r>
          </a:p>
          <a:p>
            <a:pPr algn="l">
              <a:lnSpc>
                <a:spcPct val="100000"/>
              </a:lnSpc>
              <a:spcBef>
                <a:spcPts val="400"/>
              </a:spcBef>
            </a:pPr>
            <a:r>
              <a:rPr lang="en-US" sz="2800" b="1" dirty="0">
                <a:latin typeface="+mj-lt"/>
              </a:rPr>
              <a:t>How schools do this is left up to them.</a:t>
            </a:r>
            <a:endParaRPr lang="en-US" sz="3200" b="1" dirty="0">
              <a:latin typeface="+mj-lt"/>
            </a:endParaRPr>
          </a:p>
        </p:txBody>
      </p:sp>
      <p:sp>
        <p:nvSpPr>
          <p:cNvPr id="11" name="Title 1">
            <a:extLst>
              <a:ext uri="{FF2B5EF4-FFF2-40B4-BE49-F238E27FC236}">
                <a16:creationId xmlns:a16="http://schemas.microsoft.com/office/drawing/2014/main" xmlns="" id="{E9E0EA10-8666-DB42-B5C5-53DF2E6408C2}"/>
              </a:ext>
            </a:extLst>
          </p:cNvPr>
          <p:cNvSpPr>
            <a:spLocks noGrp="1"/>
          </p:cNvSpPr>
          <p:nvPr>
            <p:ph type="title"/>
          </p:nvPr>
        </p:nvSpPr>
        <p:spPr>
          <a:xfrm>
            <a:off x="287815" y="353922"/>
            <a:ext cx="2372623" cy="5792788"/>
          </a:xfrm>
        </p:spPr>
        <p:txBody>
          <a:bodyPr>
            <a:normAutofit/>
          </a:bodyPr>
          <a:lstStyle/>
          <a:p>
            <a:r>
              <a:rPr lang="en-US" sz="3600" b="1" dirty="0">
                <a:solidFill>
                  <a:srgbClr val="7B13A0"/>
                </a:solidFill>
              </a:rPr>
              <a:t>September 2020 onwards in Primary Schools</a:t>
            </a:r>
            <a:br>
              <a:rPr lang="en-US" sz="3600" b="1" dirty="0">
                <a:solidFill>
                  <a:srgbClr val="7B13A0"/>
                </a:solidFill>
              </a:rPr>
            </a:br>
            <a:r>
              <a:rPr lang="en-US" sz="3600" b="1" dirty="0">
                <a:solidFill>
                  <a:srgbClr val="7B13A0"/>
                </a:solidFill>
              </a:rPr>
              <a:t>(England)</a:t>
            </a:r>
          </a:p>
        </p:txBody>
      </p:sp>
    </p:spTree>
    <p:extLst>
      <p:ext uri="{BB962C8B-B14F-4D97-AF65-F5344CB8AC3E}">
        <p14:creationId xmlns:p14="http://schemas.microsoft.com/office/powerpoint/2010/main" val="4006133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348" y="1628800"/>
            <a:ext cx="1815364" cy="1569660"/>
          </a:xfrm>
          <a:prstGeom prst="rect">
            <a:avLst/>
          </a:prstGeom>
        </p:spPr>
        <p:txBody>
          <a:bodyPr wrap="square">
            <a:spAutoFit/>
          </a:bodyPr>
          <a:lstStyle/>
          <a:p>
            <a:r>
              <a:rPr lang="en-US" sz="2400" b="1" dirty="0" smtClean="0">
                <a:solidFill>
                  <a:srgbClr val="7B13A0"/>
                </a:solidFill>
                <a:latin typeface="Calibri Light" panose="020F0302020204030204"/>
                <a:ea typeface="+mj-ea"/>
                <a:cs typeface="+mj-cs"/>
              </a:rPr>
              <a:t>How will </a:t>
            </a:r>
          </a:p>
          <a:p>
            <a:r>
              <a:rPr lang="en-US" sz="2400" b="1" dirty="0" smtClean="0">
                <a:solidFill>
                  <a:srgbClr val="7B13A0"/>
                </a:solidFill>
                <a:latin typeface="Calibri Light" panose="020F0302020204030204"/>
                <a:ea typeface="+mj-ea"/>
                <a:cs typeface="+mj-cs"/>
              </a:rPr>
              <a:t>we approach </a:t>
            </a:r>
          </a:p>
          <a:p>
            <a:r>
              <a:rPr lang="en-US" sz="2400" b="1" dirty="0" smtClean="0">
                <a:solidFill>
                  <a:srgbClr val="7B13A0"/>
                </a:solidFill>
                <a:latin typeface="Calibri Light" panose="020F0302020204030204"/>
                <a:ea typeface="+mj-ea"/>
                <a:cs typeface="+mj-cs"/>
              </a:rPr>
              <a:t>this at Bretherton? </a:t>
            </a:r>
            <a:endParaRPr lang="en-GB" sz="2400" dirty="0"/>
          </a:p>
        </p:txBody>
      </p:sp>
      <p:sp>
        <p:nvSpPr>
          <p:cNvPr id="3" name="Rectangle 2"/>
          <p:cNvSpPr/>
          <p:nvPr/>
        </p:nvSpPr>
        <p:spPr>
          <a:xfrm>
            <a:off x="1835696" y="116632"/>
            <a:ext cx="7200800" cy="7463582"/>
          </a:xfrm>
          <a:prstGeom prst="rect">
            <a:avLst/>
          </a:prstGeom>
        </p:spPr>
        <p:txBody>
          <a:bodyPr wrap="square">
            <a:spAutoFit/>
          </a:bodyPr>
          <a:lstStyle/>
          <a:p>
            <a:r>
              <a:rPr lang="en-GB" sz="2000" dirty="0" smtClean="0"/>
              <a:t>Our mission as outlined in our SRE policy is:</a:t>
            </a:r>
            <a:endParaRPr lang="en-GB" sz="2000" dirty="0"/>
          </a:p>
          <a:p>
            <a:r>
              <a:rPr lang="en-US" sz="2000" dirty="0" smtClean="0"/>
              <a:t>The </a:t>
            </a:r>
            <a:r>
              <a:rPr lang="en-US" sz="2000" dirty="0"/>
              <a:t>greatest commandment Jesus taught was to </a:t>
            </a:r>
            <a:r>
              <a:rPr lang="en-US" sz="2000" b="1" dirty="0"/>
              <a:t>love God and to love your neighbour</a:t>
            </a:r>
            <a:r>
              <a:rPr lang="en-US" sz="2000" dirty="0"/>
              <a:t>.  Within this commandment is the foundation of the Christian view of relationships. At Bretherton Endowed Church of England Primary School our relationship education seeks to live out this </a:t>
            </a:r>
            <a:r>
              <a:rPr lang="en-US" sz="2000" dirty="0" smtClean="0"/>
              <a:t>commandment and </a:t>
            </a:r>
            <a:r>
              <a:rPr lang="en-US" sz="2000" dirty="0"/>
              <a:t>explore how we can ‘love our neighbour’ through what we say and do. </a:t>
            </a:r>
            <a:endParaRPr lang="en-US" sz="2000" dirty="0" smtClean="0"/>
          </a:p>
          <a:p>
            <a:r>
              <a:rPr lang="en-US" sz="2000" dirty="0" smtClean="0"/>
              <a:t>Our </a:t>
            </a:r>
            <a:r>
              <a:rPr lang="en-US" sz="2000" dirty="0"/>
              <a:t>school focusses on the </a:t>
            </a:r>
            <a:r>
              <a:rPr lang="en-US" sz="2000" b="1" dirty="0"/>
              <a:t>importance of relationships </a:t>
            </a:r>
            <a:r>
              <a:rPr lang="en-US" sz="2000" dirty="0"/>
              <a:t>and the </a:t>
            </a:r>
            <a:r>
              <a:rPr lang="en-US" sz="2000" b="1" dirty="0"/>
              <a:t>qualities and character needed to sustain </a:t>
            </a:r>
            <a:r>
              <a:rPr lang="en-US" sz="2000" b="1" dirty="0" smtClean="0"/>
              <a:t>positive </a:t>
            </a:r>
            <a:r>
              <a:rPr lang="en-US" sz="2000" b="1" dirty="0"/>
              <a:t>relationships </a:t>
            </a:r>
            <a:r>
              <a:rPr lang="en-US" sz="2000" dirty="0"/>
              <a:t>that honour each other whether within a friendship, family relationship or romantic relationship. </a:t>
            </a:r>
            <a:endParaRPr lang="en-US" sz="2000" dirty="0" smtClean="0"/>
          </a:p>
          <a:p>
            <a:r>
              <a:rPr lang="en-US" sz="2000" b="1" dirty="0" smtClean="0"/>
              <a:t>Each </a:t>
            </a:r>
            <a:r>
              <a:rPr lang="en-US" sz="2000" b="1" dirty="0"/>
              <a:t>child is a unique being, a child of God, loved and accepted</a:t>
            </a:r>
            <a:r>
              <a:rPr lang="en-US" sz="2000" dirty="0"/>
              <a:t>. As such, our school seeks to enable children to develop through an inclusive programme of teaching that is based on Christian principles, which both respects the human body and seeks to ensure health and well-being.</a:t>
            </a:r>
            <a:endParaRPr lang="en-GB" sz="2000" dirty="0"/>
          </a:p>
          <a:p>
            <a:endParaRPr lang="en-GB" sz="2300" dirty="0" smtClean="0"/>
          </a:p>
          <a:p>
            <a:r>
              <a:rPr lang="en-GB" sz="2300" b="1" dirty="0" smtClean="0"/>
              <a:t>Our aim is to provide age-appropriate and accurate information underpinned by our Christian values, ultimately equipping children for life today and keeping them safe.</a:t>
            </a:r>
          </a:p>
          <a:p>
            <a:endParaRPr lang="en-GB" sz="2200" dirty="0" smtClean="0"/>
          </a:p>
          <a:p>
            <a:endParaRPr lang="en-GB" sz="2200" dirty="0" smtClean="0"/>
          </a:p>
        </p:txBody>
      </p:sp>
    </p:spTree>
    <p:extLst>
      <p:ext uri="{BB962C8B-B14F-4D97-AF65-F5344CB8AC3E}">
        <p14:creationId xmlns:p14="http://schemas.microsoft.com/office/powerpoint/2010/main" val="57707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4BA11F7-3FBD-4077-B4F9-72E4E403788E}"/>
              </a:ext>
            </a:extLst>
          </p:cNvPr>
          <p:cNvSpPr>
            <a:spLocks noGrp="1"/>
          </p:cNvSpPr>
          <p:nvPr>
            <p:ph idx="1"/>
          </p:nvPr>
        </p:nvSpPr>
        <p:spPr>
          <a:xfrm>
            <a:off x="2915824" y="764704"/>
            <a:ext cx="5856161" cy="4432134"/>
          </a:xfrm>
        </p:spPr>
        <p:txBody>
          <a:bodyPr>
            <a:noAutofit/>
          </a:bodyPr>
          <a:lstStyle/>
          <a:p>
            <a:pPr marL="0" indent="0">
              <a:buNone/>
            </a:pPr>
            <a:r>
              <a:rPr lang="en-GB" b="1" dirty="0">
                <a:latin typeface="+mj-lt"/>
              </a:rPr>
              <a:t>“Parents have the right to request that their child be withdrawn from some or all of sex education delivered as part of statutory RSE”.</a:t>
            </a:r>
          </a:p>
          <a:p>
            <a:pPr marL="0" indent="0">
              <a:buNone/>
            </a:pPr>
            <a:r>
              <a:rPr lang="en-GB" b="1" dirty="0">
                <a:latin typeface="+mj-lt"/>
              </a:rPr>
              <a:t>NOT from Relationships or Health Education</a:t>
            </a:r>
            <a:r>
              <a:rPr lang="en-GB" b="1" dirty="0" smtClean="0">
                <a:latin typeface="+mj-lt"/>
              </a:rPr>
              <a:t>.</a:t>
            </a:r>
          </a:p>
          <a:p>
            <a:pPr marL="0" indent="0">
              <a:buNone/>
            </a:pPr>
            <a:endParaRPr lang="en-GB" b="1" dirty="0">
              <a:latin typeface="+mj-lt"/>
            </a:endParaRPr>
          </a:p>
          <a:p>
            <a:pPr marL="0" indent="0">
              <a:buNone/>
            </a:pPr>
            <a:r>
              <a:rPr lang="en-GB" b="1" dirty="0" smtClean="0">
                <a:latin typeface="+mj-lt"/>
              </a:rPr>
              <a:t>We define Sex Education as:</a:t>
            </a:r>
          </a:p>
          <a:p>
            <a:pPr marL="0" indent="0">
              <a:buNone/>
            </a:pPr>
            <a:r>
              <a:rPr lang="en-GB" b="1" dirty="0" smtClean="0"/>
              <a:t>Human reproduction, conception </a:t>
            </a:r>
            <a:r>
              <a:rPr lang="en-GB" b="1" dirty="0"/>
              <a:t>and </a:t>
            </a:r>
            <a:r>
              <a:rPr lang="en-GB" b="1" dirty="0" smtClean="0"/>
              <a:t>birth</a:t>
            </a:r>
          </a:p>
          <a:p>
            <a:pPr marL="0" lvl="0" indent="0">
              <a:buNone/>
            </a:pPr>
            <a:r>
              <a:rPr lang="en-GB" b="1" dirty="0">
                <a:solidFill>
                  <a:srgbClr val="DE6715"/>
                </a:solidFill>
                <a:latin typeface="Calibri Light" panose="020F0302020204030204"/>
              </a:rPr>
              <a:t>Changing adolescent body (Puberty) comes under Health education and is compulsory.</a:t>
            </a:r>
          </a:p>
          <a:p>
            <a:pPr marL="0" indent="0">
              <a:buNone/>
            </a:pPr>
            <a:endParaRPr lang="en-GB" b="1" dirty="0"/>
          </a:p>
          <a:p>
            <a:pPr marL="0" indent="0">
              <a:buNone/>
            </a:pPr>
            <a:endParaRPr lang="en-GB" b="1" dirty="0"/>
          </a:p>
          <a:p>
            <a:pPr marL="0" indent="0">
              <a:buNone/>
            </a:pPr>
            <a:endParaRPr lang="en-GB" b="1" dirty="0" smtClean="0">
              <a:latin typeface="+mj-lt"/>
            </a:endParaRPr>
          </a:p>
          <a:p>
            <a:pPr marL="0" indent="0">
              <a:buNone/>
            </a:pPr>
            <a:endParaRPr lang="en-GB" b="1" dirty="0">
              <a:latin typeface="+mj-lt"/>
            </a:endParaRPr>
          </a:p>
        </p:txBody>
      </p:sp>
      <p:sp>
        <p:nvSpPr>
          <p:cNvPr id="9" name="Title 1">
            <a:extLst>
              <a:ext uri="{FF2B5EF4-FFF2-40B4-BE49-F238E27FC236}">
                <a16:creationId xmlns:a16="http://schemas.microsoft.com/office/drawing/2014/main" xmlns="" id="{5DAAA6D9-A98D-6140-9372-19FC70952F4D}"/>
              </a:ext>
            </a:extLst>
          </p:cNvPr>
          <p:cNvSpPr>
            <a:spLocks noGrp="1"/>
          </p:cNvSpPr>
          <p:nvPr>
            <p:ph type="title"/>
          </p:nvPr>
        </p:nvSpPr>
        <p:spPr>
          <a:xfrm>
            <a:off x="323528" y="908720"/>
            <a:ext cx="2418348" cy="4846636"/>
          </a:xfrm>
        </p:spPr>
        <p:txBody>
          <a:bodyPr anchor="t">
            <a:normAutofit fontScale="90000"/>
          </a:bodyPr>
          <a:lstStyle/>
          <a:p>
            <a:r>
              <a:rPr lang="en-GB" sz="3600" b="1" dirty="0">
                <a:solidFill>
                  <a:srgbClr val="7B13A0"/>
                </a:solidFill>
              </a:rPr>
              <a:t>Can </a:t>
            </a:r>
            <a:r>
              <a:rPr lang="en-GB" sz="3600" b="1" dirty="0" smtClean="0">
                <a:solidFill>
                  <a:srgbClr val="7B13A0"/>
                </a:solidFill>
              </a:rPr>
              <a:t>you withdraw your children from </a:t>
            </a:r>
            <a:r>
              <a:rPr lang="en-GB" sz="3600" b="1" dirty="0">
                <a:solidFill>
                  <a:srgbClr val="7B13A0"/>
                </a:solidFill>
              </a:rPr>
              <a:t>RSE?</a:t>
            </a:r>
            <a:br>
              <a:rPr lang="en-GB" sz="3600" b="1" dirty="0">
                <a:solidFill>
                  <a:srgbClr val="7B13A0"/>
                </a:solidFill>
              </a:rPr>
            </a:br>
            <a:r>
              <a:rPr lang="en-GB" sz="3600" b="1" dirty="0">
                <a:solidFill>
                  <a:srgbClr val="7B13A0"/>
                </a:solidFill>
              </a:rPr>
              <a:t/>
            </a:r>
            <a:br>
              <a:rPr lang="en-GB" sz="3600" b="1" dirty="0">
                <a:solidFill>
                  <a:srgbClr val="7B13A0"/>
                </a:solidFill>
              </a:rPr>
            </a:br>
            <a:r>
              <a:rPr lang="en-GB" sz="3600" b="1" dirty="0">
                <a:solidFill>
                  <a:srgbClr val="7B13A0"/>
                </a:solidFill>
              </a:rPr>
              <a:t>From September 2020…</a:t>
            </a:r>
            <a:r>
              <a:rPr lang="en-GB" sz="2000" b="1" dirty="0">
                <a:solidFill>
                  <a:srgbClr val="7B13A0"/>
                </a:solidFill>
              </a:rPr>
              <a:t/>
            </a:r>
            <a:br>
              <a:rPr lang="en-GB" sz="2000" b="1" dirty="0">
                <a:solidFill>
                  <a:srgbClr val="7B13A0"/>
                </a:solidFill>
              </a:rPr>
            </a:br>
            <a:r>
              <a:rPr lang="en-GB" sz="2000" b="1" dirty="0">
                <a:solidFill>
                  <a:srgbClr val="7B13A0"/>
                </a:solidFill>
              </a:rPr>
              <a:t/>
            </a:r>
            <a:br>
              <a:rPr lang="en-GB" sz="2000" b="1" dirty="0">
                <a:solidFill>
                  <a:srgbClr val="7B13A0"/>
                </a:solidFill>
              </a:rPr>
            </a:br>
            <a:r>
              <a:rPr lang="en-GB" sz="2000" b="1" dirty="0">
                <a:solidFill>
                  <a:srgbClr val="7B13A0"/>
                </a:solidFill>
              </a:rPr>
              <a:t>(Government guidance 2019</a:t>
            </a:r>
            <a:br>
              <a:rPr lang="en-GB" sz="2000" b="1" dirty="0">
                <a:solidFill>
                  <a:srgbClr val="7B13A0"/>
                </a:solidFill>
              </a:rPr>
            </a:br>
            <a:r>
              <a:rPr lang="en-GB" sz="2000" b="1" dirty="0">
                <a:solidFill>
                  <a:srgbClr val="7B13A0"/>
                </a:solidFill>
              </a:rPr>
              <a:t>page 17)</a:t>
            </a:r>
            <a:br>
              <a:rPr lang="en-GB" sz="2000" b="1" dirty="0">
                <a:solidFill>
                  <a:srgbClr val="7B13A0"/>
                </a:solidFill>
              </a:rPr>
            </a:br>
            <a:r>
              <a:rPr lang="en-GB" sz="2000" b="1" dirty="0">
                <a:solidFill>
                  <a:srgbClr val="7B13A0"/>
                </a:solidFill>
              </a:rPr>
              <a:t/>
            </a:r>
            <a:br>
              <a:rPr lang="en-GB" sz="2000" b="1" dirty="0">
                <a:solidFill>
                  <a:srgbClr val="7B13A0"/>
                </a:solidFill>
              </a:rPr>
            </a:br>
            <a:endParaRPr lang="en-GB" sz="3600" b="1" dirty="0">
              <a:solidFill>
                <a:srgbClr val="7B13A0"/>
              </a:solidFill>
            </a:endParaRPr>
          </a:p>
        </p:txBody>
      </p:sp>
    </p:spTree>
    <p:extLst>
      <p:ext uri="{BB962C8B-B14F-4D97-AF65-F5344CB8AC3E}">
        <p14:creationId xmlns:p14="http://schemas.microsoft.com/office/powerpoint/2010/main" val="3910702845"/>
      </p:ext>
    </p:extLst>
  </p:cSld>
  <p:clrMapOvr>
    <a:masterClrMapping/>
  </p:clrMapOvr>
  <p:transition spd="slow">
    <p:cover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xmlns="" id="{E3A5A717-F4BC-6546-BD8E-1EF8035AA000}"/>
              </a:ext>
            </a:extLst>
          </p:cNvPr>
          <p:cNvSpPr txBox="1">
            <a:spLocks/>
          </p:cNvSpPr>
          <p:nvPr/>
        </p:nvSpPr>
        <p:spPr>
          <a:xfrm>
            <a:off x="392979" y="1268762"/>
            <a:ext cx="8170614" cy="473956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400"/>
              </a:spcBef>
            </a:pPr>
            <a:r>
              <a:rPr lang="en-US" sz="3200" b="1" dirty="0" smtClean="0">
                <a:solidFill>
                  <a:srgbClr val="7B13A0"/>
                </a:solidFill>
                <a:latin typeface="Calibri Light" panose="020F0302020204030204"/>
              </a:rPr>
              <a:t>The aim of the meeting:</a:t>
            </a:r>
            <a:endParaRPr lang="en-US" sz="3200" b="1" dirty="0">
              <a:solidFill>
                <a:srgbClr val="7B13A0"/>
              </a:solidFill>
              <a:latin typeface="Calibri Light" panose="020F0302020204030204"/>
            </a:endParaRPr>
          </a:p>
          <a:p>
            <a:pPr marL="571500" indent="-571500" algn="l">
              <a:lnSpc>
                <a:spcPct val="100000"/>
              </a:lnSpc>
              <a:spcBef>
                <a:spcPts val="400"/>
              </a:spcBef>
              <a:buFont typeface="Arial" panose="020B0604020202020204" pitchFamily="34" charset="0"/>
              <a:buChar char="•"/>
            </a:pPr>
            <a:r>
              <a:rPr lang="en-US" sz="3200" b="1" dirty="0" smtClean="0">
                <a:solidFill>
                  <a:prstClr val="black"/>
                </a:solidFill>
                <a:latin typeface="Calibri Light" panose="020F0302020204030204"/>
              </a:rPr>
              <a:t>To inform you of the </a:t>
            </a:r>
            <a:r>
              <a:rPr lang="en-US" sz="3200" b="1" dirty="0">
                <a:solidFill>
                  <a:prstClr val="black"/>
                </a:solidFill>
                <a:latin typeface="Calibri Light" panose="020F0302020204030204"/>
              </a:rPr>
              <a:t>school’s legal obligations on </a:t>
            </a:r>
            <a:r>
              <a:rPr lang="en-US" sz="3200" b="1" dirty="0" smtClean="0">
                <a:solidFill>
                  <a:prstClr val="black"/>
                </a:solidFill>
                <a:latin typeface="Calibri Light" panose="020F0302020204030204"/>
              </a:rPr>
              <a:t>Relationships, Sex and Health Education </a:t>
            </a:r>
            <a:endParaRPr lang="en-US" sz="3200" b="1" dirty="0" smtClean="0">
              <a:solidFill>
                <a:prstClr val="black"/>
              </a:solidFill>
              <a:latin typeface="Calibri Light" panose="020F0302020204030204"/>
            </a:endParaRPr>
          </a:p>
          <a:p>
            <a:pPr marL="571500" indent="-571500" algn="l">
              <a:lnSpc>
                <a:spcPct val="100000"/>
              </a:lnSpc>
              <a:spcBef>
                <a:spcPts val="400"/>
              </a:spcBef>
              <a:buFont typeface="Arial" panose="020B0604020202020204" pitchFamily="34" charset="0"/>
              <a:buChar char="•"/>
            </a:pPr>
            <a:r>
              <a:rPr lang="en-US" sz="3200" b="1" dirty="0" smtClean="0">
                <a:solidFill>
                  <a:prstClr val="black"/>
                </a:solidFill>
                <a:latin typeface="Calibri Light" panose="020F0302020204030204"/>
              </a:rPr>
              <a:t>To explain what we need to teach, when and why we believe it is so important</a:t>
            </a:r>
          </a:p>
          <a:p>
            <a:pPr marL="571500" indent="-571500" algn="l">
              <a:lnSpc>
                <a:spcPct val="100000"/>
              </a:lnSpc>
              <a:spcBef>
                <a:spcPts val="400"/>
              </a:spcBef>
              <a:buFont typeface="Arial" panose="020B0604020202020204" pitchFamily="34" charset="0"/>
              <a:buChar char="•"/>
            </a:pPr>
            <a:r>
              <a:rPr lang="en-US" sz="3200" b="1" dirty="0" smtClean="0">
                <a:solidFill>
                  <a:prstClr val="black"/>
                </a:solidFill>
                <a:latin typeface="Calibri Light" panose="020F0302020204030204"/>
              </a:rPr>
              <a:t>To answer any questions you may have</a:t>
            </a:r>
            <a:endParaRPr lang="en-US" sz="2800" b="1" dirty="0">
              <a:solidFill>
                <a:prstClr val="black">
                  <a:lumMod val="75000"/>
                  <a:lumOff val="25000"/>
                </a:prstClr>
              </a:solidFill>
              <a:latin typeface="Calibri Light" panose="020F0302020204030204"/>
            </a:endParaRPr>
          </a:p>
        </p:txBody>
      </p:sp>
    </p:spTree>
    <p:extLst>
      <p:ext uri="{BB962C8B-B14F-4D97-AF65-F5344CB8AC3E}">
        <p14:creationId xmlns:p14="http://schemas.microsoft.com/office/powerpoint/2010/main" val="657484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xmlns="" id="{2944163F-AC2E-5942-A7E5-4AD839A97161}"/>
              </a:ext>
            </a:extLst>
          </p:cNvPr>
          <p:cNvSpPr>
            <a:spLocks noGrp="1"/>
          </p:cNvSpPr>
          <p:nvPr>
            <p:ph type="title"/>
          </p:nvPr>
        </p:nvSpPr>
        <p:spPr>
          <a:xfrm>
            <a:off x="639630" y="1040526"/>
            <a:ext cx="7886700" cy="713226"/>
          </a:xfrm>
        </p:spPr>
        <p:txBody>
          <a:bodyPr>
            <a:normAutofit/>
          </a:bodyPr>
          <a:lstStyle/>
          <a:p>
            <a:r>
              <a:rPr lang="en-GB" sz="4000" dirty="0">
                <a:solidFill>
                  <a:srgbClr val="7B13A0"/>
                </a:solidFill>
                <a:latin typeface="+mn-lt"/>
              </a:rPr>
              <a:t>Whole-school approach from 3-16</a:t>
            </a:r>
          </a:p>
        </p:txBody>
      </p:sp>
      <p:sp>
        <p:nvSpPr>
          <p:cNvPr id="16" name="Content Placeholder 3">
            <a:extLst>
              <a:ext uri="{FF2B5EF4-FFF2-40B4-BE49-F238E27FC236}">
                <a16:creationId xmlns:a16="http://schemas.microsoft.com/office/drawing/2014/main" xmlns="" id="{67E482C2-A914-7D4A-8B63-9265DCAC9DA4}"/>
              </a:ext>
            </a:extLst>
          </p:cNvPr>
          <p:cNvSpPr txBox="1">
            <a:spLocks/>
          </p:cNvSpPr>
          <p:nvPr/>
        </p:nvSpPr>
        <p:spPr>
          <a:xfrm>
            <a:off x="5763615" y="2002124"/>
            <a:ext cx="3096861"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latin typeface="+mj-lt"/>
              </a:rPr>
              <a:t>Relationships</a:t>
            </a:r>
          </a:p>
          <a:p>
            <a:r>
              <a:rPr lang="en-GB" b="1">
                <a:latin typeface="+mj-lt"/>
              </a:rPr>
              <a:t>Values</a:t>
            </a:r>
          </a:p>
          <a:p>
            <a:r>
              <a:rPr lang="en-GB" b="1">
                <a:latin typeface="+mj-lt"/>
              </a:rPr>
              <a:t>Mental health</a:t>
            </a:r>
          </a:p>
          <a:p>
            <a:r>
              <a:rPr lang="en-GB" b="1">
                <a:latin typeface="+mj-lt"/>
              </a:rPr>
              <a:t>Self-esteem</a:t>
            </a:r>
          </a:p>
          <a:p>
            <a:r>
              <a:rPr lang="en-GB" b="1">
                <a:latin typeface="+mj-lt"/>
              </a:rPr>
              <a:t>Social skills</a:t>
            </a:r>
          </a:p>
          <a:p>
            <a:r>
              <a:rPr lang="en-GB" b="1">
                <a:latin typeface="+mj-lt"/>
              </a:rPr>
              <a:t>Safeguarding inc.</a:t>
            </a:r>
            <a:br>
              <a:rPr lang="en-GB" b="1">
                <a:latin typeface="+mj-lt"/>
              </a:rPr>
            </a:br>
            <a:r>
              <a:rPr lang="en-GB" b="1">
                <a:latin typeface="+mj-lt"/>
              </a:rPr>
              <a:t>  Internet safety</a:t>
            </a:r>
          </a:p>
          <a:p>
            <a:pPr marL="0" indent="0">
              <a:buFont typeface="Arial" panose="020B0604020202020204" pitchFamily="34" charset="0"/>
              <a:buNone/>
            </a:pPr>
            <a:r>
              <a:rPr lang="en-GB" b="1">
                <a:latin typeface="+mj-lt"/>
              </a:rPr>
              <a:t>(Golden Threads)</a:t>
            </a:r>
            <a:endParaRPr lang="en-GB" b="1" dirty="0">
              <a:latin typeface="+mj-lt"/>
            </a:endParaRPr>
          </a:p>
        </p:txBody>
      </p:sp>
      <p:sp>
        <p:nvSpPr>
          <p:cNvPr id="17" name="Content Placeholder 8">
            <a:extLst>
              <a:ext uri="{FF2B5EF4-FFF2-40B4-BE49-F238E27FC236}">
                <a16:creationId xmlns:a16="http://schemas.microsoft.com/office/drawing/2014/main" xmlns="" id="{1D0D1B36-B8C9-E64E-8458-EF499C0CC86A}"/>
              </a:ext>
            </a:extLst>
          </p:cNvPr>
          <p:cNvSpPr>
            <a:spLocks noGrp="1"/>
          </p:cNvSpPr>
          <p:nvPr>
            <p:ph sz="half" idx="1"/>
          </p:nvPr>
        </p:nvSpPr>
        <p:spPr>
          <a:xfrm>
            <a:off x="628650" y="2093647"/>
            <a:ext cx="3886200" cy="4351338"/>
          </a:xfrm>
        </p:spPr>
        <p:txBody>
          <a:bodyPr/>
          <a:lstStyle/>
          <a:p>
            <a:pPr marL="0" indent="0">
              <a:spcAft>
                <a:spcPts val="600"/>
              </a:spcAft>
              <a:buNone/>
            </a:pPr>
            <a:r>
              <a:rPr lang="en-GB" sz="3200" b="1" dirty="0">
                <a:ln w="3175" cmpd="sng">
                  <a:solidFill>
                    <a:schemeClr val="tx1">
                      <a:lumMod val="50000"/>
                      <a:lumOff val="50000"/>
                      <a:alpha val="30000"/>
                    </a:schemeClr>
                  </a:solidFill>
                </a:ln>
                <a:solidFill>
                  <a:schemeClr val="accent2"/>
                </a:solidFill>
                <a:latin typeface="+mj-lt"/>
                <a:cs typeface="Arial"/>
              </a:rPr>
              <a:t>Being Me in My World</a:t>
            </a:r>
          </a:p>
          <a:p>
            <a:pPr marL="0" indent="0">
              <a:spcAft>
                <a:spcPts val="600"/>
              </a:spcAft>
              <a:buNone/>
            </a:pPr>
            <a:r>
              <a:rPr lang="en-GB" sz="3200" b="1" dirty="0">
                <a:ln w="3175" cmpd="sng">
                  <a:solidFill>
                    <a:schemeClr val="tx1">
                      <a:lumMod val="50000"/>
                      <a:lumOff val="50000"/>
                      <a:alpha val="30000"/>
                    </a:schemeClr>
                  </a:solidFill>
                </a:ln>
                <a:solidFill>
                  <a:srgbClr val="D56788"/>
                </a:solidFill>
                <a:latin typeface="+mj-lt"/>
                <a:cs typeface="Arial"/>
              </a:rPr>
              <a:t>Celebrating Difference</a:t>
            </a:r>
          </a:p>
          <a:p>
            <a:pPr marL="0" indent="0">
              <a:spcAft>
                <a:spcPts val="600"/>
              </a:spcAft>
              <a:buNone/>
            </a:pPr>
            <a:r>
              <a:rPr lang="en-GB" sz="3200" b="1" dirty="0">
                <a:ln w="3175" cmpd="sng">
                  <a:solidFill>
                    <a:schemeClr val="tx1">
                      <a:lumMod val="50000"/>
                      <a:lumOff val="50000"/>
                      <a:alpha val="30000"/>
                    </a:schemeClr>
                  </a:solidFill>
                </a:ln>
                <a:solidFill>
                  <a:srgbClr val="992186"/>
                </a:solidFill>
                <a:latin typeface="+mj-lt"/>
                <a:cs typeface="Arial"/>
              </a:rPr>
              <a:t>Dreams and Goals  </a:t>
            </a:r>
          </a:p>
          <a:p>
            <a:pPr marL="0" indent="0">
              <a:spcAft>
                <a:spcPts val="600"/>
              </a:spcAft>
              <a:buNone/>
            </a:pPr>
            <a:r>
              <a:rPr lang="en-GB" sz="3200" b="1" dirty="0">
                <a:ln w="3175" cmpd="sng">
                  <a:solidFill>
                    <a:schemeClr val="tx1">
                      <a:lumMod val="50000"/>
                      <a:lumOff val="50000"/>
                      <a:alpha val="30000"/>
                    </a:schemeClr>
                  </a:solidFill>
                </a:ln>
                <a:solidFill>
                  <a:schemeClr val="accent1"/>
                </a:solidFill>
                <a:latin typeface="+mj-lt"/>
                <a:cs typeface="Arial"/>
              </a:rPr>
              <a:t>Healthy Me</a:t>
            </a:r>
          </a:p>
          <a:p>
            <a:pPr marL="0" indent="0">
              <a:spcAft>
                <a:spcPts val="600"/>
              </a:spcAft>
              <a:buNone/>
            </a:pPr>
            <a:r>
              <a:rPr lang="en-GB" sz="3200" b="1" dirty="0">
                <a:ln w="3175" cmpd="sng">
                  <a:solidFill>
                    <a:schemeClr val="tx1">
                      <a:lumMod val="50000"/>
                      <a:lumOff val="50000"/>
                      <a:alpha val="30000"/>
                    </a:schemeClr>
                  </a:solidFill>
                </a:ln>
                <a:solidFill>
                  <a:schemeClr val="accent6"/>
                </a:solidFill>
                <a:latin typeface="+mj-lt"/>
                <a:cs typeface="Arial"/>
              </a:rPr>
              <a:t>Relationships</a:t>
            </a:r>
          </a:p>
          <a:p>
            <a:pPr marL="0" indent="0">
              <a:spcAft>
                <a:spcPts val="600"/>
              </a:spcAft>
              <a:buNone/>
            </a:pPr>
            <a:r>
              <a:rPr lang="en-GB" sz="3200" b="1" dirty="0">
                <a:ln w="3175" cmpd="sng">
                  <a:solidFill>
                    <a:schemeClr val="tx1">
                      <a:lumMod val="50000"/>
                      <a:lumOff val="50000"/>
                      <a:alpha val="30000"/>
                    </a:schemeClr>
                  </a:solidFill>
                </a:ln>
                <a:solidFill>
                  <a:srgbClr val="FF0000"/>
                </a:solidFill>
                <a:latin typeface="+mj-lt"/>
                <a:cs typeface="Arial"/>
              </a:rPr>
              <a:t>Changing Me</a:t>
            </a:r>
          </a:p>
        </p:txBody>
      </p:sp>
      <p:sp>
        <p:nvSpPr>
          <p:cNvPr id="18" name="Arrow: Down 2">
            <a:extLst>
              <a:ext uri="{FF2B5EF4-FFF2-40B4-BE49-F238E27FC236}">
                <a16:creationId xmlns:a16="http://schemas.microsoft.com/office/drawing/2014/main" xmlns="" id="{01DBE958-6DF6-1843-A17B-1E6E1715E3F0}"/>
              </a:ext>
            </a:extLst>
          </p:cNvPr>
          <p:cNvSpPr/>
          <p:nvPr/>
        </p:nvSpPr>
        <p:spPr>
          <a:xfrm>
            <a:off x="4355976" y="2093647"/>
            <a:ext cx="1055048" cy="3787038"/>
          </a:xfrm>
          <a:prstGeom prst="downArrow">
            <a:avLst>
              <a:gd name="adj1" fmla="val 40589"/>
              <a:gd name="adj2" fmla="val 59881"/>
            </a:avLst>
          </a:prstGeom>
          <a:solidFill>
            <a:srgbClr val="7B13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en-GB" b="1">
              <a:ln/>
              <a:solidFill>
                <a:schemeClr val="accent4"/>
              </a:solidFill>
            </a:endParaRPr>
          </a:p>
        </p:txBody>
      </p:sp>
    </p:spTree>
    <p:extLst>
      <p:ext uri="{BB962C8B-B14F-4D97-AF65-F5344CB8AC3E}">
        <p14:creationId xmlns:p14="http://schemas.microsoft.com/office/powerpoint/2010/main" val="30170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 calcmode="lin" valueType="num">
                                      <p:cBhvr>
                                        <p:cTn id="13"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7">
                                            <p:txEl>
                                              <p:pRg st="1" end="1"/>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 calcmode="lin" valueType="num">
                                      <p:cBhvr>
                                        <p:cTn id="19"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7">
                                            <p:txEl>
                                              <p:pRg st="2" end="2"/>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 calcmode="lin" valueType="num">
                                      <p:cBhvr>
                                        <p:cTn id="2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17">
                                            <p:txEl>
                                              <p:pRg st="3" end="3"/>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anim calcmode="lin" valueType="num">
                                      <p:cBhvr>
                                        <p:cTn id="31"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17">
                                            <p:txEl>
                                              <p:pRg st="4" end="4"/>
                                            </p:tx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7">
                                            <p:txEl>
                                              <p:pRg st="5" end="5"/>
                                            </p:txEl>
                                          </p:spTgt>
                                        </p:tgtEl>
                                        <p:attrNameLst>
                                          <p:attrName>style.visibility</p:attrName>
                                        </p:attrNameLst>
                                      </p:cBhvr>
                                      <p:to>
                                        <p:strVal val="visible"/>
                                      </p:to>
                                    </p:set>
                                    <p:anim calcmode="lin" valueType="num">
                                      <p:cBhvr>
                                        <p:cTn id="37" dur="500" fill="hold"/>
                                        <p:tgtEl>
                                          <p:spTgt spid="17">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7">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17">
                                            <p:txEl>
                                              <p:pRg st="5" end="5"/>
                                            </p:txEl>
                                          </p:spTgt>
                                        </p:tgtEl>
                                      </p:cBhvr>
                                    </p:animEffect>
                                  </p:childTnLst>
                                </p:cTn>
                              </p:par>
                            </p:childTnLst>
                          </p:cTn>
                        </p:par>
                        <p:par>
                          <p:cTn id="40" fill="hold">
                            <p:stCondLst>
                              <p:cond delay="3000"/>
                            </p:stCondLst>
                            <p:childTnLst>
                              <p:par>
                                <p:cTn id="41" presetID="22" presetClass="entr" presetSubtype="1"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up)">
                                      <p:cBhvr>
                                        <p:cTn id="43" dur="1000"/>
                                        <p:tgtEl>
                                          <p:spTgt spid="18"/>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xmlns="" id="{D051B21F-BE42-944D-89F0-97D5CDB28E72}"/>
              </a:ext>
            </a:extLst>
          </p:cNvPr>
          <p:cNvSpPr txBox="1">
            <a:spLocks/>
          </p:cNvSpPr>
          <p:nvPr/>
        </p:nvSpPr>
        <p:spPr>
          <a:xfrm>
            <a:off x="1" y="1030100"/>
            <a:ext cx="9190298" cy="66966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7B13A0"/>
                </a:solidFill>
              </a:rPr>
              <a:t>Relationships, Puberty and Reproduction in Jigsaw 3-11</a:t>
            </a:r>
          </a:p>
        </p:txBody>
      </p:sp>
      <p:pic>
        <p:nvPicPr>
          <p:cNvPr id="19" name="Graphic 18" descr="Puzzle">
            <a:extLst>
              <a:ext uri="{FF2B5EF4-FFF2-40B4-BE49-F238E27FC236}">
                <a16:creationId xmlns:a16="http://schemas.microsoft.com/office/drawing/2014/main" xmlns="" id="{9FF37DFB-11BE-BA43-AA20-26EF73AE3030}"/>
              </a:ext>
            </a:extLst>
          </p:cNvPr>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382337" y="1771452"/>
            <a:ext cx="932582" cy="1243442"/>
          </a:xfrm>
          <a:prstGeom prst="rect">
            <a:avLst/>
          </a:prstGeom>
          <a:scene3d>
            <a:camera prst="orthographicFront">
              <a:rot lat="0" lon="0" rev="0"/>
            </a:camera>
            <a:lightRig rig="threePt" dir="t"/>
          </a:scene3d>
        </p:spPr>
      </p:pic>
      <p:sp>
        <p:nvSpPr>
          <p:cNvPr id="20" name="Text Placeholder 5">
            <a:extLst>
              <a:ext uri="{FF2B5EF4-FFF2-40B4-BE49-F238E27FC236}">
                <a16:creationId xmlns:a16="http://schemas.microsoft.com/office/drawing/2014/main" xmlns="" id="{59020FA1-9B55-9149-967C-68499BBA918D}"/>
              </a:ext>
            </a:extLst>
          </p:cNvPr>
          <p:cNvSpPr txBox="1">
            <a:spLocks/>
          </p:cNvSpPr>
          <p:nvPr/>
        </p:nvSpPr>
        <p:spPr>
          <a:xfrm>
            <a:off x="1580322" y="1829062"/>
            <a:ext cx="3388191" cy="624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mj-lt"/>
              </a:rPr>
              <a:t>Relationships</a:t>
            </a:r>
          </a:p>
        </p:txBody>
      </p:sp>
      <p:sp>
        <p:nvSpPr>
          <p:cNvPr id="21" name="Content Placeholder 4">
            <a:extLst>
              <a:ext uri="{FF2B5EF4-FFF2-40B4-BE49-F238E27FC236}">
                <a16:creationId xmlns:a16="http://schemas.microsoft.com/office/drawing/2014/main" xmlns="" id="{E3CD8B4A-C6F4-0F4E-BD7A-47F83FDFF972}"/>
              </a:ext>
            </a:extLst>
          </p:cNvPr>
          <p:cNvSpPr txBox="1">
            <a:spLocks/>
          </p:cNvSpPr>
          <p:nvPr/>
        </p:nvSpPr>
        <p:spPr>
          <a:xfrm>
            <a:off x="1580322" y="2412124"/>
            <a:ext cx="3388191" cy="3805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pPr>
            <a:r>
              <a:rPr lang="en-GB" sz="1600" b="1" dirty="0">
                <a:latin typeface="+mj-lt"/>
              </a:rPr>
              <a:t>Families</a:t>
            </a:r>
            <a:endParaRPr lang="en-US" sz="1600" b="1" dirty="0">
              <a:latin typeface="+mj-lt"/>
            </a:endParaRPr>
          </a:p>
          <a:p>
            <a:pPr marL="0" indent="0">
              <a:spcBef>
                <a:spcPts val="400"/>
              </a:spcBef>
              <a:buFont typeface="Arial" panose="020B0604020202020204" pitchFamily="34" charset="0"/>
              <a:buNone/>
            </a:pPr>
            <a:r>
              <a:rPr lang="en-GB" sz="1600" b="1" dirty="0">
                <a:latin typeface="+mj-lt"/>
              </a:rPr>
              <a:t>Friendships</a:t>
            </a:r>
          </a:p>
          <a:p>
            <a:pPr marL="0" indent="0">
              <a:spcBef>
                <a:spcPts val="400"/>
              </a:spcBef>
              <a:buFont typeface="Arial" panose="020B0604020202020204" pitchFamily="34" charset="0"/>
              <a:buNone/>
            </a:pPr>
            <a:r>
              <a:rPr lang="en-GB" sz="1600" b="1" dirty="0">
                <a:latin typeface="+mj-lt"/>
              </a:rPr>
              <a:t>Love and Loss</a:t>
            </a:r>
          </a:p>
          <a:p>
            <a:pPr marL="0" indent="0">
              <a:spcBef>
                <a:spcPts val="400"/>
              </a:spcBef>
              <a:buFont typeface="Arial" panose="020B0604020202020204" pitchFamily="34" charset="0"/>
              <a:buNone/>
            </a:pPr>
            <a:r>
              <a:rPr lang="en-GB" sz="1600" b="1" dirty="0">
                <a:latin typeface="+mj-lt"/>
              </a:rPr>
              <a:t>Memories</a:t>
            </a:r>
          </a:p>
          <a:p>
            <a:pPr marL="0" indent="0">
              <a:spcBef>
                <a:spcPts val="400"/>
              </a:spcBef>
              <a:buFont typeface="Arial" panose="020B0604020202020204" pitchFamily="34" charset="0"/>
              <a:buNone/>
            </a:pPr>
            <a:r>
              <a:rPr lang="en-GB" sz="1600" b="1" dirty="0">
                <a:latin typeface="+mj-lt"/>
              </a:rPr>
              <a:t>Grief cycle</a:t>
            </a:r>
          </a:p>
          <a:p>
            <a:pPr marL="0" indent="0">
              <a:spcBef>
                <a:spcPts val="400"/>
              </a:spcBef>
              <a:buFont typeface="Arial" panose="020B0604020202020204" pitchFamily="34" charset="0"/>
              <a:buNone/>
            </a:pPr>
            <a:r>
              <a:rPr lang="en-GB" sz="1600" b="1" dirty="0">
                <a:latin typeface="+mj-lt"/>
              </a:rPr>
              <a:t>Safeguarding and keeping safe</a:t>
            </a:r>
          </a:p>
          <a:p>
            <a:pPr marL="0" indent="0">
              <a:spcBef>
                <a:spcPts val="400"/>
              </a:spcBef>
              <a:buFont typeface="Arial" panose="020B0604020202020204" pitchFamily="34" charset="0"/>
              <a:buNone/>
            </a:pPr>
            <a:r>
              <a:rPr lang="en-GB" sz="1600" b="1" dirty="0">
                <a:latin typeface="+mj-lt"/>
              </a:rPr>
              <a:t>Attraction</a:t>
            </a:r>
          </a:p>
          <a:p>
            <a:pPr marL="0" indent="0">
              <a:spcBef>
                <a:spcPts val="400"/>
              </a:spcBef>
              <a:buFont typeface="Arial" panose="020B0604020202020204" pitchFamily="34" charset="0"/>
              <a:buNone/>
            </a:pPr>
            <a:r>
              <a:rPr lang="en-GB" sz="1600" b="1" dirty="0">
                <a:latin typeface="+mj-lt"/>
              </a:rPr>
              <a:t>Assertiveness</a:t>
            </a:r>
          </a:p>
          <a:p>
            <a:pPr marL="0" indent="0">
              <a:spcBef>
                <a:spcPts val="400"/>
              </a:spcBef>
              <a:buFont typeface="Arial" panose="020B0604020202020204" pitchFamily="34" charset="0"/>
              <a:buNone/>
            </a:pPr>
            <a:r>
              <a:rPr lang="en-GB" sz="1600" b="1" dirty="0">
                <a:latin typeface="+mj-lt"/>
              </a:rPr>
              <a:t>Conflict</a:t>
            </a:r>
            <a:endParaRPr lang="en-US" sz="1600" b="1" dirty="0">
              <a:latin typeface="+mj-lt"/>
            </a:endParaRPr>
          </a:p>
          <a:p>
            <a:pPr marL="0" indent="0">
              <a:spcBef>
                <a:spcPts val="400"/>
              </a:spcBef>
              <a:buFont typeface="Arial" panose="020B0604020202020204" pitchFamily="34" charset="0"/>
              <a:buNone/>
            </a:pPr>
            <a:r>
              <a:rPr lang="en-GB" sz="1600" b="1" dirty="0">
                <a:latin typeface="+mj-lt"/>
              </a:rPr>
              <a:t>Own strengths and self-esteem</a:t>
            </a:r>
          </a:p>
          <a:p>
            <a:pPr marL="0" indent="0">
              <a:spcBef>
                <a:spcPts val="400"/>
              </a:spcBef>
              <a:buFont typeface="Arial" panose="020B0604020202020204" pitchFamily="34" charset="0"/>
              <a:buNone/>
            </a:pPr>
            <a:r>
              <a:rPr lang="en-GB" sz="1600" b="1" dirty="0">
                <a:latin typeface="+mj-lt"/>
              </a:rPr>
              <a:t>Cyber safety and social networking</a:t>
            </a:r>
          </a:p>
          <a:p>
            <a:pPr marL="0" indent="0">
              <a:spcBef>
                <a:spcPts val="400"/>
              </a:spcBef>
              <a:buFont typeface="Arial" panose="020B0604020202020204" pitchFamily="34" charset="0"/>
              <a:buNone/>
            </a:pPr>
            <a:r>
              <a:rPr lang="en-GB" sz="1600" b="1" dirty="0">
                <a:latin typeface="+mj-lt"/>
              </a:rPr>
              <a:t>Roles and responsibilities in families</a:t>
            </a:r>
          </a:p>
          <a:p>
            <a:pPr marL="0" indent="0">
              <a:spcBef>
                <a:spcPts val="400"/>
              </a:spcBef>
              <a:buFont typeface="Arial" panose="020B0604020202020204" pitchFamily="34" charset="0"/>
              <a:buNone/>
            </a:pPr>
            <a:r>
              <a:rPr lang="en-GB" sz="1600" b="1" dirty="0">
                <a:latin typeface="+mj-lt"/>
              </a:rPr>
              <a:t>Stereotypes</a:t>
            </a:r>
          </a:p>
          <a:p>
            <a:pPr marL="0" indent="0">
              <a:spcBef>
                <a:spcPts val="400"/>
              </a:spcBef>
              <a:buFont typeface="Arial" panose="020B0604020202020204" pitchFamily="34" charset="0"/>
              <a:buNone/>
            </a:pPr>
            <a:r>
              <a:rPr lang="en-GB" sz="1600" b="1" dirty="0">
                <a:latin typeface="+mj-lt"/>
              </a:rPr>
              <a:t>Communities</a:t>
            </a:r>
          </a:p>
        </p:txBody>
      </p:sp>
      <p:sp>
        <p:nvSpPr>
          <p:cNvPr id="22" name="Text Placeholder 6">
            <a:extLst>
              <a:ext uri="{FF2B5EF4-FFF2-40B4-BE49-F238E27FC236}">
                <a16:creationId xmlns:a16="http://schemas.microsoft.com/office/drawing/2014/main" xmlns="" id="{2966202D-8177-9042-BE91-0603D5F72808}"/>
              </a:ext>
            </a:extLst>
          </p:cNvPr>
          <p:cNvSpPr txBox="1">
            <a:spLocks/>
          </p:cNvSpPr>
          <p:nvPr/>
        </p:nvSpPr>
        <p:spPr>
          <a:xfrm>
            <a:off x="5169401" y="1829061"/>
            <a:ext cx="3388191" cy="353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mj-lt"/>
              </a:rPr>
              <a:t>Changing Me</a:t>
            </a:r>
          </a:p>
        </p:txBody>
      </p:sp>
      <p:sp>
        <p:nvSpPr>
          <p:cNvPr id="23" name="Content Placeholder 7">
            <a:extLst>
              <a:ext uri="{FF2B5EF4-FFF2-40B4-BE49-F238E27FC236}">
                <a16:creationId xmlns:a16="http://schemas.microsoft.com/office/drawing/2014/main" xmlns="" id="{A6B623AD-2047-534B-9615-D3FBC18C0ED6}"/>
              </a:ext>
            </a:extLst>
          </p:cNvPr>
          <p:cNvSpPr txBox="1">
            <a:spLocks/>
          </p:cNvSpPr>
          <p:nvPr/>
        </p:nvSpPr>
        <p:spPr>
          <a:xfrm>
            <a:off x="5169401" y="2498308"/>
            <a:ext cx="3388191" cy="36750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defRPr/>
            </a:pPr>
            <a:r>
              <a:rPr lang="en-GB" sz="1600" b="1" dirty="0">
                <a:latin typeface="+mj-lt"/>
              </a:rPr>
              <a:t>* Life cycles</a:t>
            </a:r>
          </a:p>
          <a:p>
            <a:pPr marL="0" indent="0">
              <a:spcBef>
                <a:spcPts val="400"/>
              </a:spcBef>
              <a:buFont typeface="Arial" panose="020B0604020202020204" pitchFamily="34" charset="0"/>
              <a:buNone/>
              <a:defRPr/>
            </a:pPr>
            <a:r>
              <a:rPr lang="en-GB" sz="2400" b="1" dirty="0">
                <a:latin typeface="+mj-lt"/>
              </a:rPr>
              <a:t>* How babies are made </a:t>
            </a:r>
          </a:p>
          <a:p>
            <a:pPr marL="0" indent="0">
              <a:spcBef>
                <a:spcPts val="400"/>
              </a:spcBef>
              <a:buFont typeface="Arial" panose="020B0604020202020204" pitchFamily="34" charset="0"/>
              <a:buNone/>
              <a:defRPr/>
            </a:pPr>
            <a:r>
              <a:rPr lang="en-GB" sz="1600" b="1" dirty="0">
                <a:latin typeface="+mj-lt"/>
              </a:rPr>
              <a:t>* My changing body</a:t>
            </a:r>
          </a:p>
          <a:p>
            <a:pPr marL="0" indent="0">
              <a:spcBef>
                <a:spcPts val="400"/>
              </a:spcBef>
              <a:buFont typeface="Arial" panose="020B0604020202020204" pitchFamily="34" charset="0"/>
              <a:buNone/>
              <a:defRPr/>
            </a:pPr>
            <a:r>
              <a:rPr lang="en-GB" sz="2400" b="1" dirty="0">
                <a:latin typeface="+mj-lt"/>
              </a:rPr>
              <a:t>* Puberty</a:t>
            </a:r>
          </a:p>
          <a:p>
            <a:pPr marL="0" indent="0">
              <a:spcBef>
                <a:spcPts val="400"/>
              </a:spcBef>
              <a:buFont typeface="Arial" panose="020B0604020202020204" pitchFamily="34" charset="0"/>
              <a:buNone/>
              <a:defRPr/>
            </a:pPr>
            <a:r>
              <a:rPr lang="en-GB" sz="1600" b="1" dirty="0">
                <a:latin typeface="+mj-lt"/>
              </a:rPr>
              <a:t>Growing from young to old / Becoming a teenager</a:t>
            </a:r>
          </a:p>
          <a:p>
            <a:pPr marL="0" indent="0">
              <a:spcBef>
                <a:spcPts val="400"/>
              </a:spcBef>
              <a:buFont typeface="Arial" panose="020B0604020202020204" pitchFamily="34" charset="0"/>
              <a:buNone/>
              <a:defRPr/>
            </a:pPr>
            <a:r>
              <a:rPr lang="en-GB" sz="1600" b="1" dirty="0">
                <a:latin typeface="+mj-lt"/>
              </a:rPr>
              <a:t>Assertiveness</a:t>
            </a:r>
          </a:p>
          <a:p>
            <a:pPr marL="0" indent="0">
              <a:spcBef>
                <a:spcPts val="400"/>
              </a:spcBef>
              <a:buFont typeface="Arial" panose="020B0604020202020204" pitchFamily="34" charset="0"/>
              <a:buNone/>
              <a:defRPr/>
            </a:pPr>
            <a:r>
              <a:rPr lang="en-GB" sz="1600" b="1" dirty="0">
                <a:latin typeface="+mj-lt"/>
              </a:rPr>
              <a:t>Self-respect</a:t>
            </a:r>
          </a:p>
          <a:p>
            <a:pPr marL="0" indent="0">
              <a:spcBef>
                <a:spcPts val="400"/>
              </a:spcBef>
              <a:buFont typeface="Arial" panose="020B0604020202020204" pitchFamily="34" charset="0"/>
              <a:buNone/>
              <a:defRPr/>
            </a:pPr>
            <a:r>
              <a:rPr lang="en-GB" sz="1600" b="1" dirty="0">
                <a:latin typeface="+mj-lt"/>
              </a:rPr>
              <a:t>Safeguarding</a:t>
            </a:r>
          </a:p>
          <a:p>
            <a:pPr marL="0" indent="0">
              <a:spcBef>
                <a:spcPts val="400"/>
              </a:spcBef>
              <a:buFont typeface="Arial" panose="020B0604020202020204" pitchFamily="34" charset="0"/>
              <a:buNone/>
            </a:pPr>
            <a:r>
              <a:rPr lang="en-GB" altLang="en-US" sz="1600" b="1" dirty="0">
                <a:latin typeface="+mj-lt"/>
              </a:rPr>
              <a:t>Family stereotypes</a:t>
            </a:r>
          </a:p>
          <a:p>
            <a:pPr marL="0" indent="0">
              <a:spcBef>
                <a:spcPts val="400"/>
              </a:spcBef>
              <a:buFont typeface="Arial" panose="020B0604020202020204" pitchFamily="34" charset="0"/>
              <a:buNone/>
            </a:pPr>
            <a:r>
              <a:rPr lang="en-GB" altLang="en-US" sz="1600" b="1" dirty="0">
                <a:latin typeface="+mj-lt"/>
              </a:rPr>
              <a:t>Self and body image</a:t>
            </a:r>
          </a:p>
          <a:p>
            <a:pPr marL="0" indent="0">
              <a:spcBef>
                <a:spcPts val="400"/>
              </a:spcBef>
              <a:buFont typeface="Arial" panose="020B0604020202020204" pitchFamily="34" charset="0"/>
              <a:buNone/>
            </a:pPr>
            <a:r>
              <a:rPr lang="en-GB" altLang="en-US" sz="1600" b="1" dirty="0">
                <a:latin typeface="+mj-lt"/>
              </a:rPr>
              <a:t>Attraction</a:t>
            </a:r>
          </a:p>
          <a:p>
            <a:pPr marL="0" indent="0">
              <a:spcBef>
                <a:spcPts val="400"/>
              </a:spcBef>
              <a:buFont typeface="Arial" panose="020B0604020202020204" pitchFamily="34" charset="0"/>
              <a:buNone/>
            </a:pPr>
            <a:r>
              <a:rPr lang="en-GB" altLang="en-US" sz="1600" b="1" dirty="0">
                <a:latin typeface="+mj-lt"/>
              </a:rPr>
              <a:t>Change / Accepting change</a:t>
            </a:r>
          </a:p>
          <a:p>
            <a:pPr marL="0" indent="0">
              <a:spcBef>
                <a:spcPts val="400"/>
              </a:spcBef>
              <a:buFont typeface="Arial" panose="020B0604020202020204" pitchFamily="34" charset="0"/>
              <a:buNone/>
            </a:pPr>
            <a:r>
              <a:rPr lang="en-GB" altLang="en-US" sz="1600" b="1" dirty="0">
                <a:latin typeface="+mj-lt"/>
              </a:rPr>
              <a:t>Looking ahead / Moving class/schools</a:t>
            </a:r>
          </a:p>
        </p:txBody>
      </p:sp>
      <p:pic>
        <p:nvPicPr>
          <p:cNvPr id="24" name="Graphic 23" descr="Puzzle">
            <a:extLst>
              <a:ext uri="{FF2B5EF4-FFF2-40B4-BE49-F238E27FC236}">
                <a16:creationId xmlns:a16="http://schemas.microsoft.com/office/drawing/2014/main" xmlns="" id="{9B21017B-A212-2445-904D-142A6F9EF7B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035931" y="1745004"/>
            <a:ext cx="932582" cy="1243442"/>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106668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
                                            <p:txEl>
                                              <p:pRg st="1" end="1"/>
                                            </p:txEl>
                                          </p:spTgt>
                                        </p:tgtEl>
                                        <p:attrNameLst>
                                          <p:attrName>style.visibility</p:attrName>
                                        </p:attrNameLst>
                                      </p:cBhvr>
                                      <p:to>
                                        <p:strVal val="visible"/>
                                      </p:to>
                                    </p:set>
                                    <p:animEffect transition="in" filter="fade">
                                      <p:cBhvr>
                                        <p:cTn id="10" dur="500"/>
                                        <p:tgtEl>
                                          <p:spTgt spid="2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animEffect transition="in" filter="fade">
                                      <p:cBhvr>
                                        <p:cTn id="13" dur="500"/>
                                        <p:tgtEl>
                                          <p:spTgt spid="2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xEl>
                                              <p:pRg st="3" end="3"/>
                                            </p:txEl>
                                          </p:spTgt>
                                        </p:tgtEl>
                                        <p:attrNameLst>
                                          <p:attrName>style.visibility</p:attrName>
                                        </p:attrNameLst>
                                      </p:cBhvr>
                                      <p:to>
                                        <p:strVal val="visible"/>
                                      </p:to>
                                    </p:set>
                                    <p:animEffect transition="in" filter="fade">
                                      <p:cBhvr>
                                        <p:cTn id="16" dur="500"/>
                                        <p:tgtEl>
                                          <p:spTgt spid="2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animEffect transition="in" filter="fade">
                                      <p:cBhvr>
                                        <p:cTn id="19" dur="500"/>
                                        <p:tgtEl>
                                          <p:spTgt spid="2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xEl>
                                              <p:pRg st="5" end="5"/>
                                            </p:txEl>
                                          </p:spTgt>
                                        </p:tgtEl>
                                        <p:attrNameLst>
                                          <p:attrName>style.visibility</p:attrName>
                                        </p:attrNameLst>
                                      </p:cBhvr>
                                      <p:to>
                                        <p:strVal val="visible"/>
                                      </p:to>
                                    </p:set>
                                    <p:animEffect transition="in" filter="fade">
                                      <p:cBhvr>
                                        <p:cTn id="22" dur="500"/>
                                        <p:tgtEl>
                                          <p:spTgt spid="21">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xEl>
                                              <p:pRg st="6" end="6"/>
                                            </p:txEl>
                                          </p:spTgt>
                                        </p:tgtEl>
                                        <p:attrNameLst>
                                          <p:attrName>style.visibility</p:attrName>
                                        </p:attrNameLst>
                                      </p:cBhvr>
                                      <p:to>
                                        <p:strVal val="visible"/>
                                      </p:to>
                                    </p:set>
                                    <p:animEffect transition="in" filter="fade">
                                      <p:cBhvr>
                                        <p:cTn id="25" dur="500"/>
                                        <p:tgtEl>
                                          <p:spTgt spid="21">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xEl>
                                              <p:pRg st="7" end="7"/>
                                            </p:txEl>
                                          </p:spTgt>
                                        </p:tgtEl>
                                        <p:attrNameLst>
                                          <p:attrName>style.visibility</p:attrName>
                                        </p:attrNameLst>
                                      </p:cBhvr>
                                      <p:to>
                                        <p:strVal val="visible"/>
                                      </p:to>
                                    </p:set>
                                    <p:animEffect transition="in" filter="fade">
                                      <p:cBhvr>
                                        <p:cTn id="28" dur="500"/>
                                        <p:tgtEl>
                                          <p:spTgt spid="21">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xEl>
                                              <p:pRg st="8" end="8"/>
                                            </p:txEl>
                                          </p:spTgt>
                                        </p:tgtEl>
                                        <p:attrNameLst>
                                          <p:attrName>style.visibility</p:attrName>
                                        </p:attrNameLst>
                                      </p:cBhvr>
                                      <p:to>
                                        <p:strVal val="visible"/>
                                      </p:to>
                                    </p:set>
                                    <p:animEffect transition="in" filter="fade">
                                      <p:cBhvr>
                                        <p:cTn id="31" dur="500"/>
                                        <p:tgtEl>
                                          <p:spTgt spid="21">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xEl>
                                              <p:pRg st="9" end="9"/>
                                            </p:txEl>
                                          </p:spTgt>
                                        </p:tgtEl>
                                        <p:attrNameLst>
                                          <p:attrName>style.visibility</p:attrName>
                                        </p:attrNameLst>
                                      </p:cBhvr>
                                      <p:to>
                                        <p:strVal val="visible"/>
                                      </p:to>
                                    </p:set>
                                    <p:animEffect transition="in" filter="fade">
                                      <p:cBhvr>
                                        <p:cTn id="34" dur="500"/>
                                        <p:tgtEl>
                                          <p:spTgt spid="21">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xEl>
                                              <p:pRg st="10" end="10"/>
                                            </p:txEl>
                                          </p:spTgt>
                                        </p:tgtEl>
                                        <p:attrNameLst>
                                          <p:attrName>style.visibility</p:attrName>
                                        </p:attrNameLst>
                                      </p:cBhvr>
                                      <p:to>
                                        <p:strVal val="visible"/>
                                      </p:to>
                                    </p:set>
                                    <p:animEffect transition="in" filter="fade">
                                      <p:cBhvr>
                                        <p:cTn id="37" dur="500"/>
                                        <p:tgtEl>
                                          <p:spTgt spid="21">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xEl>
                                              <p:pRg st="11" end="11"/>
                                            </p:txEl>
                                          </p:spTgt>
                                        </p:tgtEl>
                                        <p:attrNameLst>
                                          <p:attrName>style.visibility</p:attrName>
                                        </p:attrNameLst>
                                      </p:cBhvr>
                                      <p:to>
                                        <p:strVal val="visible"/>
                                      </p:to>
                                    </p:set>
                                    <p:animEffect transition="in" filter="fade">
                                      <p:cBhvr>
                                        <p:cTn id="40" dur="500"/>
                                        <p:tgtEl>
                                          <p:spTgt spid="21">
                                            <p:txEl>
                                              <p:pRg st="11" end="1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xEl>
                                              <p:pRg st="12" end="12"/>
                                            </p:txEl>
                                          </p:spTgt>
                                        </p:tgtEl>
                                        <p:attrNameLst>
                                          <p:attrName>style.visibility</p:attrName>
                                        </p:attrNameLst>
                                      </p:cBhvr>
                                      <p:to>
                                        <p:strVal val="visible"/>
                                      </p:to>
                                    </p:set>
                                    <p:animEffect transition="in" filter="fade">
                                      <p:cBhvr>
                                        <p:cTn id="43" dur="500"/>
                                        <p:tgtEl>
                                          <p:spTgt spid="21">
                                            <p:txEl>
                                              <p:pRg st="12" end="1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xEl>
                                              <p:pRg st="13" end="13"/>
                                            </p:txEl>
                                          </p:spTgt>
                                        </p:tgtEl>
                                        <p:attrNameLst>
                                          <p:attrName>style.visibility</p:attrName>
                                        </p:attrNameLst>
                                      </p:cBhvr>
                                      <p:to>
                                        <p:strVal val="visible"/>
                                      </p:to>
                                    </p:set>
                                    <p:animEffect transition="in" filter="fade">
                                      <p:cBhvr>
                                        <p:cTn id="46" dur="500"/>
                                        <p:tgtEl>
                                          <p:spTgt spid="21">
                                            <p:txEl>
                                              <p:pRg st="13" end="1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xEl>
                                              <p:pRg st="0" end="0"/>
                                            </p:txEl>
                                          </p:spTgt>
                                        </p:tgtEl>
                                        <p:attrNameLst>
                                          <p:attrName>style.visibility</p:attrName>
                                        </p:attrNameLst>
                                      </p:cBhvr>
                                      <p:to>
                                        <p:strVal val="visible"/>
                                      </p:to>
                                    </p:set>
                                    <p:animEffect transition="in" filter="fade">
                                      <p:cBhvr>
                                        <p:cTn id="51" dur="500"/>
                                        <p:tgtEl>
                                          <p:spTgt spid="23">
                                            <p:txEl>
                                              <p:pRg st="0" end="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xEl>
                                              <p:pRg st="1" end="1"/>
                                            </p:txEl>
                                          </p:spTgt>
                                        </p:tgtEl>
                                        <p:attrNameLst>
                                          <p:attrName>style.visibility</p:attrName>
                                        </p:attrNameLst>
                                      </p:cBhvr>
                                      <p:to>
                                        <p:strVal val="visible"/>
                                      </p:to>
                                    </p:set>
                                    <p:animEffect transition="in" filter="fade">
                                      <p:cBhvr>
                                        <p:cTn id="54" dur="500"/>
                                        <p:tgtEl>
                                          <p:spTgt spid="23">
                                            <p:txEl>
                                              <p:pRg st="1" end="1"/>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3">
                                            <p:txEl>
                                              <p:pRg st="2" end="2"/>
                                            </p:txEl>
                                          </p:spTgt>
                                        </p:tgtEl>
                                        <p:attrNameLst>
                                          <p:attrName>style.visibility</p:attrName>
                                        </p:attrNameLst>
                                      </p:cBhvr>
                                      <p:to>
                                        <p:strVal val="visible"/>
                                      </p:to>
                                    </p:set>
                                    <p:animEffect transition="in" filter="fade">
                                      <p:cBhvr>
                                        <p:cTn id="57" dur="500"/>
                                        <p:tgtEl>
                                          <p:spTgt spid="23">
                                            <p:txEl>
                                              <p:pRg st="2" end="2"/>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23">
                                            <p:txEl>
                                              <p:pRg st="3" end="3"/>
                                            </p:txEl>
                                          </p:spTgt>
                                        </p:tgtEl>
                                        <p:attrNameLst>
                                          <p:attrName>style.visibility</p:attrName>
                                        </p:attrNameLst>
                                      </p:cBhvr>
                                      <p:to>
                                        <p:strVal val="visible"/>
                                      </p:to>
                                    </p:set>
                                    <p:animEffect transition="in" filter="fade">
                                      <p:cBhvr>
                                        <p:cTn id="60" dur="500"/>
                                        <p:tgtEl>
                                          <p:spTgt spid="23">
                                            <p:txEl>
                                              <p:pRg st="3" end="3"/>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23">
                                            <p:txEl>
                                              <p:pRg st="4" end="4"/>
                                            </p:txEl>
                                          </p:spTgt>
                                        </p:tgtEl>
                                        <p:attrNameLst>
                                          <p:attrName>style.visibility</p:attrName>
                                        </p:attrNameLst>
                                      </p:cBhvr>
                                      <p:to>
                                        <p:strVal val="visible"/>
                                      </p:to>
                                    </p:set>
                                    <p:animEffect transition="in" filter="fade">
                                      <p:cBhvr>
                                        <p:cTn id="63" dur="500"/>
                                        <p:tgtEl>
                                          <p:spTgt spid="23">
                                            <p:txEl>
                                              <p:pRg st="4" end="4"/>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3">
                                            <p:txEl>
                                              <p:pRg st="5" end="5"/>
                                            </p:txEl>
                                          </p:spTgt>
                                        </p:tgtEl>
                                        <p:attrNameLst>
                                          <p:attrName>style.visibility</p:attrName>
                                        </p:attrNameLst>
                                      </p:cBhvr>
                                      <p:to>
                                        <p:strVal val="visible"/>
                                      </p:to>
                                    </p:set>
                                    <p:animEffect transition="in" filter="fade">
                                      <p:cBhvr>
                                        <p:cTn id="66" dur="500"/>
                                        <p:tgtEl>
                                          <p:spTgt spid="23">
                                            <p:txEl>
                                              <p:pRg st="5" end="5"/>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23">
                                            <p:txEl>
                                              <p:pRg st="6" end="6"/>
                                            </p:txEl>
                                          </p:spTgt>
                                        </p:tgtEl>
                                        <p:attrNameLst>
                                          <p:attrName>style.visibility</p:attrName>
                                        </p:attrNameLst>
                                      </p:cBhvr>
                                      <p:to>
                                        <p:strVal val="visible"/>
                                      </p:to>
                                    </p:set>
                                    <p:animEffect transition="in" filter="fade">
                                      <p:cBhvr>
                                        <p:cTn id="69" dur="500"/>
                                        <p:tgtEl>
                                          <p:spTgt spid="23">
                                            <p:txEl>
                                              <p:pRg st="6" end="6"/>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xEl>
                                              <p:pRg st="7" end="7"/>
                                            </p:txEl>
                                          </p:spTgt>
                                        </p:tgtEl>
                                        <p:attrNameLst>
                                          <p:attrName>style.visibility</p:attrName>
                                        </p:attrNameLst>
                                      </p:cBhvr>
                                      <p:to>
                                        <p:strVal val="visible"/>
                                      </p:to>
                                    </p:set>
                                    <p:animEffect transition="in" filter="fade">
                                      <p:cBhvr>
                                        <p:cTn id="72" dur="500"/>
                                        <p:tgtEl>
                                          <p:spTgt spid="23">
                                            <p:txEl>
                                              <p:pRg st="7" end="7"/>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23">
                                            <p:txEl>
                                              <p:pRg st="8" end="8"/>
                                            </p:txEl>
                                          </p:spTgt>
                                        </p:tgtEl>
                                        <p:attrNameLst>
                                          <p:attrName>style.visibility</p:attrName>
                                        </p:attrNameLst>
                                      </p:cBhvr>
                                      <p:to>
                                        <p:strVal val="visible"/>
                                      </p:to>
                                    </p:set>
                                    <p:animEffect transition="in" filter="fade">
                                      <p:cBhvr>
                                        <p:cTn id="75" dur="500"/>
                                        <p:tgtEl>
                                          <p:spTgt spid="23">
                                            <p:txEl>
                                              <p:pRg st="8" end="8"/>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23">
                                            <p:txEl>
                                              <p:pRg st="9" end="9"/>
                                            </p:txEl>
                                          </p:spTgt>
                                        </p:tgtEl>
                                        <p:attrNameLst>
                                          <p:attrName>style.visibility</p:attrName>
                                        </p:attrNameLst>
                                      </p:cBhvr>
                                      <p:to>
                                        <p:strVal val="visible"/>
                                      </p:to>
                                    </p:set>
                                    <p:animEffect transition="in" filter="fade">
                                      <p:cBhvr>
                                        <p:cTn id="78" dur="500"/>
                                        <p:tgtEl>
                                          <p:spTgt spid="23">
                                            <p:txEl>
                                              <p:pRg st="9" end="9"/>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23">
                                            <p:txEl>
                                              <p:pRg st="10" end="10"/>
                                            </p:txEl>
                                          </p:spTgt>
                                        </p:tgtEl>
                                        <p:attrNameLst>
                                          <p:attrName>style.visibility</p:attrName>
                                        </p:attrNameLst>
                                      </p:cBhvr>
                                      <p:to>
                                        <p:strVal val="visible"/>
                                      </p:to>
                                    </p:set>
                                    <p:animEffect transition="in" filter="fade">
                                      <p:cBhvr>
                                        <p:cTn id="81" dur="500"/>
                                        <p:tgtEl>
                                          <p:spTgt spid="23">
                                            <p:txEl>
                                              <p:pRg st="10" end="10"/>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23">
                                            <p:txEl>
                                              <p:pRg st="11" end="11"/>
                                            </p:txEl>
                                          </p:spTgt>
                                        </p:tgtEl>
                                        <p:attrNameLst>
                                          <p:attrName>style.visibility</p:attrName>
                                        </p:attrNameLst>
                                      </p:cBhvr>
                                      <p:to>
                                        <p:strVal val="visible"/>
                                      </p:to>
                                    </p:set>
                                    <p:animEffect transition="in" filter="fade">
                                      <p:cBhvr>
                                        <p:cTn id="84" dur="500"/>
                                        <p:tgtEl>
                                          <p:spTgt spid="23">
                                            <p:txEl>
                                              <p:pRg st="11" end="11"/>
                                            </p:txEl>
                                          </p:spTgt>
                                        </p:tgtEl>
                                      </p:cBhvr>
                                    </p:animEffect>
                                  </p:childTnLst>
                                </p:cTn>
                              </p:par>
                              <p:par>
                                <p:cTn id="85" presetID="10" presetClass="entr" presetSubtype="0" fill="hold" nodeType="withEffect">
                                  <p:stCondLst>
                                    <p:cond delay="0"/>
                                  </p:stCondLst>
                                  <p:childTnLst>
                                    <p:set>
                                      <p:cBhvr>
                                        <p:cTn id="86" dur="1" fill="hold">
                                          <p:stCondLst>
                                            <p:cond delay="0"/>
                                          </p:stCondLst>
                                        </p:cTn>
                                        <p:tgtEl>
                                          <p:spTgt spid="23">
                                            <p:txEl>
                                              <p:pRg st="12" end="12"/>
                                            </p:txEl>
                                          </p:spTgt>
                                        </p:tgtEl>
                                        <p:attrNameLst>
                                          <p:attrName>style.visibility</p:attrName>
                                        </p:attrNameLst>
                                      </p:cBhvr>
                                      <p:to>
                                        <p:strVal val="visible"/>
                                      </p:to>
                                    </p:set>
                                    <p:animEffect transition="in" filter="fade">
                                      <p:cBhvr>
                                        <p:cTn id="87" dur="500"/>
                                        <p:tgtEl>
                                          <p:spTgt spid="2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xmlns="" id="{F9843401-B859-F945-B071-F308DED55C5E}"/>
              </a:ext>
            </a:extLst>
          </p:cNvPr>
          <p:cNvGraphicFramePr>
            <a:graphicFrameLocks/>
          </p:cNvGraphicFramePr>
          <p:nvPr>
            <p:extLst>
              <p:ext uri="{D42A27DB-BD31-4B8C-83A1-F6EECF244321}">
                <p14:modId xmlns:p14="http://schemas.microsoft.com/office/powerpoint/2010/main" val="3568487855"/>
              </p:ext>
            </p:extLst>
          </p:nvPr>
        </p:nvGraphicFramePr>
        <p:xfrm>
          <a:off x="1005051" y="914404"/>
          <a:ext cx="7093831" cy="5544748"/>
        </p:xfrm>
        <a:graphic>
          <a:graphicData uri="http://schemas.openxmlformats.org/drawingml/2006/table">
            <a:tbl>
              <a:tblPr firstRow="1" bandRow="1">
                <a:tableStyleId>{93296810-A885-4BE3-A3E7-6D5BEEA58F35}</a:tableStyleId>
              </a:tblPr>
              <a:tblGrid>
                <a:gridCol w="620702">
                  <a:extLst>
                    <a:ext uri="{9D8B030D-6E8A-4147-A177-3AD203B41FA5}">
                      <a16:colId xmlns:a16="http://schemas.microsoft.com/office/drawing/2014/main" xmlns="" val="20000"/>
                    </a:ext>
                  </a:extLst>
                </a:gridCol>
                <a:gridCol w="2234526">
                  <a:extLst>
                    <a:ext uri="{9D8B030D-6E8A-4147-A177-3AD203B41FA5}">
                      <a16:colId xmlns:a16="http://schemas.microsoft.com/office/drawing/2014/main" xmlns="" val="20001"/>
                    </a:ext>
                  </a:extLst>
                </a:gridCol>
                <a:gridCol w="4238603">
                  <a:extLst>
                    <a:ext uri="{9D8B030D-6E8A-4147-A177-3AD203B41FA5}">
                      <a16:colId xmlns:a16="http://schemas.microsoft.com/office/drawing/2014/main" xmlns="" val="20002"/>
                    </a:ext>
                  </a:extLst>
                </a:gridCol>
              </a:tblGrid>
              <a:tr h="471974">
                <a:tc gridSpan="3">
                  <a:txBody>
                    <a:bodyPr/>
                    <a:lstStyle/>
                    <a:p>
                      <a:pPr algn="ctr"/>
                      <a:r>
                        <a:rPr lang="en-GB" sz="2200" baseline="0" dirty="0"/>
                        <a:t>Puberty and Human Reproduction</a:t>
                      </a:r>
                      <a:r>
                        <a:rPr lang="en-GB" sz="2200" dirty="0"/>
                        <a:t> in Jigsaw 3-11 Changing Me Puzzle</a:t>
                      </a:r>
                      <a:endParaRPr lang="en-GB" sz="2200" b="1" dirty="0"/>
                    </a:p>
                  </a:txBody>
                  <a:tcPr marL="64063" marR="64063" marT="42708" marB="42708"/>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xmlns="" val="10000"/>
                  </a:ext>
                </a:extLst>
              </a:tr>
              <a:tr h="431413">
                <a:tc>
                  <a:txBody>
                    <a:bodyPr/>
                    <a:lstStyle/>
                    <a:p>
                      <a:pPr algn="l"/>
                      <a:r>
                        <a:rPr lang="en-GB" sz="1500" dirty="0"/>
                        <a:t>FS</a:t>
                      </a:r>
                      <a:endParaRPr lang="en-GB" sz="1500" b="1" dirty="0"/>
                    </a:p>
                  </a:txBody>
                  <a:tcPr marL="56071" marR="56071" marT="37383" marB="37383"/>
                </a:tc>
                <a:tc>
                  <a:txBody>
                    <a:bodyPr/>
                    <a:lstStyle/>
                    <a:p>
                      <a:pPr algn="l"/>
                      <a:r>
                        <a:rPr lang="en-GB" sz="1500" dirty="0"/>
                        <a:t>Growing Up</a:t>
                      </a:r>
                      <a:endParaRPr lang="en-GB" sz="1500" b="1" dirty="0"/>
                    </a:p>
                  </a:txBody>
                  <a:tcPr marL="56071" marR="56071" marT="37383" marB="37383"/>
                </a:tc>
                <a:tc>
                  <a:txBody>
                    <a:bodyPr/>
                    <a:lstStyle/>
                    <a:p>
                      <a:pPr algn="l">
                        <a:spcAft>
                          <a:spcPts val="600"/>
                        </a:spcAft>
                      </a:pPr>
                      <a:r>
                        <a:rPr lang="en-GB" sz="1500" dirty="0"/>
                        <a:t>How we have changed since we were babies</a:t>
                      </a:r>
                    </a:p>
                  </a:txBody>
                  <a:tcPr marL="56071" marR="56071" marT="37383" marB="37383"/>
                </a:tc>
                <a:extLst>
                  <a:ext uri="{0D108BD9-81ED-4DB2-BD59-A6C34878D82A}">
                    <a16:rowId xmlns:a16="http://schemas.microsoft.com/office/drawing/2014/main" xmlns="" val="10001"/>
                  </a:ext>
                </a:extLst>
              </a:tr>
              <a:tr h="842913">
                <a:tc>
                  <a:txBody>
                    <a:bodyPr/>
                    <a:lstStyle/>
                    <a:p>
                      <a:pPr algn="l"/>
                      <a:r>
                        <a:rPr lang="en-GB" sz="1500" dirty="0"/>
                        <a:t>Y1</a:t>
                      </a:r>
                      <a:endParaRPr lang="en-GB" sz="1500" b="1" dirty="0"/>
                    </a:p>
                  </a:txBody>
                  <a:tcPr marL="56071" marR="56071" marT="37383" marB="37383"/>
                </a:tc>
                <a:tc>
                  <a:txBody>
                    <a:bodyPr/>
                    <a:lstStyle/>
                    <a:p>
                      <a:pPr algn="l"/>
                      <a:r>
                        <a:rPr lang="en-GB" sz="1500" dirty="0"/>
                        <a:t>My changing body</a:t>
                      </a:r>
                      <a:endParaRPr lang="en-GB" sz="1500" b="1" dirty="0"/>
                    </a:p>
                  </a:txBody>
                  <a:tcPr marL="56071" marR="56071" marT="37383" marB="37383"/>
                </a:tc>
                <a:tc>
                  <a:txBody>
                    <a:bodyPr/>
                    <a:lstStyle/>
                    <a:p>
                      <a:pPr algn="l"/>
                      <a:r>
                        <a:rPr lang="en-GB" sz="1500" dirty="0"/>
                        <a:t>Understanding that growing and changing is natural and happens to everybody at different rates</a:t>
                      </a:r>
                    </a:p>
                  </a:txBody>
                  <a:tcPr marL="56071" marR="56071" marT="37383" marB="37383"/>
                </a:tc>
                <a:extLst>
                  <a:ext uri="{0D108BD9-81ED-4DB2-BD59-A6C34878D82A}">
                    <a16:rowId xmlns:a16="http://schemas.microsoft.com/office/drawing/2014/main" xmlns="" val="10002"/>
                  </a:ext>
                </a:extLst>
              </a:tr>
              <a:tr h="591269">
                <a:tc>
                  <a:txBody>
                    <a:bodyPr/>
                    <a:lstStyle/>
                    <a:p>
                      <a:pPr algn="l"/>
                      <a:endParaRPr lang="en-GB" sz="1500" b="1" dirty="0"/>
                    </a:p>
                  </a:txBody>
                  <a:tcPr marL="56071" marR="56071" marT="37383" marB="37383"/>
                </a:tc>
                <a:tc>
                  <a:txBody>
                    <a:bodyPr/>
                    <a:lstStyle/>
                    <a:p>
                      <a:pPr algn="l"/>
                      <a:r>
                        <a:rPr lang="en-GB" sz="1500" dirty="0"/>
                        <a:t>Boys’ and girls’ bodies</a:t>
                      </a:r>
                      <a:endParaRPr lang="en-GB" sz="1500" b="1" dirty="0"/>
                    </a:p>
                  </a:txBody>
                  <a:tcPr marL="56071" marR="56071" marT="37383" marB="37383"/>
                </a:tc>
                <a:tc>
                  <a:txBody>
                    <a:bodyPr/>
                    <a:lstStyle/>
                    <a:p>
                      <a:pPr algn="l"/>
                      <a:r>
                        <a:rPr lang="en-GB" sz="1500" dirty="0"/>
                        <a:t>Appreciating the parts of the body that make us different and using the correct names for them</a:t>
                      </a:r>
                    </a:p>
                  </a:txBody>
                  <a:tcPr marL="56071" marR="56071" marT="37383" marB="37383"/>
                </a:tc>
                <a:extLst>
                  <a:ext uri="{0D108BD9-81ED-4DB2-BD59-A6C34878D82A}">
                    <a16:rowId xmlns:a16="http://schemas.microsoft.com/office/drawing/2014/main" xmlns="" val="10003"/>
                  </a:ext>
                </a:extLst>
              </a:tr>
              <a:tr h="591269">
                <a:tc>
                  <a:txBody>
                    <a:bodyPr/>
                    <a:lstStyle/>
                    <a:p>
                      <a:pPr algn="l"/>
                      <a:r>
                        <a:rPr lang="en-GB" sz="1500" dirty="0"/>
                        <a:t>Y2</a:t>
                      </a:r>
                      <a:endParaRPr lang="en-GB" sz="1500" b="1" dirty="0"/>
                    </a:p>
                  </a:txBody>
                  <a:tcPr marL="56071" marR="56071" marT="37383" marB="37383"/>
                </a:tc>
                <a:tc>
                  <a:txBody>
                    <a:bodyPr/>
                    <a:lstStyle/>
                    <a:p>
                      <a:pPr algn="l"/>
                      <a:r>
                        <a:rPr lang="en-GB" sz="1500" dirty="0"/>
                        <a:t>The changing me</a:t>
                      </a:r>
                      <a:endParaRPr lang="en-GB" sz="1500" b="1" dirty="0"/>
                    </a:p>
                  </a:txBody>
                  <a:tcPr marL="56071" marR="56071" marT="37383" marB="37383"/>
                </a:tc>
                <a:tc>
                  <a:txBody>
                    <a:bodyPr/>
                    <a:lstStyle/>
                    <a:p>
                      <a:pPr algn="l"/>
                      <a:r>
                        <a:rPr lang="en-GB" sz="1500" dirty="0"/>
                        <a:t>Where am I on the journey from young to old, and what changes can I be proud of?</a:t>
                      </a:r>
                    </a:p>
                  </a:txBody>
                  <a:tcPr marL="56071" marR="56071" marT="37383" marB="37383"/>
                </a:tc>
                <a:extLst>
                  <a:ext uri="{0D108BD9-81ED-4DB2-BD59-A6C34878D82A}">
                    <a16:rowId xmlns:a16="http://schemas.microsoft.com/office/drawing/2014/main" xmlns="" val="10004"/>
                  </a:ext>
                </a:extLst>
              </a:tr>
              <a:tr h="591269">
                <a:tc>
                  <a:txBody>
                    <a:bodyPr/>
                    <a:lstStyle/>
                    <a:p>
                      <a:pPr algn="l"/>
                      <a:endParaRPr lang="en-GB" sz="1500" b="1"/>
                    </a:p>
                  </a:txBody>
                  <a:tcPr marL="56071" marR="56071" marT="37383" marB="37383"/>
                </a:tc>
                <a:tc>
                  <a:txBody>
                    <a:bodyPr/>
                    <a:lstStyle/>
                    <a:p>
                      <a:pPr algn="l"/>
                      <a:r>
                        <a:rPr lang="en-GB" sz="1500" dirty="0"/>
                        <a:t>Boys and girls</a:t>
                      </a:r>
                      <a:endParaRPr lang="en-GB" sz="1500" b="1" dirty="0"/>
                    </a:p>
                  </a:txBody>
                  <a:tcPr marL="56071" marR="56071" marT="37383" marB="37383"/>
                </a:tc>
                <a:tc>
                  <a:txBody>
                    <a:bodyPr/>
                    <a:lstStyle/>
                    <a:p>
                      <a:pPr algn="l"/>
                      <a:r>
                        <a:rPr lang="en-GB" sz="1500" dirty="0"/>
                        <a:t>Differences between boys and girls – how do we feel about them? Which parts of me are private?</a:t>
                      </a:r>
                    </a:p>
                  </a:txBody>
                  <a:tcPr marL="56071" marR="56071" marT="37383" marB="37383"/>
                </a:tc>
                <a:extLst>
                  <a:ext uri="{0D108BD9-81ED-4DB2-BD59-A6C34878D82A}">
                    <a16:rowId xmlns:a16="http://schemas.microsoft.com/office/drawing/2014/main" xmlns="" val="10005"/>
                  </a:ext>
                </a:extLst>
              </a:tr>
              <a:tr h="842913">
                <a:tc>
                  <a:txBody>
                    <a:bodyPr/>
                    <a:lstStyle/>
                    <a:p>
                      <a:pPr algn="l"/>
                      <a:r>
                        <a:rPr lang="en-GB" sz="1500" dirty="0"/>
                        <a:t>Y3</a:t>
                      </a:r>
                      <a:endParaRPr lang="en-GB" sz="1500" b="1" dirty="0"/>
                    </a:p>
                  </a:txBody>
                  <a:tcPr marL="56071" marR="56071" marT="37383" marB="37383"/>
                </a:tc>
                <a:tc>
                  <a:txBody>
                    <a:bodyPr/>
                    <a:lstStyle/>
                    <a:p>
                      <a:pPr algn="l"/>
                      <a:r>
                        <a:rPr lang="en-GB" sz="1500" dirty="0"/>
                        <a:t>Outside body changes</a:t>
                      </a:r>
                      <a:endParaRPr lang="en-GB" sz="1500" b="1" dirty="0"/>
                    </a:p>
                  </a:txBody>
                  <a:tcPr marL="56071" marR="56071" marT="37383" marB="37383"/>
                </a:tc>
                <a:tc>
                  <a:txBody>
                    <a:bodyPr/>
                    <a:lstStyle/>
                    <a:p>
                      <a:pPr algn="l"/>
                      <a:r>
                        <a:rPr lang="en-GB" sz="1500" dirty="0"/>
                        <a:t>How our bodies need to change so they can make babies when we grow up – outside changes and how we feel about them</a:t>
                      </a:r>
                    </a:p>
                  </a:txBody>
                  <a:tcPr marL="56071" marR="56071" marT="37383" marB="37383"/>
                </a:tc>
                <a:extLst>
                  <a:ext uri="{0D108BD9-81ED-4DB2-BD59-A6C34878D82A}">
                    <a16:rowId xmlns:a16="http://schemas.microsoft.com/office/drawing/2014/main" xmlns="" val="10006"/>
                  </a:ext>
                </a:extLst>
              </a:tr>
              <a:tr h="842913">
                <a:tc>
                  <a:txBody>
                    <a:bodyPr/>
                    <a:lstStyle/>
                    <a:p>
                      <a:pPr algn="l"/>
                      <a:endParaRPr lang="en-GB" sz="1500" b="1" dirty="0"/>
                    </a:p>
                  </a:txBody>
                  <a:tcPr marL="56071" marR="56071" marT="37383" marB="37383"/>
                </a:tc>
                <a:tc>
                  <a:txBody>
                    <a:bodyPr/>
                    <a:lstStyle/>
                    <a:p>
                      <a:pPr algn="l"/>
                      <a:r>
                        <a:rPr lang="en-GB" sz="1500" dirty="0"/>
                        <a:t>Inside body changes</a:t>
                      </a:r>
                      <a:endParaRPr lang="en-GB" sz="1500" b="1" dirty="0"/>
                    </a:p>
                  </a:txBody>
                  <a:tcPr marL="56071" marR="56071" marT="37383" marB="3738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a:t>How our bodies need to change so they can make babies when we grow up – inside changes and how we feel about them </a:t>
                      </a:r>
                      <a:r>
                        <a:rPr lang="en-GB" sz="900" dirty="0"/>
                        <a:t>(animations used</a:t>
                      </a:r>
                      <a:r>
                        <a:rPr lang="en-GB" sz="900" baseline="0" dirty="0"/>
                        <a:t> – shorter version Female and Male Reproductive Systems) </a:t>
                      </a:r>
                      <a:endParaRPr lang="en-GB" sz="900" dirty="0"/>
                    </a:p>
                  </a:txBody>
                  <a:tcPr marL="56071" marR="56071" marT="37383" marB="37383"/>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098160141"/>
      </p:ext>
    </p:extLst>
  </p:cSld>
  <p:clrMapOvr>
    <a:masterClrMapping/>
  </p:clrMapOvr>
  <p:transition spd="slow">
    <p:comb/>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2026923364"/>
              </p:ext>
            </p:extLst>
          </p:nvPr>
        </p:nvGraphicFramePr>
        <p:xfrm>
          <a:off x="1016455" y="1"/>
          <a:ext cx="7371969" cy="6460369"/>
        </p:xfrm>
        <a:graphic>
          <a:graphicData uri="http://schemas.openxmlformats.org/drawingml/2006/table">
            <a:tbl>
              <a:tblPr firstRow="1" bandRow="1">
                <a:tableStyleId>{93296810-A885-4BE3-A3E7-6D5BEEA58F35}</a:tableStyleId>
              </a:tblPr>
              <a:tblGrid>
                <a:gridCol w="645037">
                  <a:extLst>
                    <a:ext uri="{9D8B030D-6E8A-4147-A177-3AD203B41FA5}">
                      <a16:colId xmlns:a16="http://schemas.microsoft.com/office/drawing/2014/main" xmlns="" val="20000"/>
                    </a:ext>
                  </a:extLst>
                </a:gridCol>
                <a:gridCol w="2322139">
                  <a:extLst>
                    <a:ext uri="{9D8B030D-6E8A-4147-A177-3AD203B41FA5}">
                      <a16:colId xmlns:a16="http://schemas.microsoft.com/office/drawing/2014/main" xmlns="" val="20001"/>
                    </a:ext>
                  </a:extLst>
                </a:gridCol>
                <a:gridCol w="4404793">
                  <a:extLst>
                    <a:ext uri="{9D8B030D-6E8A-4147-A177-3AD203B41FA5}">
                      <a16:colId xmlns:a16="http://schemas.microsoft.com/office/drawing/2014/main" xmlns="" val="20002"/>
                    </a:ext>
                  </a:extLst>
                </a:gridCol>
              </a:tblGrid>
              <a:tr h="735902">
                <a:tc gridSpan="3">
                  <a:txBody>
                    <a:bodyPr/>
                    <a:lstStyle/>
                    <a:p>
                      <a:pPr algn="ctr"/>
                      <a:r>
                        <a:rPr lang="en-GB" sz="2400" dirty="0"/>
                        <a:t>Puberty and Human Reproduction in Jigsaw 3-11 Changing Me Puzzle </a:t>
                      </a:r>
                      <a:endParaRPr lang="en-GB" sz="2400" b="1" dirty="0"/>
                    </a:p>
                  </a:txBody>
                  <a:tcPr marL="62569" marR="62569" marT="41712" marB="41712"/>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xmlns="" val="10000"/>
                  </a:ext>
                </a:extLst>
              </a:tr>
              <a:tr h="867380">
                <a:tc>
                  <a:txBody>
                    <a:bodyPr/>
                    <a:lstStyle/>
                    <a:p>
                      <a:pPr algn="ctr"/>
                      <a:r>
                        <a:rPr lang="en-GB" sz="1600" dirty="0"/>
                        <a:t>Y4</a:t>
                      </a:r>
                      <a:endParaRPr lang="en-GB" sz="1600" b="1" dirty="0"/>
                    </a:p>
                  </a:txBody>
                  <a:tcPr marL="57465" marR="57465" marT="38312" marB="38312"/>
                </a:tc>
                <a:tc>
                  <a:txBody>
                    <a:bodyPr/>
                    <a:lstStyle/>
                    <a:p>
                      <a:pPr algn="ctr"/>
                      <a:r>
                        <a:rPr lang="en-GB" sz="1600" dirty="0"/>
                        <a:t>Having a baby</a:t>
                      </a:r>
                      <a:endParaRPr lang="en-GB" sz="1600" b="1" dirty="0"/>
                    </a:p>
                  </a:txBody>
                  <a:tcPr marL="57465" marR="57465" marT="38312" marB="38312"/>
                </a:tc>
                <a:tc>
                  <a:txBody>
                    <a:bodyPr/>
                    <a:lstStyle/>
                    <a:p>
                      <a:r>
                        <a:rPr lang="en-GB" sz="1600" dirty="0"/>
                        <a:t>The choice to have a baby, the parts of men and women that make babies </a:t>
                      </a:r>
                      <a:r>
                        <a:rPr lang="en-GB" sz="1600" dirty="0">
                          <a:solidFill>
                            <a:srgbClr val="0070C0"/>
                          </a:solidFill>
                        </a:rPr>
                        <a:t>and </a:t>
                      </a:r>
                      <a:r>
                        <a:rPr lang="en-GB" sz="1600" dirty="0" smtClean="0">
                          <a:solidFill>
                            <a:srgbClr val="0070C0"/>
                          </a:solidFill>
                        </a:rPr>
                        <a:t>I</a:t>
                      </a:r>
                      <a:r>
                        <a:rPr lang="en-GB" sz="1600" baseline="0" dirty="0" smtClean="0">
                          <a:solidFill>
                            <a:srgbClr val="0070C0"/>
                          </a:solidFill>
                        </a:rPr>
                        <a:t> am made from the joining of their egg and sperm.</a:t>
                      </a:r>
                      <a:endParaRPr lang="en-GB" sz="1000" dirty="0">
                        <a:solidFill>
                          <a:srgbClr val="0070C0"/>
                        </a:solidFill>
                      </a:endParaRPr>
                    </a:p>
                  </a:txBody>
                  <a:tcPr marL="57465" marR="57465" marT="38312" marB="38312"/>
                </a:tc>
                <a:extLst>
                  <a:ext uri="{0D108BD9-81ED-4DB2-BD59-A6C34878D82A}">
                    <a16:rowId xmlns:a16="http://schemas.microsoft.com/office/drawing/2014/main" xmlns="" val="10001"/>
                  </a:ext>
                </a:extLst>
              </a:tr>
              <a:tr h="867380">
                <a:tc>
                  <a:txBody>
                    <a:bodyPr/>
                    <a:lstStyle/>
                    <a:p>
                      <a:pPr algn="ctr"/>
                      <a:endParaRPr lang="en-GB" sz="1600" b="1" dirty="0"/>
                    </a:p>
                  </a:txBody>
                  <a:tcPr marL="57465" marR="57465" marT="38312" marB="38312"/>
                </a:tc>
                <a:tc>
                  <a:txBody>
                    <a:bodyPr/>
                    <a:lstStyle/>
                    <a:p>
                      <a:pPr algn="ctr"/>
                      <a:r>
                        <a:rPr lang="en-GB" sz="1600" dirty="0"/>
                        <a:t>Girls and puberty</a:t>
                      </a:r>
                      <a:endParaRPr lang="en-GB" sz="1600" b="1" dirty="0"/>
                    </a:p>
                  </a:txBody>
                  <a:tcPr marL="57465" marR="57465"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How a girl’s body changes </a:t>
                      </a:r>
                      <a:r>
                        <a:rPr lang="en-GB" sz="1600" dirty="0">
                          <a:solidFill>
                            <a:schemeClr val="tx1"/>
                          </a:solidFill>
                          <a:highlight>
                            <a:srgbClr val="FFFF00"/>
                          </a:highlight>
                        </a:rPr>
                        <a:t>so that she can have a </a:t>
                      </a:r>
                      <a:r>
                        <a:rPr lang="en-GB" sz="1600" dirty="0">
                          <a:highlight>
                            <a:srgbClr val="FFFF00"/>
                          </a:highlight>
                        </a:rPr>
                        <a:t>baby when she’s an adult </a:t>
                      </a:r>
                      <a:r>
                        <a:rPr lang="en-GB" sz="1600" dirty="0"/>
                        <a:t>– including menstruation </a:t>
                      </a:r>
                      <a:endParaRPr lang="en-GB" sz="1000" dirty="0"/>
                    </a:p>
                  </a:txBody>
                  <a:tcPr marL="57465" marR="57465" marT="38312" marB="38312"/>
                </a:tc>
                <a:extLst>
                  <a:ext uri="{0D108BD9-81ED-4DB2-BD59-A6C34878D82A}">
                    <a16:rowId xmlns:a16="http://schemas.microsoft.com/office/drawing/2014/main" xmlns="" val="10002"/>
                  </a:ext>
                </a:extLst>
              </a:tr>
              <a:tr h="647190">
                <a:tc>
                  <a:txBody>
                    <a:bodyPr/>
                    <a:lstStyle/>
                    <a:p>
                      <a:pPr algn="ctr"/>
                      <a:r>
                        <a:rPr lang="en-GB" sz="1600" dirty="0"/>
                        <a:t>Y5</a:t>
                      </a:r>
                      <a:endParaRPr lang="en-GB" sz="1600" b="1" dirty="0"/>
                    </a:p>
                  </a:txBody>
                  <a:tcPr marL="57465" marR="57465" marT="38312" marB="38312"/>
                </a:tc>
                <a:tc>
                  <a:txBody>
                    <a:bodyPr/>
                    <a:lstStyle/>
                    <a:p>
                      <a:pPr algn="ctr"/>
                      <a:r>
                        <a:rPr lang="en-GB" sz="1600" dirty="0"/>
                        <a:t>Puberty for girls</a:t>
                      </a:r>
                      <a:endParaRPr lang="en-GB" sz="1600" b="1" dirty="0"/>
                    </a:p>
                  </a:txBody>
                  <a:tcPr marL="57465" marR="57465"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Physical changes and feelings</a:t>
                      </a:r>
                      <a:r>
                        <a:rPr lang="en-GB" sz="1600" baseline="0" dirty="0"/>
                        <a:t> about them – importance of looking after yourself </a:t>
                      </a:r>
                      <a:endParaRPr lang="en-GB" sz="1000" dirty="0"/>
                    </a:p>
                  </a:txBody>
                  <a:tcPr marL="57465" marR="57465" marT="38312" marB="38312"/>
                </a:tc>
                <a:extLst>
                  <a:ext uri="{0D108BD9-81ED-4DB2-BD59-A6C34878D82A}">
                    <a16:rowId xmlns:a16="http://schemas.microsoft.com/office/drawing/2014/main" xmlns="" val="10003"/>
                  </a:ext>
                </a:extLst>
              </a:tr>
              <a:tr h="729761">
                <a:tc>
                  <a:txBody>
                    <a:bodyPr/>
                    <a:lstStyle/>
                    <a:p>
                      <a:pPr algn="ctr"/>
                      <a:endParaRPr lang="en-GB" sz="1600" b="1"/>
                    </a:p>
                  </a:txBody>
                  <a:tcPr marL="57465" marR="57465" marT="38312" marB="38312"/>
                </a:tc>
                <a:tc>
                  <a:txBody>
                    <a:bodyPr/>
                    <a:lstStyle/>
                    <a:p>
                      <a:pPr algn="ctr"/>
                      <a:r>
                        <a:rPr lang="en-GB" sz="1600" dirty="0"/>
                        <a:t>Puberty for boys</a:t>
                      </a:r>
                      <a:endParaRPr lang="en-GB" sz="1600" b="1" dirty="0"/>
                    </a:p>
                  </a:txBody>
                  <a:tcPr marL="57465" marR="57465"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Developing understanding of changes for both sexes – reassurance and exploring feelings </a:t>
                      </a:r>
                    </a:p>
                  </a:txBody>
                  <a:tcPr marL="57465" marR="57465" marT="38312" marB="38312"/>
                </a:tc>
                <a:extLst>
                  <a:ext uri="{0D108BD9-81ED-4DB2-BD59-A6C34878D82A}">
                    <a16:rowId xmlns:a16="http://schemas.microsoft.com/office/drawing/2014/main" xmlns="" val="10004"/>
                  </a:ext>
                </a:extLst>
              </a:tr>
              <a:tr h="949951">
                <a:tc>
                  <a:txBody>
                    <a:bodyPr/>
                    <a:lstStyle/>
                    <a:p>
                      <a:pPr algn="ctr"/>
                      <a:endParaRPr lang="en-GB" sz="1600" b="1" dirty="0"/>
                    </a:p>
                  </a:txBody>
                  <a:tcPr marL="57465" marR="57465" marT="38312" marB="38312"/>
                </a:tc>
                <a:tc>
                  <a:txBody>
                    <a:bodyPr/>
                    <a:lstStyle/>
                    <a:p>
                      <a:pPr algn="ctr"/>
                      <a:r>
                        <a:rPr lang="en-GB" sz="1600" dirty="0">
                          <a:highlight>
                            <a:srgbClr val="FFFF00"/>
                          </a:highlight>
                        </a:rPr>
                        <a:t>Conception</a:t>
                      </a:r>
                      <a:endParaRPr lang="en-GB" sz="1600" b="1" dirty="0">
                        <a:highlight>
                          <a:srgbClr val="FFFF00"/>
                        </a:highlight>
                      </a:endParaRPr>
                    </a:p>
                  </a:txBody>
                  <a:tcPr marL="57465" marR="57465"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highlight>
                            <a:srgbClr val="FFFF00"/>
                          </a:highlight>
                        </a:rPr>
                        <a:t>Understanding the place of sexual intercourse in a relationship</a:t>
                      </a:r>
                      <a:r>
                        <a:rPr lang="en-GB" sz="1600" baseline="0" dirty="0">
                          <a:solidFill>
                            <a:schemeClr val="tx1"/>
                          </a:solidFill>
                          <a:highlight>
                            <a:srgbClr val="FFFF00"/>
                          </a:highlight>
                        </a:rPr>
                        <a:t> and how it can lead to conception and the wonder of a new life </a:t>
                      </a:r>
                      <a:endParaRPr lang="en-GB" sz="1000" dirty="0">
                        <a:solidFill>
                          <a:schemeClr val="tx1"/>
                        </a:solidFill>
                        <a:highlight>
                          <a:srgbClr val="FFFF00"/>
                        </a:highlight>
                      </a:endParaRPr>
                    </a:p>
                  </a:txBody>
                  <a:tcPr marL="57465" marR="57465" marT="38312" marB="38312"/>
                </a:tc>
                <a:extLst>
                  <a:ext uri="{0D108BD9-81ED-4DB2-BD59-A6C34878D82A}">
                    <a16:rowId xmlns:a16="http://schemas.microsoft.com/office/drawing/2014/main" xmlns="" val="10005"/>
                  </a:ext>
                </a:extLst>
              </a:tr>
              <a:tr h="647190">
                <a:tc>
                  <a:txBody>
                    <a:bodyPr/>
                    <a:lstStyle/>
                    <a:p>
                      <a:pPr algn="ctr"/>
                      <a:r>
                        <a:rPr lang="en-GB" sz="1600" dirty="0"/>
                        <a:t>Y6</a:t>
                      </a:r>
                      <a:endParaRPr lang="en-GB" sz="1600" b="1" dirty="0"/>
                    </a:p>
                  </a:txBody>
                  <a:tcPr marL="57465" marR="57465" marT="38312" marB="38312"/>
                </a:tc>
                <a:tc>
                  <a:txBody>
                    <a:bodyPr/>
                    <a:lstStyle/>
                    <a:p>
                      <a:pPr algn="ctr"/>
                      <a:r>
                        <a:rPr lang="en-GB" sz="1600" dirty="0"/>
                        <a:t>Puberty</a:t>
                      </a:r>
                      <a:endParaRPr lang="en-GB" sz="1600" b="1" dirty="0"/>
                    </a:p>
                  </a:txBody>
                  <a:tcPr marL="57465" marR="57465"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Consolidating understanding of physical and emotional changes and how they affect us </a:t>
                      </a:r>
                      <a:endParaRPr lang="en-GB" sz="1000" dirty="0"/>
                    </a:p>
                  </a:txBody>
                  <a:tcPr marL="57465" marR="57465" marT="38312" marB="38312"/>
                </a:tc>
                <a:extLst>
                  <a:ext uri="{0D108BD9-81ED-4DB2-BD59-A6C34878D82A}">
                    <a16:rowId xmlns:a16="http://schemas.microsoft.com/office/drawing/2014/main" xmlns="" val="10006"/>
                  </a:ext>
                </a:extLst>
              </a:tr>
              <a:tr h="509572">
                <a:tc>
                  <a:txBody>
                    <a:bodyPr/>
                    <a:lstStyle/>
                    <a:p>
                      <a:pPr algn="ctr"/>
                      <a:endParaRPr lang="en-GB" sz="1600" b="1" dirty="0"/>
                    </a:p>
                  </a:txBody>
                  <a:tcPr marL="57465" marR="57465" marT="38312" marB="38312"/>
                </a:tc>
                <a:tc>
                  <a:txBody>
                    <a:bodyPr/>
                    <a:lstStyle/>
                    <a:p>
                      <a:pPr algn="ctr"/>
                      <a:r>
                        <a:rPr lang="en-GB" sz="1600" dirty="0"/>
                        <a:t>Girl talk / boy talk</a:t>
                      </a:r>
                      <a:endParaRPr lang="en-GB" sz="1600" b="1" dirty="0"/>
                    </a:p>
                  </a:txBody>
                  <a:tcPr marL="57465" marR="57465"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A chance to ask questions and reflect (single sex) </a:t>
                      </a:r>
                    </a:p>
                  </a:txBody>
                  <a:tcPr marL="57465" marR="57465" marT="38312" marB="38312"/>
                </a:tc>
                <a:extLst>
                  <a:ext uri="{0D108BD9-81ED-4DB2-BD59-A6C34878D82A}">
                    <a16:rowId xmlns:a16="http://schemas.microsoft.com/office/drawing/2014/main" xmlns="" val="10007"/>
                  </a:ext>
                </a:extLst>
              </a:tr>
              <a:tr h="427001">
                <a:tc>
                  <a:txBody>
                    <a:bodyPr/>
                    <a:lstStyle/>
                    <a:p>
                      <a:pPr algn="ctr"/>
                      <a:endParaRPr lang="en-GB" sz="1600" b="1" dirty="0"/>
                    </a:p>
                  </a:txBody>
                  <a:tcPr marL="57465" marR="57465" marT="38312" marB="38312"/>
                </a:tc>
                <a:tc>
                  <a:txBody>
                    <a:bodyPr/>
                    <a:lstStyle/>
                    <a:p>
                      <a:pPr algn="ctr"/>
                      <a:r>
                        <a:rPr lang="en-GB" sz="1600" dirty="0">
                          <a:highlight>
                            <a:srgbClr val="FFFF00"/>
                          </a:highlight>
                        </a:rPr>
                        <a:t>Conception to birth</a:t>
                      </a:r>
                      <a:endParaRPr lang="en-GB" sz="1600" b="1" dirty="0">
                        <a:highlight>
                          <a:srgbClr val="FFFF00"/>
                        </a:highlight>
                      </a:endParaRPr>
                    </a:p>
                  </a:txBody>
                  <a:tcPr marL="57465" marR="57465"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highlight>
                            <a:srgbClr val="FFFF00"/>
                          </a:highlight>
                        </a:rPr>
                        <a:t>The story of pregnancy and birth </a:t>
                      </a:r>
                    </a:p>
                  </a:txBody>
                  <a:tcPr marL="57465" marR="57465" marT="38312" marB="38312"/>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6120800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xmlns="" id="{B36E884A-E241-D846-978C-953BF72E61DD}"/>
              </a:ext>
            </a:extLst>
          </p:cNvPr>
          <p:cNvSpPr>
            <a:spLocks noGrp="1"/>
          </p:cNvSpPr>
          <p:nvPr>
            <p:ph type="title"/>
          </p:nvPr>
        </p:nvSpPr>
        <p:spPr>
          <a:xfrm>
            <a:off x="308770" y="1218488"/>
            <a:ext cx="8630279" cy="1325563"/>
          </a:xfrm>
        </p:spPr>
        <p:txBody>
          <a:bodyPr>
            <a:noAutofit/>
          </a:bodyPr>
          <a:lstStyle/>
          <a:p>
            <a:r>
              <a:rPr lang="en-GB" altLang="en-US" sz="4000" b="1" dirty="0">
                <a:solidFill>
                  <a:srgbClr val="7B13A0"/>
                </a:solidFill>
                <a:cs typeface="Calibri Light" panose="020F0302020204030204" pitchFamily="34" charset="0"/>
              </a:rPr>
              <a:t>Some example materials from Jigsaw </a:t>
            </a:r>
            <a:br>
              <a:rPr lang="en-GB" altLang="en-US" sz="4000" b="1" dirty="0">
                <a:solidFill>
                  <a:srgbClr val="7B13A0"/>
                </a:solidFill>
                <a:cs typeface="Calibri Light" panose="020F0302020204030204" pitchFamily="34" charset="0"/>
              </a:rPr>
            </a:br>
            <a:r>
              <a:rPr lang="en-GB" altLang="en-US" sz="4000" b="1" dirty="0">
                <a:solidFill>
                  <a:srgbClr val="7B13A0"/>
                </a:solidFill>
                <a:cs typeface="Calibri Light" panose="020F0302020204030204" pitchFamily="34" charset="0"/>
              </a:rPr>
              <a:t>– younger children</a:t>
            </a:r>
            <a:r>
              <a:rPr lang="en-GB" altLang="en-US" sz="4000" dirty="0">
                <a:solidFill>
                  <a:srgbClr val="7B13A0"/>
                </a:solidFill>
                <a:ea typeface="DIN-Medium"/>
                <a:cs typeface="Calibri Light" panose="020F0302020204030204" pitchFamily="34" charset="0"/>
              </a:rPr>
              <a:t/>
            </a:r>
            <a:br>
              <a:rPr lang="en-GB" altLang="en-US" sz="4000" dirty="0">
                <a:solidFill>
                  <a:srgbClr val="7B13A0"/>
                </a:solidFill>
                <a:ea typeface="DIN-Medium"/>
                <a:cs typeface="Calibri Light" panose="020F0302020204030204" pitchFamily="34" charset="0"/>
              </a:rPr>
            </a:br>
            <a:endParaRPr lang="en-GB" sz="4000" dirty="0">
              <a:solidFill>
                <a:srgbClr val="7B13A0"/>
              </a:solidFill>
              <a:cs typeface="Calibri Light" panose="020F0302020204030204" pitchFamily="34" charset="0"/>
            </a:endParaRPr>
          </a:p>
        </p:txBody>
      </p:sp>
      <p:pic>
        <p:nvPicPr>
          <p:cNvPr id="19" name="Picture 5">
            <a:extLst>
              <a:ext uri="{FF2B5EF4-FFF2-40B4-BE49-F238E27FC236}">
                <a16:creationId xmlns:a16="http://schemas.microsoft.com/office/drawing/2014/main" xmlns="" id="{51701D56-E840-994A-BA6A-91928F55B51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4214" y="2253566"/>
            <a:ext cx="1350169" cy="1800225"/>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xmlns="" id="{3461370F-A4C8-4A43-8FDB-680C91D4944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9885" y="2261504"/>
            <a:ext cx="1350169" cy="17986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xmlns="" id="{E6C55B2F-F57E-D648-A0A0-784C8C2AE0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492614" y="3523039"/>
            <a:ext cx="88939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a:extLst>
              <a:ext uri="{FF2B5EF4-FFF2-40B4-BE49-F238E27FC236}">
                <a16:creationId xmlns:a16="http://schemas.microsoft.com/office/drawing/2014/main" xmlns="" id="{5FBC8A22-393D-6048-A3F1-BE55BE02C84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15336" y="2625308"/>
            <a:ext cx="813197"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a:extLst>
              <a:ext uri="{FF2B5EF4-FFF2-40B4-BE49-F238E27FC236}">
                <a16:creationId xmlns:a16="http://schemas.microsoft.com/office/drawing/2014/main" xmlns="" id="{C2215B92-6FE2-3343-8741-CBABD48FD0A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4214" y="4269691"/>
            <a:ext cx="1350169" cy="18002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11">
            <a:extLst>
              <a:ext uri="{FF2B5EF4-FFF2-40B4-BE49-F238E27FC236}">
                <a16:creationId xmlns:a16="http://schemas.microsoft.com/office/drawing/2014/main" xmlns="" id="{463A7CF6-280B-484A-9495-3AC65FFAB5B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9885" y="4269691"/>
            <a:ext cx="1350169" cy="18002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15">
            <a:extLst>
              <a:ext uri="{FF2B5EF4-FFF2-40B4-BE49-F238E27FC236}">
                <a16:creationId xmlns:a16="http://schemas.microsoft.com/office/drawing/2014/main" xmlns="" id="{CFC4A646-95D9-CE46-8B70-3FCD2476DA3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91238" y="3139246"/>
            <a:ext cx="55721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6">
            <a:extLst>
              <a:ext uri="{FF2B5EF4-FFF2-40B4-BE49-F238E27FC236}">
                <a16:creationId xmlns:a16="http://schemas.microsoft.com/office/drawing/2014/main" xmlns="" id="{EB102B2D-EFE5-7640-817A-6134855955A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52156" y="2824920"/>
            <a:ext cx="887015"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7">
            <a:extLst>
              <a:ext uri="{FF2B5EF4-FFF2-40B4-BE49-F238E27FC236}">
                <a16:creationId xmlns:a16="http://schemas.microsoft.com/office/drawing/2014/main" xmlns="" id="{5C95857B-D2A6-7549-90FF-F28A9959198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69439" y="5097312"/>
            <a:ext cx="651272"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8">
            <a:extLst>
              <a:ext uri="{FF2B5EF4-FFF2-40B4-BE49-F238E27FC236}">
                <a16:creationId xmlns:a16="http://schemas.microsoft.com/office/drawing/2014/main" xmlns="" id="{2AE65A64-DAAD-E644-964F-247D73FB0695}"/>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199472" y="5097311"/>
            <a:ext cx="651272"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9">
            <a:extLst>
              <a:ext uri="{FF2B5EF4-FFF2-40B4-BE49-F238E27FC236}">
                <a16:creationId xmlns:a16="http://schemas.microsoft.com/office/drawing/2014/main" xmlns="" id="{7645B4AE-8F34-D646-A27B-76C867DBCB4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063867" y="4789337"/>
            <a:ext cx="969169"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7055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a:extLst>
              <a:ext uri="{FF2B5EF4-FFF2-40B4-BE49-F238E27FC236}">
                <a16:creationId xmlns:a16="http://schemas.microsoft.com/office/drawing/2014/main" xmlns="" id="{E32539B6-D625-9241-B844-0A0EC99F04D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93" t="4366" r="3179" b="5583"/>
          <a:stretch/>
        </p:blipFill>
        <p:spPr bwMode="auto">
          <a:xfrm>
            <a:off x="3181255" y="396000"/>
            <a:ext cx="5507999" cy="59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xmlns="" id="{4DDD4194-52F7-2245-978A-6C06D9180D5D}"/>
              </a:ext>
            </a:extLst>
          </p:cNvPr>
          <p:cNvSpPr txBox="1">
            <a:spLocks/>
          </p:cNvSpPr>
          <p:nvPr/>
        </p:nvSpPr>
        <p:spPr>
          <a:xfrm>
            <a:off x="628650" y="1030101"/>
            <a:ext cx="8561648" cy="1098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B13A0"/>
                </a:solidFill>
              </a:rPr>
              <a:t>KS2 resource </a:t>
            </a:r>
            <a:br>
              <a:rPr lang="en-US" sz="4000" b="1" dirty="0">
                <a:solidFill>
                  <a:srgbClr val="7B13A0"/>
                </a:solidFill>
              </a:rPr>
            </a:br>
            <a:r>
              <a:rPr lang="en-US" sz="4000" b="1" dirty="0">
                <a:solidFill>
                  <a:srgbClr val="7B13A0"/>
                </a:solidFill>
              </a:rPr>
              <a:t>- outside changes for girls</a:t>
            </a:r>
          </a:p>
        </p:txBody>
      </p:sp>
    </p:spTree>
    <p:extLst>
      <p:ext uri="{BB962C8B-B14F-4D97-AF65-F5344CB8AC3E}">
        <p14:creationId xmlns:p14="http://schemas.microsoft.com/office/powerpoint/2010/main" val="19336771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xmlns="" id="{CDD959BD-69DB-F349-A163-C8E4421B372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1" t="2852" r="1903" b="2980"/>
          <a:stretch/>
        </p:blipFill>
        <p:spPr bwMode="auto">
          <a:xfrm>
            <a:off x="3208254" y="288001"/>
            <a:ext cx="5562000" cy="626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xmlns="" id="{1A0CE88C-D2F0-DA43-AC6A-5CBBBAC88079}"/>
              </a:ext>
            </a:extLst>
          </p:cNvPr>
          <p:cNvSpPr txBox="1">
            <a:spLocks/>
          </p:cNvSpPr>
          <p:nvPr/>
        </p:nvSpPr>
        <p:spPr>
          <a:xfrm>
            <a:off x="628650" y="1030101"/>
            <a:ext cx="8561648" cy="1098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B13A0"/>
                </a:solidFill>
              </a:rPr>
              <a:t>KS2 resource </a:t>
            </a:r>
            <a:br>
              <a:rPr lang="en-US" sz="4000" b="1" dirty="0">
                <a:solidFill>
                  <a:srgbClr val="7B13A0"/>
                </a:solidFill>
              </a:rPr>
            </a:br>
            <a:r>
              <a:rPr lang="en-US" sz="4000" b="1" dirty="0">
                <a:solidFill>
                  <a:srgbClr val="7B13A0"/>
                </a:solidFill>
              </a:rPr>
              <a:t>- outside changes for boys</a:t>
            </a:r>
          </a:p>
        </p:txBody>
      </p:sp>
    </p:spTree>
    <p:extLst>
      <p:ext uri="{BB962C8B-B14F-4D97-AF65-F5344CB8AC3E}">
        <p14:creationId xmlns:p14="http://schemas.microsoft.com/office/powerpoint/2010/main" val="28184814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xmlns="" id="{44DC83FC-F3FF-E341-8903-E12A7DD728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2257425" y="2322924"/>
            <a:ext cx="462915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xmlns="" id="{2A8B751B-E06D-FC49-BABB-6BD773A9177B}"/>
              </a:ext>
            </a:extLst>
          </p:cNvPr>
          <p:cNvSpPr txBox="1">
            <a:spLocks/>
          </p:cNvSpPr>
          <p:nvPr/>
        </p:nvSpPr>
        <p:spPr>
          <a:xfrm>
            <a:off x="628650" y="1030101"/>
            <a:ext cx="8561648" cy="1098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one of the KS2 resources </a:t>
            </a:r>
            <a:br>
              <a:rPr lang="en-GB" sz="4000" b="1" dirty="0">
                <a:solidFill>
                  <a:srgbClr val="7B13A0"/>
                </a:solidFill>
              </a:rPr>
            </a:br>
            <a:r>
              <a:rPr lang="en-GB" sz="4000" b="1" dirty="0">
                <a:solidFill>
                  <a:srgbClr val="7B13A0"/>
                </a:solidFill>
              </a:rPr>
              <a:t>- inside body changes for boys</a:t>
            </a:r>
            <a:endParaRPr lang="en-US" sz="4000" b="1" dirty="0">
              <a:solidFill>
                <a:srgbClr val="7B13A0"/>
              </a:solidFill>
            </a:endParaRPr>
          </a:p>
        </p:txBody>
      </p:sp>
    </p:spTree>
    <p:extLst>
      <p:ext uri="{BB962C8B-B14F-4D97-AF65-F5344CB8AC3E}">
        <p14:creationId xmlns:p14="http://schemas.microsoft.com/office/powerpoint/2010/main" val="30654629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a:extLst>
              <a:ext uri="{FF2B5EF4-FFF2-40B4-BE49-F238E27FC236}">
                <a16:creationId xmlns:a16="http://schemas.microsoft.com/office/drawing/2014/main" xmlns="" id="{CB3798A2-54AB-CC42-BFA6-01F4BAD9DD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2257425" y="2322924"/>
            <a:ext cx="462915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xmlns="" id="{DFFC636B-F99C-1648-ABF2-A949A9CA036B}"/>
              </a:ext>
            </a:extLst>
          </p:cNvPr>
          <p:cNvSpPr txBox="1">
            <a:spLocks/>
          </p:cNvSpPr>
          <p:nvPr/>
        </p:nvSpPr>
        <p:spPr>
          <a:xfrm>
            <a:off x="628650" y="1030101"/>
            <a:ext cx="8561648" cy="1098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one of the KS2 resources </a:t>
            </a:r>
            <a:br>
              <a:rPr lang="en-GB" sz="4000" b="1" dirty="0">
                <a:solidFill>
                  <a:srgbClr val="7B13A0"/>
                </a:solidFill>
              </a:rPr>
            </a:br>
            <a:r>
              <a:rPr lang="en-GB" sz="4000" b="1" dirty="0">
                <a:solidFill>
                  <a:srgbClr val="7B13A0"/>
                </a:solidFill>
              </a:rPr>
              <a:t>- inside body changes for girls</a:t>
            </a:r>
            <a:endParaRPr lang="en-US" sz="4000" b="1" dirty="0">
              <a:solidFill>
                <a:srgbClr val="7B13A0"/>
              </a:solidFill>
            </a:endParaRPr>
          </a:p>
        </p:txBody>
      </p:sp>
    </p:spTree>
    <p:extLst>
      <p:ext uri="{BB962C8B-B14F-4D97-AF65-F5344CB8AC3E}">
        <p14:creationId xmlns:p14="http://schemas.microsoft.com/office/powerpoint/2010/main" val="3791437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xmlns="" id="{BECAC9A8-D069-5243-90DE-9D2785CB37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2257425" y="2338693"/>
            <a:ext cx="462915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xmlns="" id="{67EBBC6B-0C81-6F44-81C1-040636D778BC}"/>
              </a:ext>
            </a:extLst>
          </p:cNvPr>
          <p:cNvSpPr txBox="1">
            <a:spLocks/>
          </p:cNvSpPr>
          <p:nvPr/>
        </p:nvSpPr>
        <p:spPr>
          <a:xfrm>
            <a:off x="628650" y="1030101"/>
            <a:ext cx="8561648" cy="1098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a KS2 resource </a:t>
            </a:r>
            <a:br>
              <a:rPr lang="en-GB" sz="4000" b="1" dirty="0">
                <a:solidFill>
                  <a:srgbClr val="7B13A0"/>
                </a:solidFill>
              </a:rPr>
            </a:br>
            <a:r>
              <a:rPr lang="en-GB" sz="4000" b="1" dirty="0">
                <a:solidFill>
                  <a:srgbClr val="7B13A0"/>
                </a:solidFill>
              </a:rPr>
              <a:t>- conception and childbirth</a:t>
            </a:r>
            <a:endParaRPr lang="en-US" sz="4000" b="1" dirty="0">
              <a:solidFill>
                <a:srgbClr val="7B13A0"/>
              </a:solidFill>
            </a:endParaRPr>
          </a:p>
        </p:txBody>
      </p:sp>
    </p:spTree>
    <p:extLst>
      <p:ext uri="{BB962C8B-B14F-4D97-AF65-F5344CB8AC3E}">
        <p14:creationId xmlns:p14="http://schemas.microsoft.com/office/powerpoint/2010/main" val="15308867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xmlns="" id="{22BD7A39-275A-3644-B52A-C07BC25ED370}"/>
              </a:ext>
            </a:extLst>
          </p:cNvPr>
          <p:cNvSpPr txBox="1">
            <a:spLocks/>
          </p:cNvSpPr>
          <p:nvPr/>
        </p:nvSpPr>
        <p:spPr>
          <a:xfrm>
            <a:off x="686953" y="1120678"/>
            <a:ext cx="7886700" cy="57732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7030A0"/>
                </a:solidFill>
              </a:rPr>
              <a:t>Today’s considerations</a:t>
            </a:r>
            <a:endParaRPr lang="en-GB" sz="4000" b="1" dirty="0">
              <a:solidFill>
                <a:srgbClr val="7030A0"/>
              </a:solidFill>
            </a:endParaRPr>
          </a:p>
        </p:txBody>
      </p:sp>
      <p:sp>
        <p:nvSpPr>
          <p:cNvPr id="21" name="Content Placeholder 2">
            <a:extLst>
              <a:ext uri="{FF2B5EF4-FFF2-40B4-BE49-F238E27FC236}">
                <a16:creationId xmlns:a16="http://schemas.microsoft.com/office/drawing/2014/main" xmlns="" id="{8629FB4F-CD34-ED45-8A6D-789586A5F6F1}"/>
              </a:ext>
            </a:extLst>
          </p:cNvPr>
          <p:cNvSpPr>
            <a:spLocks noGrp="1"/>
          </p:cNvSpPr>
          <p:nvPr>
            <p:ph idx="1"/>
          </p:nvPr>
        </p:nvSpPr>
        <p:spPr>
          <a:xfrm>
            <a:off x="813896" y="1890598"/>
            <a:ext cx="3360846" cy="4351338"/>
          </a:xfrm>
        </p:spPr>
        <p:txBody>
          <a:bodyPr>
            <a:normAutofit/>
          </a:bodyPr>
          <a:lstStyle/>
          <a:p>
            <a:r>
              <a:rPr lang="en-GB" sz="3200" dirty="0"/>
              <a:t>The internet</a:t>
            </a:r>
          </a:p>
          <a:p>
            <a:r>
              <a:rPr lang="en-GB" sz="3200" dirty="0"/>
              <a:t>Television</a:t>
            </a:r>
          </a:p>
          <a:p>
            <a:r>
              <a:rPr lang="en-GB" sz="3200" dirty="0"/>
              <a:t>Social media</a:t>
            </a:r>
          </a:p>
          <a:p>
            <a:r>
              <a:rPr lang="en-GB" sz="3200" dirty="0"/>
              <a:t>Other media</a:t>
            </a:r>
          </a:p>
          <a:p>
            <a:r>
              <a:rPr lang="en-GB" sz="3200" dirty="0"/>
              <a:t>Friends</a:t>
            </a:r>
          </a:p>
          <a:p>
            <a:r>
              <a:rPr lang="en-GB" sz="3200" dirty="0"/>
              <a:t>Family</a:t>
            </a:r>
          </a:p>
          <a:p>
            <a:r>
              <a:rPr lang="en-GB" sz="3200" dirty="0"/>
              <a:t>School</a:t>
            </a:r>
          </a:p>
        </p:txBody>
      </p:sp>
      <p:pic>
        <p:nvPicPr>
          <p:cNvPr id="22" name="Picture 14" descr="facebook">
            <a:hlinkClick r:id="rId3"/>
            <a:extLst>
              <a:ext uri="{FF2B5EF4-FFF2-40B4-BE49-F238E27FC236}">
                <a16:creationId xmlns:a16="http://schemas.microsoft.com/office/drawing/2014/main" xmlns="" id="{9D0B1D11-AB4B-6F4F-8C87-6FE66BA80F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43913">
            <a:off x="5941829" y="4675617"/>
            <a:ext cx="766847" cy="3861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a:extLst>
              <a:ext uri="{FF2B5EF4-FFF2-40B4-BE49-F238E27FC236}">
                <a16:creationId xmlns:a16="http://schemas.microsoft.com/office/drawing/2014/main" xmlns="" id="{71E46FA0-18FC-2249-B154-0AD7E1261B0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22" t="3478" r="2610" b="13152"/>
          <a:stretch/>
        </p:blipFill>
        <p:spPr bwMode="auto">
          <a:xfrm rot="20676496">
            <a:off x="3588455" y="2184521"/>
            <a:ext cx="1221277" cy="19339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descr="http://i3.mirror.co.uk/incoming/article2241888.ece/alternates/s615/I130830_142443_874651oTextCS_46780005.jpg">
            <a:extLst>
              <a:ext uri="{FF2B5EF4-FFF2-40B4-BE49-F238E27FC236}">
                <a16:creationId xmlns:a16="http://schemas.microsoft.com/office/drawing/2014/main" xmlns="" id="{5F658CEF-ED14-274B-9C86-F9FE91D1481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4323" y="5502665"/>
            <a:ext cx="879461" cy="7793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5" name="Picture 4">
            <a:extLst>
              <a:ext uri="{FF2B5EF4-FFF2-40B4-BE49-F238E27FC236}">
                <a16:creationId xmlns:a16="http://schemas.microsoft.com/office/drawing/2014/main" xmlns="" id="{E1EF343C-C4F3-4846-A2A3-DCE465E669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394386">
            <a:off x="3989545" y="4591347"/>
            <a:ext cx="1264136" cy="13103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3" descr="Twitter logo">
            <a:hlinkClick r:id="rId8"/>
            <a:extLst>
              <a:ext uri="{FF2B5EF4-FFF2-40B4-BE49-F238E27FC236}">
                <a16:creationId xmlns:a16="http://schemas.microsoft.com/office/drawing/2014/main" xmlns="" id="{70877F38-D712-C542-8AFD-129F81D3F8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4966" y="5763716"/>
            <a:ext cx="831198" cy="25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xmlns="" id="{EC483668-84BE-3E4F-AA8B-0936A5364D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7438" y="1651955"/>
            <a:ext cx="1555145" cy="12441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8" name="Picture 27">
            <a:extLst>
              <a:ext uri="{FF2B5EF4-FFF2-40B4-BE49-F238E27FC236}">
                <a16:creationId xmlns:a16="http://schemas.microsoft.com/office/drawing/2014/main" xmlns="" id="{17DEDF2C-30C2-E94F-8B6D-F3F494843783}"/>
              </a:ext>
            </a:extLst>
          </p:cNvPr>
          <p:cNvPicPr>
            <a:picLocks noChangeAspect="1"/>
          </p:cNvPicPr>
          <p:nvPr/>
        </p:nvPicPr>
        <p:blipFill>
          <a:blip r:embed="rId11"/>
          <a:stretch>
            <a:fillRect/>
          </a:stretch>
        </p:blipFill>
        <p:spPr>
          <a:xfrm>
            <a:off x="7129747" y="2411301"/>
            <a:ext cx="1555145" cy="12441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9" name="Picture 28">
            <a:extLst>
              <a:ext uri="{FF2B5EF4-FFF2-40B4-BE49-F238E27FC236}">
                <a16:creationId xmlns:a16="http://schemas.microsoft.com/office/drawing/2014/main" xmlns="" id="{AFEB2030-E01F-2641-B060-15AC1F63546C}"/>
              </a:ext>
            </a:extLst>
          </p:cNvPr>
          <p:cNvPicPr>
            <a:picLocks noChangeAspect="1"/>
          </p:cNvPicPr>
          <p:nvPr/>
        </p:nvPicPr>
        <p:blipFill>
          <a:blip r:embed="rId12"/>
          <a:stretch>
            <a:fillRect/>
          </a:stretch>
        </p:blipFill>
        <p:spPr>
          <a:xfrm rot="20561265">
            <a:off x="7236313" y="4124755"/>
            <a:ext cx="1453256" cy="21378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0" name="Picture 29">
            <a:extLst>
              <a:ext uri="{FF2B5EF4-FFF2-40B4-BE49-F238E27FC236}">
                <a16:creationId xmlns:a16="http://schemas.microsoft.com/office/drawing/2014/main" xmlns="" id="{9FAC16AF-F90E-7D48-B9FC-C82DE8A7DFBE}"/>
              </a:ext>
            </a:extLst>
          </p:cNvPr>
          <p:cNvPicPr>
            <a:picLocks noChangeAspect="1"/>
          </p:cNvPicPr>
          <p:nvPr/>
        </p:nvPicPr>
        <p:blipFill>
          <a:blip r:embed="rId13"/>
          <a:stretch>
            <a:fillRect/>
          </a:stretch>
        </p:blipFill>
        <p:spPr>
          <a:xfrm rot="20733809">
            <a:off x="2807786" y="4287895"/>
            <a:ext cx="686409" cy="9152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1" name="Picture 30">
            <a:extLst>
              <a:ext uri="{FF2B5EF4-FFF2-40B4-BE49-F238E27FC236}">
                <a16:creationId xmlns:a16="http://schemas.microsoft.com/office/drawing/2014/main" xmlns="" id="{CF4A27FE-5B52-4347-9132-2F87F2592858}"/>
              </a:ext>
            </a:extLst>
          </p:cNvPr>
          <p:cNvPicPr>
            <a:picLocks noChangeAspect="1"/>
          </p:cNvPicPr>
          <p:nvPr/>
        </p:nvPicPr>
        <p:blipFill>
          <a:blip r:embed="rId14"/>
          <a:stretch>
            <a:fillRect/>
          </a:stretch>
        </p:blipFill>
        <p:spPr>
          <a:xfrm rot="20393876">
            <a:off x="7298161" y="662512"/>
            <a:ext cx="1329629" cy="11468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2" name="Picture 31">
            <a:extLst>
              <a:ext uri="{FF2B5EF4-FFF2-40B4-BE49-F238E27FC236}">
                <a16:creationId xmlns:a16="http://schemas.microsoft.com/office/drawing/2014/main" xmlns="" id="{A6C1B66E-CFB6-CA4F-83CD-9B8D5714094D}"/>
              </a:ext>
            </a:extLst>
          </p:cNvPr>
          <p:cNvPicPr>
            <a:picLocks noChangeAspect="1"/>
          </p:cNvPicPr>
          <p:nvPr/>
        </p:nvPicPr>
        <p:blipFill>
          <a:blip r:embed="rId15"/>
          <a:stretch>
            <a:fillRect/>
          </a:stretch>
        </p:blipFill>
        <p:spPr>
          <a:xfrm rot="20608909">
            <a:off x="5598185" y="3497392"/>
            <a:ext cx="504081" cy="6721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738548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1000" fill="hold"/>
                                        <p:tgtEl>
                                          <p:spTgt spid="26"/>
                                        </p:tgtEl>
                                        <p:attrNameLst>
                                          <p:attrName>ppt_w</p:attrName>
                                        </p:attrNameLst>
                                      </p:cBhvr>
                                      <p:tavLst>
                                        <p:tav tm="0">
                                          <p:val>
                                            <p:fltVal val="0"/>
                                          </p:val>
                                        </p:tav>
                                        <p:tav tm="100000">
                                          <p:val>
                                            <p:strVal val="#ppt_w"/>
                                          </p:val>
                                        </p:tav>
                                      </p:tavLst>
                                    </p:anim>
                                    <p:anim calcmode="lin" valueType="num">
                                      <p:cBhvr>
                                        <p:cTn id="27" dur="1000" fill="hold"/>
                                        <p:tgtEl>
                                          <p:spTgt spid="26"/>
                                        </p:tgtEl>
                                        <p:attrNameLst>
                                          <p:attrName>ppt_h</p:attrName>
                                        </p:attrNameLst>
                                      </p:cBhvr>
                                      <p:tavLst>
                                        <p:tav tm="0">
                                          <p:val>
                                            <p:fltVal val="0"/>
                                          </p:val>
                                        </p:tav>
                                        <p:tav tm="100000">
                                          <p:val>
                                            <p:strVal val="#ppt_h"/>
                                          </p:val>
                                        </p:tav>
                                      </p:tavLst>
                                    </p:anim>
                                    <p:anim calcmode="lin" valueType="num">
                                      <p:cBhvr>
                                        <p:cTn id="28" dur="1000" fill="hold"/>
                                        <p:tgtEl>
                                          <p:spTgt spid="26"/>
                                        </p:tgtEl>
                                        <p:attrNameLst>
                                          <p:attrName>style.rotation</p:attrName>
                                        </p:attrNameLst>
                                      </p:cBhvr>
                                      <p:tavLst>
                                        <p:tav tm="0">
                                          <p:val>
                                            <p:fltVal val="90"/>
                                          </p:val>
                                        </p:tav>
                                        <p:tav tm="100000">
                                          <p:val>
                                            <p:fltVal val="0"/>
                                          </p:val>
                                        </p:tav>
                                      </p:tavLst>
                                    </p:anim>
                                    <p:animEffect transition="in" filter="fade">
                                      <p:cBhvr>
                                        <p:cTn id="29" dur="1000"/>
                                        <p:tgtEl>
                                          <p:spTgt spid="26"/>
                                        </p:tgtEl>
                                      </p:cBhvr>
                                    </p:animEffect>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3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1000" fill="hold"/>
                                        <p:tgtEl>
                                          <p:spTgt spid="25"/>
                                        </p:tgtEl>
                                        <p:attrNameLst>
                                          <p:attrName>ppt_w</p:attrName>
                                        </p:attrNameLst>
                                      </p:cBhvr>
                                      <p:tavLst>
                                        <p:tav tm="0">
                                          <p:val>
                                            <p:fltVal val="0"/>
                                          </p:val>
                                        </p:tav>
                                        <p:tav tm="100000">
                                          <p:val>
                                            <p:strVal val="#ppt_w"/>
                                          </p:val>
                                        </p:tav>
                                      </p:tavLst>
                                    </p:anim>
                                    <p:anim calcmode="lin" valueType="num">
                                      <p:cBhvr>
                                        <p:cTn id="38" dur="1000" fill="hold"/>
                                        <p:tgtEl>
                                          <p:spTgt spid="25"/>
                                        </p:tgtEl>
                                        <p:attrNameLst>
                                          <p:attrName>ppt_h</p:attrName>
                                        </p:attrNameLst>
                                      </p:cBhvr>
                                      <p:tavLst>
                                        <p:tav tm="0">
                                          <p:val>
                                            <p:fltVal val="0"/>
                                          </p:val>
                                        </p:tav>
                                        <p:tav tm="100000">
                                          <p:val>
                                            <p:strVal val="#ppt_h"/>
                                          </p:val>
                                        </p:tav>
                                      </p:tavLst>
                                    </p:anim>
                                    <p:anim calcmode="lin" valueType="num">
                                      <p:cBhvr>
                                        <p:cTn id="39" dur="1000" fill="hold"/>
                                        <p:tgtEl>
                                          <p:spTgt spid="25"/>
                                        </p:tgtEl>
                                        <p:attrNameLst>
                                          <p:attrName>style.rotation</p:attrName>
                                        </p:attrNameLst>
                                      </p:cBhvr>
                                      <p:tavLst>
                                        <p:tav tm="0">
                                          <p:val>
                                            <p:fltVal val="90"/>
                                          </p:val>
                                        </p:tav>
                                        <p:tav tm="100000">
                                          <p:val>
                                            <p:fltVal val="0"/>
                                          </p:val>
                                        </p:tav>
                                      </p:tavLst>
                                    </p:anim>
                                    <p:animEffect transition="in" filter="fade">
                                      <p:cBhvr>
                                        <p:cTn id="4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B4D5C534-BB38-4A41-B5A0-6061B7CCAA7C}"/>
              </a:ext>
            </a:extLst>
          </p:cNvPr>
          <p:cNvSpPr txBox="1">
            <a:spLocks/>
          </p:cNvSpPr>
          <p:nvPr/>
        </p:nvSpPr>
        <p:spPr>
          <a:xfrm>
            <a:off x="624705" y="1030100"/>
            <a:ext cx="8447348" cy="19653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a KS 2 resource - body image and self esteem/exploring the impact </a:t>
            </a:r>
            <a:br>
              <a:rPr lang="en-GB" sz="4000" b="1" dirty="0">
                <a:solidFill>
                  <a:srgbClr val="7B13A0"/>
                </a:solidFill>
              </a:rPr>
            </a:br>
            <a:r>
              <a:rPr lang="en-GB" sz="4000" b="1" dirty="0">
                <a:solidFill>
                  <a:srgbClr val="7B13A0"/>
                </a:solidFill>
              </a:rPr>
              <a:t>of social media on mental health</a:t>
            </a:r>
            <a:endParaRPr lang="en-US" sz="4000" b="1" dirty="0">
              <a:solidFill>
                <a:srgbClr val="7B13A0"/>
              </a:solidFill>
            </a:endParaRPr>
          </a:p>
        </p:txBody>
      </p:sp>
      <p:pic>
        <p:nvPicPr>
          <p:cNvPr id="10" name="Picture 11">
            <a:extLst>
              <a:ext uri="{FF2B5EF4-FFF2-40B4-BE49-F238E27FC236}">
                <a16:creationId xmlns:a16="http://schemas.microsoft.com/office/drawing/2014/main" xmlns="" id="{C94BAC7E-882B-D646-9E7D-92C7DDBDF77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6156176" y="3212976"/>
            <a:ext cx="1837115" cy="339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2155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Puzzle">
            <a:extLst>
              <a:ext uri="{FF2B5EF4-FFF2-40B4-BE49-F238E27FC236}">
                <a16:creationId xmlns:a16="http://schemas.microsoft.com/office/drawing/2014/main" xmlns="" id="{C7F09BB0-8541-BD45-AE56-4DB474F0DDC7}"/>
              </a:ext>
            </a:extLst>
          </p:cNvPr>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382337" y="1771452"/>
            <a:ext cx="932582" cy="1243442"/>
          </a:xfrm>
          <a:prstGeom prst="rect">
            <a:avLst/>
          </a:prstGeom>
          <a:scene3d>
            <a:camera prst="orthographicFront">
              <a:rot lat="0" lon="0" rev="0"/>
            </a:camera>
            <a:lightRig rig="threePt" dir="t"/>
          </a:scene3d>
        </p:spPr>
      </p:pic>
      <p:sp>
        <p:nvSpPr>
          <p:cNvPr id="19" name="Text Placeholder 5">
            <a:extLst>
              <a:ext uri="{FF2B5EF4-FFF2-40B4-BE49-F238E27FC236}">
                <a16:creationId xmlns:a16="http://schemas.microsoft.com/office/drawing/2014/main" xmlns="" id="{5B9F4082-34FD-B346-8CEC-A459799CD6B8}"/>
              </a:ext>
            </a:extLst>
          </p:cNvPr>
          <p:cNvSpPr txBox="1">
            <a:spLocks/>
          </p:cNvSpPr>
          <p:nvPr/>
        </p:nvSpPr>
        <p:spPr>
          <a:xfrm>
            <a:off x="1580322" y="1829062"/>
            <a:ext cx="3388191" cy="624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mj-lt"/>
              </a:rPr>
              <a:t>Relationships</a:t>
            </a:r>
          </a:p>
        </p:txBody>
      </p:sp>
      <p:sp>
        <p:nvSpPr>
          <p:cNvPr id="20" name="Content Placeholder 4">
            <a:extLst>
              <a:ext uri="{FF2B5EF4-FFF2-40B4-BE49-F238E27FC236}">
                <a16:creationId xmlns:a16="http://schemas.microsoft.com/office/drawing/2014/main" xmlns="" id="{BD86272D-70B2-F54B-8FF3-6619412FCD08}"/>
              </a:ext>
            </a:extLst>
          </p:cNvPr>
          <p:cNvSpPr txBox="1">
            <a:spLocks/>
          </p:cNvSpPr>
          <p:nvPr/>
        </p:nvSpPr>
        <p:spPr>
          <a:xfrm>
            <a:off x="1580322" y="2412124"/>
            <a:ext cx="3388191" cy="3805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pPr>
            <a:r>
              <a:rPr lang="en-GB" sz="1600" b="1" dirty="0">
                <a:latin typeface="+mj-lt"/>
              </a:rPr>
              <a:t>Families</a:t>
            </a:r>
            <a:endParaRPr lang="en-US" sz="1600" b="1" dirty="0">
              <a:latin typeface="+mj-lt"/>
            </a:endParaRPr>
          </a:p>
          <a:p>
            <a:pPr marL="0" indent="0">
              <a:spcBef>
                <a:spcPts val="400"/>
              </a:spcBef>
              <a:buFont typeface="Arial" panose="020B0604020202020204" pitchFamily="34" charset="0"/>
              <a:buNone/>
            </a:pPr>
            <a:r>
              <a:rPr lang="en-GB" sz="1600" b="1" dirty="0">
                <a:latin typeface="+mj-lt"/>
              </a:rPr>
              <a:t>Friendships</a:t>
            </a:r>
          </a:p>
          <a:p>
            <a:pPr marL="0" indent="0">
              <a:spcBef>
                <a:spcPts val="400"/>
              </a:spcBef>
              <a:buFont typeface="Arial" panose="020B0604020202020204" pitchFamily="34" charset="0"/>
              <a:buNone/>
            </a:pPr>
            <a:r>
              <a:rPr lang="en-GB" sz="1600" b="1" dirty="0">
                <a:latin typeface="+mj-lt"/>
              </a:rPr>
              <a:t>Love and Loss</a:t>
            </a:r>
          </a:p>
          <a:p>
            <a:pPr marL="0" indent="0">
              <a:spcBef>
                <a:spcPts val="400"/>
              </a:spcBef>
              <a:buFont typeface="Arial" panose="020B0604020202020204" pitchFamily="34" charset="0"/>
              <a:buNone/>
            </a:pPr>
            <a:r>
              <a:rPr lang="en-GB" sz="1600" b="1" dirty="0">
                <a:latin typeface="+mj-lt"/>
              </a:rPr>
              <a:t>Memories</a:t>
            </a:r>
          </a:p>
          <a:p>
            <a:pPr marL="0" indent="0">
              <a:spcBef>
                <a:spcPts val="400"/>
              </a:spcBef>
              <a:buFont typeface="Arial" panose="020B0604020202020204" pitchFamily="34" charset="0"/>
              <a:buNone/>
            </a:pPr>
            <a:r>
              <a:rPr lang="en-GB" sz="1600" b="1" dirty="0">
                <a:latin typeface="+mj-lt"/>
              </a:rPr>
              <a:t>Grief cycle</a:t>
            </a:r>
          </a:p>
          <a:p>
            <a:pPr marL="0" indent="0">
              <a:spcBef>
                <a:spcPts val="400"/>
              </a:spcBef>
              <a:buFont typeface="Arial" panose="020B0604020202020204" pitchFamily="34" charset="0"/>
              <a:buNone/>
            </a:pPr>
            <a:r>
              <a:rPr lang="en-GB" sz="1600" b="1" dirty="0">
                <a:latin typeface="+mj-lt"/>
              </a:rPr>
              <a:t>Safeguarding and keeping safe</a:t>
            </a:r>
          </a:p>
          <a:p>
            <a:pPr marL="0" indent="0">
              <a:spcBef>
                <a:spcPts val="400"/>
              </a:spcBef>
              <a:buFont typeface="Arial" panose="020B0604020202020204" pitchFamily="34" charset="0"/>
              <a:buNone/>
            </a:pPr>
            <a:r>
              <a:rPr lang="en-GB" sz="1600" b="1" dirty="0">
                <a:latin typeface="+mj-lt"/>
              </a:rPr>
              <a:t>Attraction</a:t>
            </a:r>
          </a:p>
          <a:p>
            <a:pPr marL="0" indent="0">
              <a:spcBef>
                <a:spcPts val="400"/>
              </a:spcBef>
              <a:buFont typeface="Arial" panose="020B0604020202020204" pitchFamily="34" charset="0"/>
              <a:buNone/>
            </a:pPr>
            <a:r>
              <a:rPr lang="en-GB" sz="1600" b="1" dirty="0">
                <a:latin typeface="+mj-lt"/>
              </a:rPr>
              <a:t>Assertiveness</a:t>
            </a:r>
          </a:p>
          <a:p>
            <a:pPr marL="0" indent="0">
              <a:spcBef>
                <a:spcPts val="400"/>
              </a:spcBef>
              <a:buFont typeface="Arial" panose="020B0604020202020204" pitchFamily="34" charset="0"/>
              <a:buNone/>
            </a:pPr>
            <a:r>
              <a:rPr lang="en-GB" sz="1600" b="1" dirty="0">
                <a:latin typeface="+mj-lt"/>
              </a:rPr>
              <a:t>Conflict</a:t>
            </a:r>
            <a:endParaRPr lang="en-US" sz="1600" b="1" dirty="0">
              <a:latin typeface="+mj-lt"/>
            </a:endParaRPr>
          </a:p>
          <a:p>
            <a:pPr marL="0" indent="0">
              <a:spcBef>
                <a:spcPts val="400"/>
              </a:spcBef>
              <a:buFont typeface="Arial" panose="020B0604020202020204" pitchFamily="34" charset="0"/>
              <a:buNone/>
            </a:pPr>
            <a:r>
              <a:rPr lang="en-GB" sz="1600" b="1" dirty="0">
                <a:latin typeface="+mj-lt"/>
              </a:rPr>
              <a:t>Own strengths and self-esteem</a:t>
            </a:r>
          </a:p>
          <a:p>
            <a:pPr marL="0" indent="0">
              <a:spcBef>
                <a:spcPts val="400"/>
              </a:spcBef>
              <a:buFont typeface="Arial" panose="020B0604020202020204" pitchFamily="34" charset="0"/>
              <a:buNone/>
            </a:pPr>
            <a:r>
              <a:rPr lang="en-GB" sz="1600" b="1" dirty="0">
                <a:latin typeface="+mj-lt"/>
              </a:rPr>
              <a:t>Cyber safety and social networking</a:t>
            </a:r>
          </a:p>
          <a:p>
            <a:pPr marL="0" indent="0">
              <a:spcBef>
                <a:spcPts val="400"/>
              </a:spcBef>
              <a:buFont typeface="Arial" panose="020B0604020202020204" pitchFamily="34" charset="0"/>
              <a:buNone/>
            </a:pPr>
            <a:r>
              <a:rPr lang="en-GB" sz="1600" b="1" dirty="0">
                <a:latin typeface="+mj-lt"/>
              </a:rPr>
              <a:t>Roles and responsibilities in families</a:t>
            </a:r>
          </a:p>
          <a:p>
            <a:pPr marL="0" indent="0">
              <a:spcBef>
                <a:spcPts val="400"/>
              </a:spcBef>
              <a:buFont typeface="Arial" panose="020B0604020202020204" pitchFamily="34" charset="0"/>
              <a:buNone/>
            </a:pPr>
            <a:r>
              <a:rPr lang="en-GB" sz="1600" b="1" dirty="0">
                <a:latin typeface="+mj-lt"/>
              </a:rPr>
              <a:t>Stereotypes</a:t>
            </a:r>
          </a:p>
          <a:p>
            <a:pPr marL="0" indent="0">
              <a:spcBef>
                <a:spcPts val="400"/>
              </a:spcBef>
              <a:buFont typeface="Arial" panose="020B0604020202020204" pitchFamily="34" charset="0"/>
              <a:buNone/>
            </a:pPr>
            <a:r>
              <a:rPr lang="en-GB" sz="1600" b="1" dirty="0">
                <a:latin typeface="+mj-lt"/>
              </a:rPr>
              <a:t>Communities</a:t>
            </a:r>
          </a:p>
        </p:txBody>
      </p:sp>
      <p:sp>
        <p:nvSpPr>
          <p:cNvPr id="21" name="Text Placeholder 6">
            <a:extLst>
              <a:ext uri="{FF2B5EF4-FFF2-40B4-BE49-F238E27FC236}">
                <a16:creationId xmlns:a16="http://schemas.microsoft.com/office/drawing/2014/main" xmlns="" id="{89537EF5-34B8-E641-852A-3A4509612F77}"/>
              </a:ext>
            </a:extLst>
          </p:cNvPr>
          <p:cNvSpPr txBox="1">
            <a:spLocks/>
          </p:cNvSpPr>
          <p:nvPr/>
        </p:nvSpPr>
        <p:spPr>
          <a:xfrm>
            <a:off x="5169401" y="1829061"/>
            <a:ext cx="3388191" cy="353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mj-lt"/>
              </a:rPr>
              <a:t>Changing Me</a:t>
            </a:r>
          </a:p>
        </p:txBody>
      </p:sp>
      <p:pic>
        <p:nvPicPr>
          <p:cNvPr id="22" name="Graphic 21" descr="Puzzle">
            <a:extLst>
              <a:ext uri="{FF2B5EF4-FFF2-40B4-BE49-F238E27FC236}">
                <a16:creationId xmlns:a16="http://schemas.microsoft.com/office/drawing/2014/main" xmlns="" id="{F5760315-BD23-F544-BEDB-6420A3734C3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035931" y="1745004"/>
            <a:ext cx="932582" cy="1243442"/>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163316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xEl>
                                              <p:pRg st="1" end="1"/>
                                            </p:txEl>
                                          </p:spTgt>
                                        </p:tgtEl>
                                        <p:attrNameLst>
                                          <p:attrName>style.visibility</p:attrName>
                                        </p:attrNameLst>
                                      </p:cBhvr>
                                      <p:to>
                                        <p:strVal val="visible"/>
                                      </p:to>
                                    </p:set>
                                    <p:animEffect transition="in" filter="fade">
                                      <p:cBhvr>
                                        <p:cTn id="10" dur="500"/>
                                        <p:tgtEl>
                                          <p:spTgt spid="2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animEffect transition="in" filter="fade">
                                      <p:cBhvr>
                                        <p:cTn id="13" dur="500"/>
                                        <p:tgtEl>
                                          <p:spTgt spid="2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xEl>
                                              <p:pRg st="3" end="3"/>
                                            </p:txEl>
                                          </p:spTgt>
                                        </p:tgtEl>
                                        <p:attrNameLst>
                                          <p:attrName>style.visibility</p:attrName>
                                        </p:attrNameLst>
                                      </p:cBhvr>
                                      <p:to>
                                        <p:strVal val="visible"/>
                                      </p:to>
                                    </p:set>
                                    <p:animEffect transition="in" filter="fade">
                                      <p:cBhvr>
                                        <p:cTn id="16" dur="500"/>
                                        <p:tgtEl>
                                          <p:spTgt spid="20">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xEl>
                                              <p:pRg st="4" end="4"/>
                                            </p:txEl>
                                          </p:spTgt>
                                        </p:tgtEl>
                                        <p:attrNameLst>
                                          <p:attrName>style.visibility</p:attrName>
                                        </p:attrNameLst>
                                      </p:cBhvr>
                                      <p:to>
                                        <p:strVal val="visible"/>
                                      </p:to>
                                    </p:set>
                                    <p:animEffect transition="in" filter="fade">
                                      <p:cBhvr>
                                        <p:cTn id="19" dur="500"/>
                                        <p:tgtEl>
                                          <p:spTgt spid="20">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xEl>
                                              <p:pRg st="5" end="5"/>
                                            </p:txEl>
                                          </p:spTgt>
                                        </p:tgtEl>
                                        <p:attrNameLst>
                                          <p:attrName>style.visibility</p:attrName>
                                        </p:attrNameLst>
                                      </p:cBhvr>
                                      <p:to>
                                        <p:strVal val="visible"/>
                                      </p:to>
                                    </p:set>
                                    <p:animEffect transition="in" filter="fade">
                                      <p:cBhvr>
                                        <p:cTn id="22" dur="500"/>
                                        <p:tgtEl>
                                          <p:spTgt spid="20">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xEl>
                                              <p:pRg st="6" end="6"/>
                                            </p:txEl>
                                          </p:spTgt>
                                        </p:tgtEl>
                                        <p:attrNameLst>
                                          <p:attrName>style.visibility</p:attrName>
                                        </p:attrNameLst>
                                      </p:cBhvr>
                                      <p:to>
                                        <p:strVal val="visible"/>
                                      </p:to>
                                    </p:set>
                                    <p:animEffect transition="in" filter="fade">
                                      <p:cBhvr>
                                        <p:cTn id="25" dur="500"/>
                                        <p:tgtEl>
                                          <p:spTgt spid="20">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xEl>
                                              <p:pRg st="7" end="7"/>
                                            </p:txEl>
                                          </p:spTgt>
                                        </p:tgtEl>
                                        <p:attrNameLst>
                                          <p:attrName>style.visibility</p:attrName>
                                        </p:attrNameLst>
                                      </p:cBhvr>
                                      <p:to>
                                        <p:strVal val="visible"/>
                                      </p:to>
                                    </p:set>
                                    <p:animEffect transition="in" filter="fade">
                                      <p:cBhvr>
                                        <p:cTn id="28" dur="500"/>
                                        <p:tgtEl>
                                          <p:spTgt spid="20">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xEl>
                                              <p:pRg st="8" end="8"/>
                                            </p:txEl>
                                          </p:spTgt>
                                        </p:tgtEl>
                                        <p:attrNameLst>
                                          <p:attrName>style.visibility</p:attrName>
                                        </p:attrNameLst>
                                      </p:cBhvr>
                                      <p:to>
                                        <p:strVal val="visible"/>
                                      </p:to>
                                    </p:set>
                                    <p:animEffect transition="in" filter="fade">
                                      <p:cBhvr>
                                        <p:cTn id="31" dur="500"/>
                                        <p:tgtEl>
                                          <p:spTgt spid="20">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xEl>
                                              <p:pRg st="9" end="9"/>
                                            </p:txEl>
                                          </p:spTgt>
                                        </p:tgtEl>
                                        <p:attrNameLst>
                                          <p:attrName>style.visibility</p:attrName>
                                        </p:attrNameLst>
                                      </p:cBhvr>
                                      <p:to>
                                        <p:strVal val="visible"/>
                                      </p:to>
                                    </p:set>
                                    <p:animEffect transition="in" filter="fade">
                                      <p:cBhvr>
                                        <p:cTn id="34" dur="500"/>
                                        <p:tgtEl>
                                          <p:spTgt spid="20">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xEl>
                                              <p:pRg st="10" end="10"/>
                                            </p:txEl>
                                          </p:spTgt>
                                        </p:tgtEl>
                                        <p:attrNameLst>
                                          <p:attrName>style.visibility</p:attrName>
                                        </p:attrNameLst>
                                      </p:cBhvr>
                                      <p:to>
                                        <p:strVal val="visible"/>
                                      </p:to>
                                    </p:set>
                                    <p:animEffect transition="in" filter="fade">
                                      <p:cBhvr>
                                        <p:cTn id="37" dur="500"/>
                                        <p:tgtEl>
                                          <p:spTgt spid="20">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xEl>
                                              <p:pRg st="11" end="11"/>
                                            </p:txEl>
                                          </p:spTgt>
                                        </p:tgtEl>
                                        <p:attrNameLst>
                                          <p:attrName>style.visibility</p:attrName>
                                        </p:attrNameLst>
                                      </p:cBhvr>
                                      <p:to>
                                        <p:strVal val="visible"/>
                                      </p:to>
                                    </p:set>
                                    <p:animEffect transition="in" filter="fade">
                                      <p:cBhvr>
                                        <p:cTn id="40" dur="500"/>
                                        <p:tgtEl>
                                          <p:spTgt spid="20">
                                            <p:txEl>
                                              <p:pRg st="11" end="1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0">
                                            <p:txEl>
                                              <p:pRg st="12" end="12"/>
                                            </p:txEl>
                                          </p:spTgt>
                                        </p:tgtEl>
                                        <p:attrNameLst>
                                          <p:attrName>style.visibility</p:attrName>
                                        </p:attrNameLst>
                                      </p:cBhvr>
                                      <p:to>
                                        <p:strVal val="visible"/>
                                      </p:to>
                                    </p:set>
                                    <p:animEffect transition="in" filter="fade">
                                      <p:cBhvr>
                                        <p:cTn id="43" dur="500"/>
                                        <p:tgtEl>
                                          <p:spTgt spid="20">
                                            <p:txEl>
                                              <p:pRg st="12" end="1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0">
                                            <p:txEl>
                                              <p:pRg st="13" end="13"/>
                                            </p:txEl>
                                          </p:spTgt>
                                        </p:tgtEl>
                                        <p:attrNameLst>
                                          <p:attrName>style.visibility</p:attrName>
                                        </p:attrNameLst>
                                      </p:cBhvr>
                                      <p:to>
                                        <p:strVal val="visible"/>
                                      </p:to>
                                    </p:set>
                                    <p:animEffect transition="in" filter="fade">
                                      <p:cBhvr>
                                        <p:cTn id="46" dur="500"/>
                                        <p:tgtEl>
                                          <p:spTgt spid="2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xmlns="" id="{A394347B-6F28-E14D-8720-BFDAB631543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9224" y="1723880"/>
            <a:ext cx="4775874" cy="4427539"/>
          </a:xfrm>
          <a:prstGeom prst="rect">
            <a:avLst/>
          </a:prstGeom>
        </p:spPr>
      </p:pic>
      <p:sp>
        <p:nvSpPr>
          <p:cNvPr id="10" name="Title 1">
            <a:extLst>
              <a:ext uri="{FF2B5EF4-FFF2-40B4-BE49-F238E27FC236}">
                <a16:creationId xmlns:a16="http://schemas.microsoft.com/office/drawing/2014/main" xmlns="" id="{10925D78-7073-1240-A1A8-A5E208990ABF}"/>
              </a:ext>
            </a:extLst>
          </p:cNvPr>
          <p:cNvSpPr txBox="1">
            <a:spLocks/>
          </p:cNvSpPr>
          <p:nvPr/>
        </p:nvSpPr>
        <p:spPr>
          <a:xfrm>
            <a:off x="628650" y="1030101"/>
            <a:ext cx="8561648" cy="562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a relationships resource for KS1</a:t>
            </a:r>
            <a:endParaRPr lang="en-US" sz="4000" b="1" dirty="0">
              <a:solidFill>
                <a:srgbClr val="7B13A0"/>
              </a:solidFill>
            </a:endParaRPr>
          </a:p>
        </p:txBody>
      </p:sp>
    </p:spTree>
    <p:extLst>
      <p:ext uri="{BB962C8B-B14F-4D97-AF65-F5344CB8AC3E}">
        <p14:creationId xmlns:p14="http://schemas.microsoft.com/office/powerpoint/2010/main" val="1139552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806C081-986E-9C4D-9F77-DB38DFD5A452}"/>
              </a:ext>
            </a:extLst>
          </p:cNvPr>
          <p:cNvPicPr>
            <a:picLocks noChangeAspect="1"/>
          </p:cNvPicPr>
          <p:nvPr/>
        </p:nvPicPr>
        <p:blipFill>
          <a:blip r:embed="rId3"/>
          <a:stretch>
            <a:fillRect/>
          </a:stretch>
        </p:blipFill>
        <p:spPr>
          <a:xfrm>
            <a:off x="1578767" y="1329472"/>
            <a:ext cx="6013593" cy="5666014"/>
          </a:xfrm>
          <a:prstGeom prst="rect">
            <a:avLst/>
          </a:prstGeom>
        </p:spPr>
      </p:pic>
      <p:sp>
        <p:nvSpPr>
          <p:cNvPr id="2" name="Title 1">
            <a:extLst>
              <a:ext uri="{FF2B5EF4-FFF2-40B4-BE49-F238E27FC236}">
                <a16:creationId xmlns:a16="http://schemas.microsoft.com/office/drawing/2014/main" xmlns="" id="{18CCC648-0578-4A66-9420-DF35EBB62DA7}"/>
              </a:ext>
            </a:extLst>
          </p:cNvPr>
          <p:cNvSpPr>
            <a:spLocks noGrp="1"/>
          </p:cNvSpPr>
          <p:nvPr>
            <p:ph type="title"/>
          </p:nvPr>
        </p:nvSpPr>
        <p:spPr>
          <a:xfrm>
            <a:off x="628649" y="1135858"/>
            <a:ext cx="7886700" cy="529658"/>
          </a:xfrm>
        </p:spPr>
        <p:txBody>
          <a:bodyPr>
            <a:normAutofit fontScale="90000"/>
          </a:bodyPr>
          <a:lstStyle/>
          <a:p>
            <a:r>
              <a:rPr lang="en-GB" sz="4000" b="1" dirty="0">
                <a:solidFill>
                  <a:srgbClr val="7B13A0"/>
                </a:solidFill>
              </a:rPr>
              <a:t>How Jigsaw teaches about different families in Y1</a:t>
            </a:r>
          </a:p>
        </p:txBody>
      </p:sp>
    </p:spTree>
    <p:extLst>
      <p:ext uri="{BB962C8B-B14F-4D97-AF65-F5344CB8AC3E}">
        <p14:creationId xmlns:p14="http://schemas.microsoft.com/office/powerpoint/2010/main" val="170945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71B78E5-CAF6-4E94-808C-BF4F71A3E802}"/>
              </a:ext>
            </a:extLst>
          </p:cNvPr>
          <p:cNvPicPr>
            <a:picLocks noChangeAspect="1"/>
          </p:cNvPicPr>
          <p:nvPr/>
        </p:nvPicPr>
        <p:blipFill>
          <a:blip r:embed="rId3"/>
          <a:stretch>
            <a:fillRect/>
          </a:stretch>
        </p:blipFill>
        <p:spPr>
          <a:xfrm>
            <a:off x="5022371" y="1681559"/>
            <a:ext cx="2654779" cy="4800422"/>
          </a:xfrm>
          <a:prstGeom prst="rect">
            <a:avLst/>
          </a:prstGeom>
        </p:spPr>
      </p:pic>
      <p:pic>
        <p:nvPicPr>
          <p:cNvPr id="6" name="Picture 5">
            <a:extLst>
              <a:ext uri="{FF2B5EF4-FFF2-40B4-BE49-F238E27FC236}">
                <a16:creationId xmlns:a16="http://schemas.microsoft.com/office/drawing/2014/main" xmlns="" id="{329E5BD5-4D43-2347-9885-03EFF5172373}"/>
              </a:ext>
            </a:extLst>
          </p:cNvPr>
          <p:cNvPicPr>
            <a:picLocks noChangeAspect="1"/>
          </p:cNvPicPr>
          <p:nvPr/>
        </p:nvPicPr>
        <p:blipFill>
          <a:blip r:embed="rId4"/>
          <a:stretch>
            <a:fillRect/>
          </a:stretch>
        </p:blipFill>
        <p:spPr>
          <a:xfrm>
            <a:off x="1322729" y="1698171"/>
            <a:ext cx="2763496" cy="4784272"/>
          </a:xfrm>
          <a:prstGeom prst="rect">
            <a:avLst/>
          </a:prstGeom>
        </p:spPr>
      </p:pic>
      <p:sp>
        <p:nvSpPr>
          <p:cNvPr id="8" name="Title 1">
            <a:extLst>
              <a:ext uri="{FF2B5EF4-FFF2-40B4-BE49-F238E27FC236}">
                <a16:creationId xmlns:a16="http://schemas.microsoft.com/office/drawing/2014/main" xmlns="" id="{73FECF6E-6664-514C-9136-3729DED6BA47}"/>
              </a:ext>
            </a:extLst>
          </p:cNvPr>
          <p:cNvSpPr txBox="1">
            <a:spLocks/>
          </p:cNvSpPr>
          <p:nvPr/>
        </p:nvSpPr>
        <p:spPr>
          <a:xfrm>
            <a:off x="628649" y="1135858"/>
            <a:ext cx="7886700" cy="52965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7B13A0"/>
                </a:solidFill>
              </a:rPr>
              <a:t>How Jigsaw teaches about different families in Y1</a:t>
            </a:r>
            <a:endParaRPr lang="en-GB" sz="4000" b="1" dirty="0">
              <a:solidFill>
                <a:srgbClr val="7B13A0"/>
              </a:solidFill>
            </a:endParaRPr>
          </a:p>
        </p:txBody>
      </p:sp>
    </p:spTree>
    <p:extLst>
      <p:ext uri="{BB962C8B-B14F-4D97-AF65-F5344CB8AC3E}">
        <p14:creationId xmlns:p14="http://schemas.microsoft.com/office/powerpoint/2010/main" val="8913798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A4A0AEA-4763-6E47-AE54-23097D0C0B26}"/>
              </a:ext>
            </a:extLst>
          </p:cNvPr>
          <p:cNvPicPr>
            <a:picLocks noChangeAspect="1"/>
          </p:cNvPicPr>
          <p:nvPr/>
        </p:nvPicPr>
        <p:blipFill rotWithShape="1">
          <a:blip r:embed="rId3"/>
          <a:srcRect l="19659" t="19762" r="21286" b="20714"/>
          <a:stretch/>
        </p:blipFill>
        <p:spPr>
          <a:xfrm>
            <a:off x="346984" y="1749793"/>
            <a:ext cx="4484855" cy="4259121"/>
          </a:xfrm>
          <a:prstGeom prst="rect">
            <a:avLst/>
          </a:prstGeom>
        </p:spPr>
      </p:pic>
      <p:pic>
        <p:nvPicPr>
          <p:cNvPr id="9" name="Picture 8">
            <a:extLst>
              <a:ext uri="{FF2B5EF4-FFF2-40B4-BE49-F238E27FC236}">
                <a16:creationId xmlns:a16="http://schemas.microsoft.com/office/drawing/2014/main" xmlns="" id="{82CB9884-E753-DB44-A204-FCA6BA690C77}"/>
              </a:ext>
            </a:extLst>
          </p:cNvPr>
          <p:cNvPicPr>
            <a:picLocks noChangeAspect="1"/>
          </p:cNvPicPr>
          <p:nvPr/>
        </p:nvPicPr>
        <p:blipFill rotWithShape="1">
          <a:blip r:embed="rId4"/>
          <a:srcRect l="16967" t="18628" r="19266" b="14048"/>
          <a:stretch/>
        </p:blipFill>
        <p:spPr>
          <a:xfrm>
            <a:off x="4502604" y="1798779"/>
            <a:ext cx="4641397" cy="4617076"/>
          </a:xfrm>
          <a:prstGeom prst="rect">
            <a:avLst/>
          </a:prstGeom>
        </p:spPr>
      </p:pic>
      <p:sp>
        <p:nvSpPr>
          <p:cNvPr id="14" name="Title 1">
            <a:extLst>
              <a:ext uri="{FF2B5EF4-FFF2-40B4-BE49-F238E27FC236}">
                <a16:creationId xmlns:a16="http://schemas.microsoft.com/office/drawing/2014/main" xmlns="" id="{97A0C793-E9D5-CA41-90BE-9B05F84D01C0}"/>
              </a:ext>
            </a:extLst>
          </p:cNvPr>
          <p:cNvSpPr txBox="1">
            <a:spLocks/>
          </p:cNvSpPr>
          <p:nvPr/>
        </p:nvSpPr>
        <p:spPr>
          <a:xfrm>
            <a:off x="628649" y="1135858"/>
            <a:ext cx="8515351" cy="55483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Solve it together</a:t>
            </a:r>
          </a:p>
        </p:txBody>
      </p:sp>
    </p:spTree>
    <p:extLst>
      <p:ext uri="{BB962C8B-B14F-4D97-AF65-F5344CB8AC3E}">
        <p14:creationId xmlns:p14="http://schemas.microsoft.com/office/powerpoint/2010/main" val="9428851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825641F-8BA2-4892-8477-49487DB2E022}"/>
              </a:ext>
            </a:extLst>
          </p:cNvPr>
          <p:cNvPicPr>
            <a:picLocks noChangeAspect="1"/>
          </p:cNvPicPr>
          <p:nvPr/>
        </p:nvPicPr>
        <p:blipFill>
          <a:blip r:embed="rId3"/>
          <a:stretch>
            <a:fillRect/>
          </a:stretch>
        </p:blipFill>
        <p:spPr>
          <a:xfrm>
            <a:off x="5319033" y="1208315"/>
            <a:ext cx="3613195" cy="5353752"/>
          </a:xfrm>
          <a:prstGeom prst="rect">
            <a:avLst/>
          </a:prstGeom>
        </p:spPr>
      </p:pic>
      <p:sp>
        <p:nvSpPr>
          <p:cNvPr id="5" name="TextBox 4">
            <a:extLst>
              <a:ext uri="{FF2B5EF4-FFF2-40B4-BE49-F238E27FC236}">
                <a16:creationId xmlns:a16="http://schemas.microsoft.com/office/drawing/2014/main" xmlns="" id="{FB9BA308-BCCF-4752-81CC-59C5543CB5B1}"/>
              </a:ext>
            </a:extLst>
          </p:cNvPr>
          <p:cNvSpPr txBox="1"/>
          <p:nvPr/>
        </p:nvSpPr>
        <p:spPr>
          <a:xfrm>
            <a:off x="628649" y="1797707"/>
            <a:ext cx="4306661" cy="4524315"/>
          </a:xfrm>
          <a:prstGeom prst="rect">
            <a:avLst/>
          </a:prstGeom>
          <a:noFill/>
        </p:spPr>
        <p:txBody>
          <a:bodyPr wrap="square" rtlCol="0">
            <a:spAutoFit/>
          </a:bodyPr>
          <a:lstStyle/>
          <a:p>
            <a:r>
              <a:rPr lang="en-GB" sz="2400" dirty="0"/>
              <a:t>As part of this lesson on boyfriends and girlfriends children sort these cards into Should/Shouldn’t piles</a:t>
            </a:r>
          </a:p>
          <a:p>
            <a:endParaRPr lang="en-GB" sz="2400" dirty="0"/>
          </a:p>
          <a:p>
            <a:r>
              <a:rPr lang="en-GB" sz="2400" dirty="0"/>
              <a:t>They also discuss reasons </a:t>
            </a:r>
            <a:br>
              <a:rPr lang="en-GB" sz="2400" dirty="0"/>
            </a:br>
            <a:r>
              <a:rPr lang="en-GB" sz="2400" dirty="0"/>
              <a:t>why people choose to have a romantic relationship when older</a:t>
            </a:r>
          </a:p>
          <a:p>
            <a:endParaRPr lang="en-GB" sz="2400" dirty="0"/>
          </a:p>
          <a:p>
            <a:endParaRPr lang="en-GB" sz="2400" dirty="0"/>
          </a:p>
          <a:p>
            <a:endParaRPr lang="en-GB" sz="2400" dirty="0"/>
          </a:p>
          <a:p>
            <a:endParaRPr lang="en-GB" sz="2400" dirty="0"/>
          </a:p>
        </p:txBody>
      </p:sp>
      <p:sp>
        <p:nvSpPr>
          <p:cNvPr id="6" name="Title 1">
            <a:extLst>
              <a:ext uri="{FF2B5EF4-FFF2-40B4-BE49-F238E27FC236}">
                <a16:creationId xmlns:a16="http://schemas.microsoft.com/office/drawing/2014/main" xmlns="" id="{2E3C46B5-0CFF-D34F-86E7-82F26DE388C2}"/>
              </a:ext>
            </a:extLst>
          </p:cNvPr>
          <p:cNvSpPr txBox="1">
            <a:spLocks/>
          </p:cNvSpPr>
          <p:nvPr/>
        </p:nvSpPr>
        <p:spPr>
          <a:xfrm>
            <a:off x="628649" y="1135858"/>
            <a:ext cx="8515351" cy="55483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Boyfriends and girlfriends Y6</a:t>
            </a:r>
          </a:p>
        </p:txBody>
      </p:sp>
    </p:spTree>
    <p:extLst>
      <p:ext uri="{BB962C8B-B14F-4D97-AF65-F5344CB8AC3E}">
        <p14:creationId xmlns:p14="http://schemas.microsoft.com/office/powerpoint/2010/main" val="14167284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xmlns="" id="{D3310E05-1901-3641-B004-3648A8DEE17B}"/>
              </a:ext>
            </a:extLst>
          </p:cNvPr>
          <p:cNvSpPr>
            <a:spLocks noGrp="1"/>
          </p:cNvSpPr>
          <p:nvPr>
            <p:ph idx="1"/>
          </p:nvPr>
        </p:nvSpPr>
        <p:spPr>
          <a:xfrm>
            <a:off x="3053421" y="1690331"/>
            <a:ext cx="5324696" cy="4895043"/>
          </a:xfrm>
        </p:spPr>
        <p:txBody>
          <a:bodyPr>
            <a:noAutofit/>
          </a:bodyPr>
          <a:lstStyle/>
          <a:p>
            <a:pPr marL="0" indent="0">
              <a:lnSpc>
                <a:spcPct val="100000"/>
              </a:lnSpc>
              <a:spcAft>
                <a:spcPts val="1200"/>
              </a:spcAft>
              <a:buNone/>
            </a:pPr>
            <a:r>
              <a:rPr lang="en-GB" b="1" dirty="0">
                <a:latin typeface="+mj-lt"/>
              </a:rPr>
              <a:t>Judgements:</a:t>
            </a:r>
          </a:p>
          <a:p>
            <a:pPr marL="457200" indent="-457200">
              <a:lnSpc>
                <a:spcPct val="100000"/>
              </a:lnSpc>
              <a:spcAft>
                <a:spcPts val="600"/>
              </a:spcAft>
            </a:pPr>
            <a:r>
              <a:rPr lang="en-GB" b="1" dirty="0">
                <a:latin typeface="+mj-lt"/>
              </a:rPr>
              <a:t>Overall effectiveness and</a:t>
            </a:r>
          </a:p>
          <a:p>
            <a:pPr marL="457200" indent="-457200">
              <a:lnSpc>
                <a:spcPct val="100000"/>
              </a:lnSpc>
              <a:spcAft>
                <a:spcPts val="600"/>
              </a:spcAft>
            </a:pPr>
            <a:r>
              <a:rPr lang="en-GB" b="1" dirty="0">
                <a:latin typeface="+mj-lt"/>
              </a:rPr>
              <a:t>x4 key judgements …</a:t>
            </a:r>
          </a:p>
          <a:p>
            <a:pPr marL="971550" lvl="1" indent="-514350">
              <a:lnSpc>
                <a:spcPct val="100000"/>
              </a:lnSpc>
              <a:spcAft>
                <a:spcPts val="600"/>
              </a:spcAft>
              <a:buAutoNum type="arabicPeriod"/>
            </a:pPr>
            <a:r>
              <a:rPr lang="en-GB" sz="2800" b="1" dirty="0">
                <a:latin typeface="+mj-lt"/>
              </a:rPr>
              <a:t>Quality of education</a:t>
            </a:r>
          </a:p>
          <a:p>
            <a:pPr marL="971550" lvl="1" indent="-514350">
              <a:lnSpc>
                <a:spcPct val="100000"/>
              </a:lnSpc>
              <a:spcAft>
                <a:spcPts val="600"/>
              </a:spcAft>
              <a:buAutoNum type="arabicPeriod"/>
            </a:pPr>
            <a:r>
              <a:rPr lang="en-GB" sz="2800" b="1" dirty="0">
                <a:latin typeface="+mj-lt"/>
              </a:rPr>
              <a:t>Behaviour and attitude</a:t>
            </a:r>
          </a:p>
          <a:p>
            <a:pPr marL="971550" lvl="1" indent="-514350">
              <a:lnSpc>
                <a:spcPct val="100000"/>
              </a:lnSpc>
              <a:spcAft>
                <a:spcPts val="600"/>
              </a:spcAft>
              <a:buAutoNum type="arabicPeriod"/>
            </a:pPr>
            <a:r>
              <a:rPr lang="en-GB" sz="2800" b="1" dirty="0">
                <a:highlight>
                  <a:srgbClr val="00FFFF"/>
                </a:highlight>
                <a:latin typeface="+mj-lt"/>
              </a:rPr>
              <a:t>Personal development</a:t>
            </a:r>
          </a:p>
          <a:p>
            <a:pPr marL="971550" lvl="1" indent="-514350">
              <a:lnSpc>
                <a:spcPct val="100000"/>
              </a:lnSpc>
              <a:spcAft>
                <a:spcPts val="600"/>
              </a:spcAft>
              <a:buAutoNum type="arabicPeriod"/>
            </a:pPr>
            <a:r>
              <a:rPr lang="en-GB" sz="2800" b="1" dirty="0">
                <a:latin typeface="+mj-lt"/>
              </a:rPr>
              <a:t>Leadership and management</a:t>
            </a:r>
          </a:p>
        </p:txBody>
      </p:sp>
      <p:sp>
        <p:nvSpPr>
          <p:cNvPr id="15" name="TextBox 14">
            <a:extLst>
              <a:ext uri="{FF2B5EF4-FFF2-40B4-BE49-F238E27FC236}">
                <a16:creationId xmlns:a16="http://schemas.microsoft.com/office/drawing/2014/main" xmlns="" id="{2D65B633-D8C2-6D44-9A8C-7EB8A1F318A4}"/>
              </a:ext>
            </a:extLst>
          </p:cNvPr>
          <p:cNvSpPr txBox="1"/>
          <p:nvPr/>
        </p:nvSpPr>
        <p:spPr>
          <a:xfrm>
            <a:off x="7316185" y="1751856"/>
            <a:ext cx="1564865" cy="400110"/>
          </a:xfrm>
          <a:prstGeom prst="rect">
            <a:avLst/>
          </a:prstGeom>
          <a:noFill/>
        </p:spPr>
        <p:txBody>
          <a:bodyPr wrap="square" rtlCol="0">
            <a:spAutoFit/>
          </a:bodyPr>
          <a:lstStyle/>
          <a:p>
            <a:pPr algn="ctr"/>
            <a:r>
              <a:rPr lang="en-GB" sz="2000" dirty="0"/>
              <a:t>Safeguarding</a:t>
            </a:r>
          </a:p>
        </p:txBody>
      </p:sp>
      <p:sp>
        <p:nvSpPr>
          <p:cNvPr id="16" name="Arrow: Down 5">
            <a:extLst>
              <a:ext uri="{FF2B5EF4-FFF2-40B4-BE49-F238E27FC236}">
                <a16:creationId xmlns:a16="http://schemas.microsoft.com/office/drawing/2014/main" xmlns="" id="{3F027C60-F295-4B4C-AF2D-B42DC11756A6}"/>
              </a:ext>
            </a:extLst>
          </p:cNvPr>
          <p:cNvSpPr/>
          <p:nvPr/>
        </p:nvSpPr>
        <p:spPr>
          <a:xfrm>
            <a:off x="8080950" y="2412124"/>
            <a:ext cx="800100" cy="3804184"/>
          </a:xfrm>
          <a:prstGeom prst="downArrow">
            <a:avLst/>
          </a:prstGeom>
          <a:solidFill>
            <a:srgbClr val="DE67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xmlns="" id="{39E0E771-8FE1-FF48-946B-C8118D7B4C94}"/>
              </a:ext>
            </a:extLst>
          </p:cNvPr>
          <p:cNvPicPr>
            <a:picLocks noChangeAspect="1"/>
          </p:cNvPicPr>
          <p:nvPr/>
        </p:nvPicPr>
        <p:blipFill>
          <a:blip r:embed="rId3"/>
          <a:stretch>
            <a:fillRect/>
          </a:stretch>
        </p:blipFill>
        <p:spPr>
          <a:xfrm>
            <a:off x="686953" y="1733976"/>
            <a:ext cx="2358797" cy="4482332"/>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18" name="Title 1">
            <a:extLst>
              <a:ext uri="{FF2B5EF4-FFF2-40B4-BE49-F238E27FC236}">
                <a16:creationId xmlns:a16="http://schemas.microsoft.com/office/drawing/2014/main" xmlns="" id="{9AA28A8F-AF6A-7A48-9F4B-FD8D263B6BDE}"/>
              </a:ext>
            </a:extLst>
          </p:cNvPr>
          <p:cNvSpPr txBox="1">
            <a:spLocks/>
          </p:cNvSpPr>
          <p:nvPr/>
        </p:nvSpPr>
        <p:spPr>
          <a:xfrm>
            <a:off x="686953" y="1120678"/>
            <a:ext cx="7886700" cy="57732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030A0"/>
                </a:solidFill>
              </a:rPr>
              <a:t>And the new Ofsted framework (May 2019)</a:t>
            </a:r>
          </a:p>
        </p:txBody>
      </p:sp>
    </p:spTree>
    <p:extLst>
      <p:ext uri="{BB962C8B-B14F-4D97-AF65-F5344CB8AC3E}">
        <p14:creationId xmlns:p14="http://schemas.microsoft.com/office/powerpoint/2010/main" val="11958233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380075"/>
            <a:ext cx="7886699" cy="4412343"/>
          </a:xfrm>
        </p:spPr>
        <p:txBody>
          <a:bodyPr>
            <a:normAutofit/>
          </a:bodyPr>
          <a:lstStyle/>
          <a:p>
            <a:pPr algn="ctr"/>
            <a:r>
              <a:rPr lang="en-GB" sz="4000" b="1" dirty="0" smtClean="0"/>
              <a:t>Thank you.</a:t>
            </a:r>
            <a:br>
              <a:rPr lang="en-GB" sz="4000" b="1" dirty="0" smtClean="0"/>
            </a:br>
            <a:r>
              <a:rPr lang="en-GB" sz="4000" b="1" dirty="0" smtClean="0"/>
              <a:t/>
            </a:r>
            <a:br>
              <a:rPr lang="en-GB" sz="4000" b="1" dirty="0" smtClean="0"/>
            </a:br>
            <a:r>
              <a:rPr lang="en-GB" sz="4000" b="1" dirty="0" smtClean="0"/>
              <a:t>Any </a:t>
            </a:r>
            <a:r>
              <a:rPr lang="en-GB" sz="4000" b="1" dirty="0"/>
              <a:t>questions?</a:t>
            </a:r>
            <a:r>
              <a:rPr lang="en-GB" dirty="0"/>
              <a:t/>
            </a:r>
            <a:br>
              <a:rPr lang="en-GB" dirty="0"/>
            </a:br>
            <a:endParaRPr lang="en-GB" dirty="0">
              <a:solidFill>
                <a:schemeClr val="tx1">
                  <a:lumMod val="50000"/>
                  <a:lumOff val="50000"/>
                </a:schemeClr>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404664"/>
            <a:ext cx="1328737"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67544" y="1654027"/>
            <a:ext cx="7992888" cy="646331"/>
          </a:xfrm>
          <a:prstGeom prst="rect">
            <a:avLst/>
          </a:prstGeom>
        </p:spPr>
        <p:txBody>
          <a:bodyPr wrap="square">
            <a:spAutoFit/>
          </a:bodyPr>
          <a:lstStyle/>
          <a:p>
            <a:pPr algn="ctr"/>
            <a:r>
              <a:rPr lang="en-GB" i="1" dirty="0"/>
              <a:t>“Walking in the footsteps of Jesus with our Christian family, we learn, grow, achieve and flourish together in God’s love”</a:t>
            </a:r>
            <a:endParaRPr lang="en-GB" dirty="0"/>
          </a:p>
        </p:txBody>
      </p:sp>
    </p:spTree>
    <p:extLst>
      <p:ext uri="{BB962C8B-B14F-4D97-AF65-F5344CB8AC3E}">
        <p14:creationId xmlns:p14="http://schemas.microsoft.com/office/powerpoint/2010/main" val="3365760166"/>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3ECAE79A-CB11-644E-B4D2-D63C00132A31}"/>
              </a:ext>
            </a:extLst>
          </p:cNvPr>
          <p:cNvSpPr>
            <a:spLocks noGrp="1"/>
          </p:cNvSpPr>
          <p:nvPr>
            <p:ph type="title"/>
          </p:nvPr>
        </p:nvSpPr>
        <p:spPr>
          <a:xfrm>
            <a:off x="628650" y="1090420"/>
            <a:ext cx="7886700" cy="582127"/>
          </a:xfrm>
        </p:spPr>
        <p:txBody>
          <a:bodyPr>
            <a:normAutofit fontScale="90000"/>
          </a:bodyPr>
          <a:lstStyle/>
          <a:p>
            <a:r>
              <a:rPr lang="en-GB" sz="4000" b="1" dirty="0">
                <a:solidFill>
                  <a:srgbClr val="7030A0"/>
                </a:solidFill>
              </a:rPr>
              <a:t>Music and lyrics</a:t>
            </a:r>
          </a:p>
        </p:txBody>
      </p:sp>
      <p:sp>
        <p:nvSpPr>
          <p:cNvPr id="12" name="Content Placeholder 2">
            <a:extLst>
              <a:ext uri="{FF2B5EF4-FFF2-40B4-BE49-F238E27FC236}">
                <a16:creationId xmlns:a16="http://schemas.microsoft.com/office/drawing/2014/main" xmlns="" id="{3B0B1DA5-0F54-9A42-A51A-ABADB97D0997}"/>
              </a:ext>
            </a:extLst>
          </p:cNvPr>
          <p:cNvSpPr>
            <a:spLocks noGrp="1"/>
          </p:cNvSpPr>
          <p:nvPr>
            <p:ph idx="1"/>
          </p:nvPr>
        </p:nvSpPr>
        <p:spPr>
          <a:xfrm>
            <a:off x="628652" y="1848348"/>
            <a:ext cx="4482501" cy="4351338"/>
          </a:xfrm>
        </p:spPr>
        <p:txBody>
          <a:bodyPr>
            <a:normAutofit fontScale="92500" lnSpcReduction="10000"/>
          </a:bodyPr>
          <a:lstStyle/>
          <a:p>
            <a:pPr marL="0" indent="0">
              <a:buNone/>
            </a:pPr>
            <a:r>
              <a:rPr lang="en-US" dirty="0"/>
              <a:t>Heard he in love with some other chick</a:t>
            </a:r>
          </a:p>
          <a:p>
            <a:pPr marL="0" indent="0">
              <a:buNone/>
            </a:pPr>
            <a:r>
              <a:rPr lang="en-US" dirty="0"/>
              <a:t>Yeah </a:t>
            </a:r>
            <a:r>
              <a:rPr lang="en-US" dirty="0" err="1"/>
              <a:t>yeah</a:t>
            </a:r>
            <a:r>
              <a:rPr lang="en-US" dirty="0"/>
              <a:t>, that hurt me, I'll admit</a:t>
            </a:r>
          </a:p>
          <a:p>
            <a:pPr marL="0" indent="0">
              <a:buNone/>
            </a:pPr>
            <a:r>
              <a:rPr lang="en-US" dirty="0"/>
              <a:t>Forget that boy, I'm over it</a:t>
            </a:r>
          </a:p>
          <a:p>
            <a:pPr marL="0" indent="0">
              <a:buNone/>
            </a:pPr>
            <a:r>
              <a:rPr lang="en-US" dirty="0"/>
              <a:t>I hope she </a:t>
            </a:r>
            <a:r>
              <a:rPr lang="en-US" dirty="0" err="1"/>
              <a:t>gettin</a:t>
            </a:r>
            <a:r>
              <a:rPr lang="en-US" dirty="0"/>
              <a:t>’ better sex</a:t>
            </a:r>
          </a:p>
          <a:p>
            <a:pPr marL="0" indent="0">
              <a:buNone/>
            </a:pPr>
            <a:r>
              <a:rPr lang="en-US" dirty="0"/>
              <a:t>Hope she </a:t>
            </a:r>
            <a:r>
              <a:rPr lang="en-US" dirty="0" err="1"/>
              <a:t>ain't</a:t>
            </a:r>
            <a:r>
              <a:rPr lang="en-US" dirty="0"/>
              <a:t> </a:t>
            </a:r>
            <a:r>
              <a:rPr lang="en-US" dirty="0" err="1"/>
              <a:t>fakin</a:t>
            </a:r>
            <a:r>
              <a:rPr lang="en-US" dirty="0"/>
              <a:t>’ it like I did, babe</a:t>
            </a:r>
          </a:p>
          <a:p>
            <a:pPr marL="0" indent="0">
              <a:buNone/>
            </a:pPr>
            <a:r>
              <a:rPr lang="en-US" dirty="0"/>
              <a:t>Took four long years to call it quits</a:t>
            </a:r>
          </a:p>
          <a:p>
            <a:pPr marL="0" indent="0">
              <a:buNone/>
            </a:pPr>
            <a:r>
              <a:rPr lang="en-US" dirty="0"/>
              <a:t>Forget that boy, I'm over it</a:t>
            </a:r>
            <a:endParaRPr lang="en-GB" dirty="0"/>
          </a:p>
        </p:txBody>
      </p:sp>
      <p:sp>
        <p:nvSpPr>
          <p:cNvPr id="13" name="TextBox 12">
            <a:extLst>
              <a:ext uri="{FF2B5EF4-FFF2-40B4-BE49-F238E27FC236}">
                <a16:creationId xmlns:a16="http://schemas.microsoft.com/office/drawing/2014/main" xmlns="" id="{31863DB1-6CDD-CE40-B3AB-BE110B9A50F4}"/>
              </a:ext>
            </a:extLst>
          </p:cNvPr>
          <p:cNvSpPr txBox="1"/>
          <p:nvPr/>
        </p:nvSpPr>
        <p:spPr>
          <a:xfrm>
            <a:off x="628662" y="6224985"/>
            <a:ext cx="3763451" cy="369332"/>
          </a:xfrm>
          <a:prstGeom prst="rect">
            <a:avLst/>
          </a:prstGeom>
          <a:noFill/>
        </p:spPr>
        <p:txBody>
          <a:bodyPr wrap="square" rtlCol="0">
            <a:spAutoFit/>
          </a:bodyPr>
          <a:lstStyle/>
          <a:p>
            <a:r>
              <a:rPr lang="en-GB" b="1" dirty="0"/>
              <a:t>‘Shout out to my ex’ by Little Mix</a:t>
            </a:r>
          </a:p>
        </p:txBody>
      </p:sp>
      <p:pic>
        <p:nvPicPr>
          <p:cNvPr id="14" name="Picture 13">
            <a:extLst>
              <a:ext uri="{FF2B5EF4-FFF2-40B4-BE49-F238E27FC236}">
                <a16:creationId xmlns:a16="http://schemas.microsoft.com/office/drawing/2014/main" xmlns="" id="{BD7D549D-CDCF-C34D-A433-0B8CDAE277F4}"/>
              </a:ext>
            </a:extLst>
          </p:cNvPr>
          <p:cNvPicPr>
            <a:picLocks noChangeAspect="1"/>
          </p:cNvPicPr>
          <p:nvPr/>
        </p:nvPicPr>
        <p:blipFill>
          <a:blip r:embed="rId3"/>
          <a:stretch>
            <a:fillRect/>
          </a:stretch>
        </p:blipFill>
        <p:spPr>
          <a:xfrm>
            <a:off x="5450928" y="1734279"/>
            <a:ext cx="3455176" cy="5123793"/>
          </a:xfrm>
          <a:prstGeom prst="rect">
            <a:avLst/>
          </a:prstGeom>
        </p:spPr>
      </p:pic>
    </p:spTree>
    <p:extLst>
      <p:ext uri="{BB962C8B-B14F-4D97-AF65-F5344CB8AC3E}">
        <p14:creationId xmlns:p14="http://schemas.microsoft.com/office/powerpoint/2010/main" val="198459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D359DA05-7795-8E45-B941-70470A58BA11}"/>
              </a:ext>
            </a:extLst>
          </p:cNvPr>
          <p:cNvSpPr>
            <a:spLocks noGrp="1"/>
          </p:cNvSpPr>
          <p:nvPr>
            <p:ph type="title"/>
          </p:nvPr>
        </p:nvSpPr>
        <p:spPr>
          <a:xfrm>
            <a:off x="616847" y="1098660"/>
            <a:ext cx="7555553" cy="1124351"/>
          </a:xfrm>
        </p:spPr>
        <p:txBody>
          <a:bodyPr anchor="t">
            <a:normAutofit fontScale="90000"/>
          </a:bodyPr>
          <a:lstStyle/>
          <a:p>
            <a:r>
              <a:rPr lang="en-GB" sz="4000" b="1" dirty="0">
                <a:solidFill>
                  <a:srgbClr val="7030A0"/>
                </a:solidFill>
              </a:rPr>
              <a:t>What </a:t>
            </a:r>
            <a:r>
              <a:rPr lang="en-GB" sz="4000" b="1" dirty="0" smtClean="0">
                <a:solidFill>
                  <a:srgbClr val="7030A0"/>
                </a:solidFill>
              </a:rPr>
              <a:t>messages do children receive from adverts, </a:t>
            </a:r>
            <a:r>
              <a:rPr lang="en-GB" sz="4000" b="1" dirty="0" err="1" smtClean="0">
                <a:solidFill>
                  <a:srgbClr val="7030A0"/>
                </a:solidFill>
              </a:rPr>
              <a:t>tv</a:t>
            </a:r>
            <a:r>
              <a:rPr lang="en-GB" sz="4000" b="1" dirty="0" smtClean="0">
                <a:solidFill>
                  <a:srgbClr val="7030A0"/>
                </a:solidFill>
              </a:rPr>
              <a:t> and also on social media?</a:t>
            </a:r>
            <a:endParaRPr lang="en-GB" sz="4000" b="1" dirty="0">
              <a:solidFill>
                <a:srgbClr val="7030A0"/>
              </a:solidFill>
            </a:endParaRPr>
          </a:p>
        </p:txBody>
      </p:sp>
      <p:pic>
        <p:nvPicPr>
          <p:cNvPr id="13" name="Picture 12">
            <a:extLst>
              <a:ext uri="{FF2B5EF4-FFF2-40B4-BE49-F238E27FC236}">
                <a16:creationId xmlns:a16="http://schemas.microsoft.com/office/drawing/2014/main" xmlns="" id="{A0710AAE-2947-2A41-9AEB-558D333CA2B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16000"/>
                    </a14:imgEffect>
                  </a14:imgLayer>
                </a14:imgProps>
              </a:ext>
            </a:extLst>
          </a:blip>
          <a:stretch>
            <a:fillRect/>
          </a:stretch>
        </p:blipFill>
        <p:spPr>
          <a:xfrm>
            <a:off x="572457" y="2287741"/>
            <a:ext cx="2652550" cy="2353535"/>
          </a:xfrm>
          <a:prstGeom prst="rect">
            <a:avLst/>
          </a:prstGeom>
        </p:spPr>
      </p:pic>
      <p:sp>
        <p:nvSpPr>
          <p:cNvPr id="14" name="TextBox 13">
            <a:extLst>
              <a:ext uri="{FF2B5EF4-FFF2-40B4-BE49-F238E27FC236}">
                <a16:creationId xmlns:a16="http://schemas.microsoft.com/office/drawing/2014/main" xmlns="" id="{BF35070C-9674-5744-9FF2-89A7FCB411DD}"/>
              </a:ext>
            </a:extLst>
          </p:cNvPr>
          <p:cNvSpPr txBox="1"/>
          <p:nvPr/>
        </p:nvSpPr>
        <p:spPr>
          <a:xfrm>
            <a:off x="628685" y="5786965"/>
            <a:ext cx="1868843" cy="369332"/>
          </a:xfrm>
          <a:prstGeom prst="rect">
            <a:avLst/>
          </a:prstGeom>
          <a:noFill/>
        </p:spPr>
        <p:txBody>
          <a:bodyPr wrap="square" rtlCol="0">
            <a:spAutoFit/>
          </a:bodyPr>
          <a:lstStyle/>
          <a:p>
            <a:r>
              <a:rPr lang="en-GB" dirty="0">
                <a:solidFill>
                  <a:schemeClr val="bg1"/>
                </a:solidFill>
              </a:rPr>
              <a:t>Paco </a:t>
            </a:r>
            <a:r>
              <a:rPr lang="en-GB" dirty="0" err="1">
                <a:solidFill>
                  <a:schemeClr val="bg1"/>
                </a:solidFill>
              </a:rPr>
              <a:t>Rabanne</a:t>
            </a:r>
            <a:endParaRPr lang="en-GB" dirty="0">
              <a:solidFill>
                <a:schemeClr val="bg1"/>
              </a:solidFill>
            </a:endParaRPr>
          </a:p>
        </p:txBody>
      </p:sp>
      <p:sp>
        <p:nvSpPr>
          <p:cNvPr id="15" name="TextBox 14">
            <a:extLst>
              <a:ext uri="{FF2B5EF4-FFF2-40B4-BE49-F238E27FC236}">
                <a16:creationId xmlns:a16="http://schemas.microsoft.com/office/drawing/2014/main" xmlns="" id="{7E357CC8-7131-C44D-8B3C-6A7893AE0632}"/>
              </a:ext>
            </a:extLst>
          </p:cNvPr>
          <p:cNvSpPr txBox="1"/>
          <p:nvPr/>
        </p:nvSpPr>
        <p:spPr>
          <a:xfrm>
            <a:off x="4910445" y="4214154"/>
            <a:ext cx="1868843" cy="369332"/>
          </a:xfrm>
          <a:prstGeom prst="rect">
            <a:avLst/>
          </a:prstGeom>
          <a:noFill/>
        </p:spPr>
        <p:txBody>
          <a:bodyPr wrap="square" rtlCol="0">
            <a:spAutoFit/>
          </a:bodyPr>
          <a:lstStyle/>
          <a:p>
            <a:r>
              <a:rPr lang="en-GB" dirty="0">
                <a:solidFill>
                  <a:schemeClr val="bg1"/>
                </a:solidFill>
              </a:rPr>
              <a:t>Pure XS for men</a:t>
            </a:r>
          </a:p>
        </p:txBody>
      </p:sp>
      <p:pic>
        <p:nvPicPr>
          <p:cNvPr id="8" name="Picture 3" descr="Image result for east enders fights">
            <a:hlinkClick r:id="rId5"/>
            <a:extLst>
              <a:ext uri="{FF2B5EF4-FFF2-40B4-BE49-F238E27FC236}">
                <a16:creationId xmlns:a16="http://schemas.microsoft.com/office/drawing/2014/main" xmlns="" id="{F7380079-9A96-4338-A6DE-5086A43C7A9C}"/>
              </a:ext>
            </a:extLst>
          </p:cNvPr>
          <p:cNvPicPr>
            <a:picLocks noGrp="1" noChangeAspect="1" noChangeArrowheads="1"/>
          </p:cNvPicPr>
          <p:nvPr>
            <p:ph idx="1"/>
          </p:nvPr>
        </p:nvPicPr>
        <p:blipFill>
          <a:blip r:embed="rId6">
            <a:extLst>
              <a:ext uri="{BEBA8EAE-BF5A-486C-A8C5-ECC9F3942E4B}">
                <a14:imgProps xmlns:a14="http://schemas.microsoft.com/office/drawing/2010/main">
                  <a14:imgLayer r:embed="rId7">
                    <a14:imgEffect>
                      <a14:saturation sat="82000"/>
                    </a14:imgEffect>
                    <a14:imgEffect>
                      <a14:brightnessContrast bright="17000" contrast="1000"/>
                    </a14:imgEffect>
                  </a14:imgLayer>
                </a14:imgProps>
              </a:ext>
              <a:ext uri="{28A0092B-C50C-407E-A947-70E740481C1C}">
                <a14:useLocalDpi xmlns:a14="http://schemas.microsoft.com/office/drawing/2010/main" val="0"/>
              </a:ext>
            </a:extLst>
          </a:blip>
          <a:srcRect/>
          <a:stretch>
            <a:fillRect/>
          </a:stretch>
        </p:blipFill>
        <p:spPr bwMode="auto">
          <a:xfrm>
            <a:off x="3635896" y="2412746"/>
            <a:ext cx="2808312" cy="2103523"/>
          </a:xfrm>
          <a:prstGeom prst="rect">
            <a:avLst/>
          </a:prstGeom>
          <a:blipFill>
            <a:blip r:embed="rId8"/>
            <a:tile tx="0" ty="0" sx="100000" sy="100000" flip="none" algn="tl"/>
          </a:blipFill>
        </p:spPr>
      </p:pic>
      <p:pic>
        <p:nvPicPr>
          <p:cNvPr id="9" name="Picture 2" descr="ChatRoomFun111">
            <a:extLst>
              <a:ext uri="{FF2B5EF4-FFF2-40B4-BE49-F238E27FC236}">
                <a16:creationId xmlns:a16="http://schemas.microsoft.com/office/drawing/2014/main" xmlns="" id="{1CDCC2B3-8A8C-DC49-AA25-E4C8FA4804F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780" t="17717" r="44824" b="21513"/>
          <a:stretch/>
        </p:blipFill>
        <p:spPr bwMode="auto">
          <a:xfrm>
            <a:off x="6639481" y="2197180"/>
            <a:ext cx="2054017" cy="238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6221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0D312CD4-223E-BE4B-9A98-AE54D5842E7F}"/>
              </a:ext>
            </a:extLst>
          </p:cNvPr>
          <p:cNvSpPr txBox="1"/>
          <p:nvPr/>
        </p:nvSpPr>
        <p:spPr>
          <a:xfrm>
            <a:off x="628686" y="1478154"/>
            <a:ext cx="8408905" cy="1077218"/>
          </a:xfrm>
          <a:prstGeom prst="rect">
            <a:avLst/>
          </a:prstGeom>
          <a:noFill/>
        </p:spPr>
        <p:txBody>
          <a:bodyPr wrap="none" rtlCol="0">
            <a:spAutoFit/>
          </a:bodyPr>
          <a:lstStyle/>
          <a:p>
            <a:r>
              <a:rPr lang="en-GB" sz="3200" dirty="0">
                <a:solidFill>
                  <a:srgbClr val="DE6715"/>
                </a:solidFill>
              </a:rPr>
              <a:t>We are educating children and young people</a:t>
            </a:r>
            <a:br>
              <a:rPr lang="en-GB" sz="3200" dirty="0">
                <a:solidFill>
                  <a:srgbClr val="DE6715"/>
                </a:solidFill>
              </a:rPr>
            </a:br>
            <a:r>
              <a:rPr lang="en-GB" sz="3200" dirty="0">
                <a:solidFill>
                  <a:srgbClr val="DE6715"/>
                </a:solidFill>
              </a:rPr>
              <a:t>to live in the real world, with all its contradictions</a:t>
            </a:r>
            <a:endParaRPr lang="en-US" sz="3200" dirty="0">
              <a:solidFill>
                <a:srgbClr val="DE6715"/>
              </a:solidFill>
            </a:endParaRPr>
          </a:p>
        </p:txBody>
      </p:sp>
      <p:sp>
        <p:nvSpPr>
          <p:cNvPr id="11" name="Content Placeholder 2">
            <a:extLst>
              <a:ext uri="{FF2B5EF4-FFF2-40B4-BE49-F238E27FC236}">
                <a16:creationId xmlns:a16="http://schemas.microsoft.com/office/drawing/2014/main" xmlns="" id="{2B25FAAA-C4B3-4441-918E-FC3AB148980A}"/>
              </a:ext>
            </a:extLst>
          </p:cNvPr>
          <p:cNvSpPr txBox="1">
            <a:spLocks/>
          </p:cNvSpPr>
          <p:nvPr/>
        </p:nvSpPr>
        <p:spPr>
          <a:xfrm>
            <a:off x="628687" y="2555442"/>
            <a:ext cx="6686549" cy="3452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Font typeface="Arial" panose="020B0604020202020204" pitchFamily="34" charset="0"/>
              <a:buNone/>
            </a:pPr>
            <a:r>
              <a:rPr lang="en-GB" altLang="en-US" dirty="0">
                <a:solidFill>
                  <a:prstClr val="black"/>
                </a:solidFill>
              </a:rPr>
              <a:t>When it comes to sex, children’s heads are probably not empty – but they may be full of myths and half-truths</a:t>
            </a:r>
          </a:p>
          <a:p>
            <a:pPr marL="0" indent="0">
              <a:spcBef>
                <a:spcPts val="1600"/>
              </a:spcBef>
              <a:buFont typeface="Arial" panose="020B0604020202020204" pitchFamily="34" charset="0"/>
              <a:buNone/>
            </a:pPr>
            <a:r>
              <a:rPr lang="en-GB" altLang="en-US" dirty="0">
                <a:solidFill>
                  <a:prstClr val="black"/>
                </a:solidFill>
              </a:rPr>
              <a:t>We mustn’t let our adult knowledge of relationships and sex prevent us seeing things from a child’s perspective</a:t>
            </a:r>
          </a:p>
          <a:p>
            <a:pPr marL="0" indent="0">
              <a:spcBef>
                <a:spcPts val="1600"/>
              </a:spcBef>
              <a:buFont typeface="Arial" panose="020B0604020202020204" pitchFamily="34" charset="0"/>
              <a:buNone/>
            </a:pPr>
            <a:r>
              <a:rPr lang="en-GB" altLang="en-US" dirty="0">
                <a:solidFill>
                  <a:prstClr val="black"/>
                </a:solidFill>
              </a:rPr>
              <a:t>Our focus should be on building healthy attitudes and positive relationships, not just fighting off perceived threats</a:t>
            </a:r>
            <a:endParaRPr lang="en-GB" dirty="0">
              <a:solidFill>
                <a:prstClr val="black"/>
              </a:solidFill>
            </a:endParaRPr>
          </a:p>
        </p:txBody>
      </p:sp>
      <p:sp>
        <p:nvSpPr>
          <p:cNvPr id="14" name="Title 1">
            <a:extLst>
              <a:ext uri="{FF2B5EF4-FFF2-40B4-BE49-F238E27FC236}">
                <a16:creationId xmlns:a16="http://schemas.microsoft.com/office/drawing/2014/main" xmlns="" id="{5E6E222A-DC25-9F48-ACD8-4EBF3758199F}"/>
              </a:ext>
            </a:extLst>
          </p:cNvPr>
          <p:cNvSpPr txBox="1">
            <a:spLocks/>
          </p:cNvSpPr>
          <p:nvPr/>
        </p:nvSpPr>
        <p:spPr>
          <a:xfrm>
            <a:off x="607670" y="908790"/>
            <a:ext cx="3947293" cy="11243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030A0"/>
                </a:solidFill>
              </a:rPr>
              <a:t>Be aware…</a:t>
            </a:r>
          </a:p>
        </p:txBody>
      </p:sp>
    </p:spTree>
    <p:extLst>
      <p:ext uri="{BB962C8B-B14F-4D97-AF65-F5344CB8AC3E}">
        <p14:creationId xmlns:p14="http://schemas.microsoft.com/office/powerpoint/2010/main" val="85112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5" descr="Image result for pair of eyes in the dark">
            <a:hlinkClick r:id="rId4"/>
            <a:extLst>
              <a:ext uri="{FF2B5EF4-FFF2-40B4-BE49-F238E27FC236}">
                <a16:creationId xmlns:a16="http://schemas.microsoft.com/office/drawing/2014/main" xmlns="" id="{F408FF37-3E5C-4C40-9005-FA19010371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123" y="2348880"/>
            <a:ext cx="2147469" cy="23425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4FBBF615-E74A-8342-AC2D-269C5710DC72}"/>
              </a:ext>
            </a:extLst>
          </p:cNvPr>
          <p:cNvPicPr>
            <a:picLocks noChangeAspect="1"/>
          </p:cNvPicPr>
          <p:nvPr/>
        </p:nvPicPr>
        <p:blipFill>
          <a:blip r:embed="rId6"/>
          <a:stretch>
            <a:fillRect/>
          </a:stretch>
        </p:blipFill>
        <p:spPr>
          <a:xfrm>
            <a:off x="6925197" y="2322449"/>
            <a:ext cx="2004570" cy="2342533"/>
          </a:xfrm>
          <a:prstGeom prst="rect">
            <a:avLst/>
          </a:prstGeom>
        </p:spPr>
      </p:pic>
      <p:pic>
        <p:nvPicPr>
          <p:cNvPr id="20" name="Picture 19">
            <a:extLst>
              <a:ext uri="{FF2B5EF4-FFF2-40B4-BE49-F238E27FC236}">
                <a16:creationId xmlns:a16="http://schemas.microsoft.com/office/drawing/2014/main" xmlns="" id="{C847CE7B-C5CE-8E41-9944-BF457873234B}"/>
              </a:ext>
            </a:extLst>
          </p:cNvPr>
          <p:cNvPicPr>
            <a:picLocks noChangeAspect="1"/>
          </p:cNvPicPr>
          <p:nvPr/>
        </p:nvPicPr>
        <p:blipFill>
          <a:blip r:embed="rId7"/>
          <a:stretch>
            <a:fillRect/>
          </a:stretch>
        </p:blipFill>
        <p:spPr>
          <a:xfrm>
            <a:off x="2551957" y="2322449"/>
            <a:ext cx="1802843" cy="2342534"/>
          </a:xfrm>
          <a:prstGeom prst="rect">
            <a:avLst/>
          </a:prstGeom>
        </p:spPr>
      </p:pic>
      <p:pic>
        <p:nvPicPr>
          <p:cNvPr id="21" name="Picture 20">
            <a:extLst>
              <a:ext uri="{FF2B5EF4-FFF2-40B4-BE49-F238E27FC236}">
                <a16:creationId xmlns:a16="http://schemas.microsoft.com/office/drawing/2014/main" xmlns="" id="{1B7F5DA3-8A61-4641-BC3D-236C7E7B152F}"/>
              </a:ext>
            </a:extLst>
          </p:cNvPr>
          <p:cNvPicPr>
            <a:picLocks noChangeAspect="1"/>
          </p:cNvPicPr>
          <p:nvPr/>
        </p:nvPicPr>
        <p:blipFill>
          <a:blip r:embed="rId8"/>
          <a:stretch>
            <a:fillRect/>
          </a:stretch>
        </p:blipFill>
        <p:spPr>
          <a:xfrm>
            <a:off x="4630303" y="2322449"/>
            <a:ext cx="2138398" cy="2342534"/>
          </a:xfrm>
          <a:prstGeom prst="rect">
            <a:avLst/>
          </a:prstGeom>
        </p:spPr>
      </p:pic>
      <p:sp>
        <p:nvSpPr>
          <p:cNvPr id="22" name="Title 1">
            <a:extLst>
              <a:ext uri="{FF2B5EF4-FFF2-40B4-BE49-F238E27FC236}">
                <a16:creationId xmlns:a16="http://schemas.microsoft.com/office/drawing/2014/main" xmlns="" id="{22361B78-FC72-A648-BEAC-31CEDDE232A6}"/>
              </a:ext>
            </a:extLst>
          </p:cNvPr>
          <p:cNvSpPr txBox="1">
            <a:spLocks/>
          </p:cNvSpPr>
          <p:nvPr/>
        </p:nvSpPr>
        <p:spPr>
          <a:xfrm>
            <a:off x="686953" y="1120678"/>
            <a:ext cx="7886700" cy="577324"/>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030A0"/>
                </a:solidFill>
              </a:rPr>
              <a:t>If RSE is so important, which approaches are best?</a:t>
            </a:r>
          </a:p>
        </p:txBody>
      </p:sp>
      <p:sp>
        <p:nvSpPr>
          <p:cNvPr id="2" name="Title 1"/>
          <p:cNvSpPr>
            <a:spLocks noGrp="1"/>
          </p:cNvSpPr>
          <p:nvPr>
            <p:ph type="ctrTitle"/>
          </p:nvPr>
        </p:nvSpPr>
        <p:spPr/>
        <p:txBody>
          <a:bodyPr/>
          <a:lstStyle/>
          <a:p>
            <a:endParaRPr lang="en-GB"/>
          </a:p>
        </p:txBody>
      </p:sp>
    </p:spTree>
    <p:extLst>
      <p:ext uri="{BB962C8B-B14F-4D97-AF65-F5344CB8AC3E}">
        <p14:creationId xmlns:p14="http://schemas.microsoft.com/office/powerpoint/2010/main" val="218030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xmlns="" id="{63CF1C7F-C8D3-FA44-A5BD-2D1FFF5D0AD4}"/>
              </a:ext>
            </a:extLst>
          </p:cNvPr>
          <p:cNvSpPr txBox="1">
            <a:spLocks/>
          </p:cNvSpPr>
          <p:nvPr/>
        </p:nvSpPr>
        <p:spPr>
          <a:xfrm>
            <a:off x="2613266" y="908720"/>
            <a:ext cx="5330093" cy="517041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400"/>
              </a:spcBef>
            </a:pPr>
            <a:r>
              <a:rPr lang="en-US" sz="3200" dirty="0">
                <a:solidFill>
                  <a:srgbClr val="7B13A0"/>
                </a:solidFill>
              </a:rPr>
              <a:t>What should children know about relationships and why?</a:t>
            </a:r>
          </a:p>
          <a:p>
            <a:pPr algn="l">
              <a:lnSpc>
                <a:spcPct val="100000"/>
              </a:lnSpc>
              <a:spcBef>
                <a:spcPts val="400"/>
              </a:spcBef>
            </a:pPr>
            <a:endParaRPr lang="en-US" sz="1100" dirty="0">
              <a:solidFill>
                <a:prstClr val="black">
                  <a:lumMod val="75000"/>
                  <a:lumOff val="25000"/>
                </a:prstClr>
              </a:solidFill>
            </a:endParaRPr>
          </a:p>
          <a:p>
            <a:pPr marL="514350" indent="-514350" algn="l">
              <a:lnSpc>
                <a:spcPct val="100000"/>
              </a:lnSpc>
              <a:spcBef>
                <a:spcPts val="400"/>
              </a:spcBef>
              <a:buFont typeface="Arial" panose="020B0604020202020204" pitchFamily="34" charset="0"/>
              <a:buAutoNum type="arabicPeriod"/>
            </a:pPr>
            <a:r>
              <a:rPr lang="en-US" sz="2800" dirty="0">
                <a:solidFill>
                  <a:prstClr val="black"/>
                </a:solidFill>
              </a:rPr>
              <a:t>What a positive, healthy, caring, safe relationship looks and feels like</a:t>
            </a:r>
          </a:p>
          <a:p>
            <a:pPr marL="514350" indent="-514350" algn="l">
              <a:lnSpc>
                <a:spcPct val="100000"/>
              </a:lnSpc>
              <a:spcBef>
                <a:spcPts val="400"/>
              </a:spcBef>
              <a:buFont typeface="Arial" panose="020B0604020202020204" pitchFamily="34" charset="0"/>
              <a:buAutoNum type="arabicPeriod"/>
            </a:pPr>
            <a:r>
              <a:rPr lang="en-US" sz="2800" dirty="0">
                <a:solidFill>
                  <a:prstClr val="black"/>
                </a:solidFill>
              </a:rPr>
              <a:t>How to speak up and get help when a relationship does NOT feel healthy/positive/safe</a:t>
            </a:r>
          </a:p>
          <a:p>
            <a:pPr marL="514350" indent="-514350" algn="l">
              <a:lnSpc>
                <a:spcPct val="100000"/>
              </a:lnSpc>
              <a:spcBef>
                <a:spcPts val="400"/>
              </a:spcBef>
              <a:buFont typeface="Arial" panose="020B0604020202020204" pitchFamily="34" charset="0"/>
              <a:buAutoNum type="arabicPeriod"/>
            </a:pPr>
            <a:r>
              <a:rPr lang="en-US" sz="2800" dirty="0">
                <a:solidFill>
                  <a:prstClr val="black"/>
                </a:solidFill>
              </a:rPr>
              <a:t>How to make and maintain positive relationships </a:t>
            </a:r>
            <a:r>
              <a:rPr lang="en-US" sz="2800" dirty="0">
                <a:solidFill>
                  <a:prstClr val="black">
                    <a:lumMod val="75000"/>
                    <a:lumOff val="25000"/>
                  </a:prstClr>
                </a:solidFill>
              </a:rPr>
              <a:t/>
            </a:r>
            <a:br>
              <a:rPr lang="en-US" sz="2800" dirty="0">
                <a:solidFill>
                  <a:prstClr val="black">
                    <a:lumMod val="75000"/>
                    <a:lumOff val="25000"/>
                  </a:prstClr>
                </a:solidFill>
              </a:rPr>
            </a:br>
            <a:endParaRPr lang="en-US" sz="1200" dirty="0">
              <a:solidFill>
                <a:prstClr val="black">
                  <a:lumMod val="75000"/>
                  <a:lumOff val="25000"/>
                </a:prstClr>
              </a:solidFill>
            </a:endParaRPr>
          </a:p>
          <a:p>
            <a:pPr algn="l">
              <a:lnSpc>
                <a:spcPct val="100000"/>
              </a:lnSpc>
              <a:spcBef>
                <a:spcPts val="400"/>
              </a:spcBef>
            </a:pPr>
            <a:r>
              <a:rPr lang="en-US" dirty="0" smtClean="0">
                <a:solidFill>
                  <a:prstClr val="black">
                    <a:lumMod val="50000"/>
                    <a:lumOff val="50000"/>
                  </a:prstClr>
                </a:solidFill>
              </a:rPr>
              <a:t>(</a:t>
            </a:r>
            <a:r>
              <a:rPr lang="en-US" dirty="0">
                <a:solidFill>
                  <a:prstClr val="black">
                    <a:lumMod val="50000"/>
                    <a:lumOff val="50000"/>
                  </a:prstClr>
                </a:solidFill>
              </a:rPr>
              <a:t>Online and offline relationships)</a:t>
            </a:r>
            <a:endParaRPr lang="en-US" dirty="0">
              <a:solidFill>
                <a:prstClr val="black">
                  <a:lumMod val="75000"/>
                  <a:lumOff val="25000"/>
                </a:prstClr>
              </a:solidFill>
            </a:endParaRPr>
          </a:p>
        </p:txBody>
      </p:sp>
      <p:sp>
        <p:nvSpPr>
          <p:cNvPr id="11" name="Title 1">
            <a:extLst>
              <a:ext uri="{FF2B5EF4-FFF2-40B4-BE49-F238E27FC236}">
                <a16:creationId xmlns:a16="http://schemas.microsoft.com/office/drawing/2014/main" xmlns="" id="{69EB6741-9060-0840-A281-0DEDDD9BE112}"/>
              </a:ext>
            </a:extLst>
          </p:cNvPr>
          <p:cNvSpPr txBox="1">
            <a:spLocks/>
          </p:cNvSpPr>
          <p:nvPr/>
        </p:nvSpPr>
        <p:spPr>
          <a:xfrm>
            <a:off x="299639" y="464284"/>
            <a:ext cx="2313607" cy="57927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7B13A0"/>
                </a:solidFill>
              </a:rPr>
              <a:t>Relationships Education</a:t>
            </a:r>
          </a:p>
        </p:txBody>
      </p:sp>
    </p:spTree>
    <p:extLst>
      <p:ext uri="{BB962C8B-B14F-4D97-AF65-F5344CB8AC3E}">
        <p14:creationId xmlns:p14="http://schemas.microsoft.com/office/powerpoint/2010/main" val="1171743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68632270-640B-624D-83D0-AD51BBF796A9}"/>
              </a:ext>
            </a:extLst>
          </p:cNvPr>
          <p:cNvSpPr>
            <a:spLocks noGrp="1"/>
          </p:cNvSpPr>
          <p:nvPr>
            <p:ph type="title"/>
          </p:nvPr>
        </p:nvSpPr>
        <p:spPr>
          <a:xfrm>
            <a:off x="293912" y="1716150"/>
            <a:ext cx="2418348" cy="4846637"/>
          </a:xfrm>
        </p:spPr>
        <p:txBody>
          <a:bodyPr anchor="t">
            <a:normAutofit/>
          </a:bodyPr>
          <a:lstStyle/>
          <a:p>
            <a:r>
              <a:rPr lang="en-GB" sz="2800" b="1" dirty="0">
                <a:solidFill>
                  <a:srgbClr val="7B13A0"/>
                </a:solidFill>
              </a:rPr>
              <a:t>What does </a:t>
            </a:r>
            <a:br>
              <a:rPr lang="en-GB" sz="2800" b="1" dirty="0">
                <a:solidFill>
                  <a:srgbClr val="7B13A0"/>
                </a:solidFill>
              </a:rPr>
            </a:br>
            <a:r>
              <a:rPr lang="en-GB" sz="2800" b="1" dirty="0">
                <a:solidFill>
                  <a:srgbClr val="7B13A0"/>
                </a:solidFill>
              </a:rPr>
              <a:t>the government</a:t>
            </a:r>
            <a:br>
              <a:rPr lang="en-GB" sz="2800" b="1" dirty="0">
                <a:solidFill>
                  <a:srgbClr val="7B13A0"/>
                </a:solidFill>
              </a:rPr>
            </a:br>
            <a:r>
              <a:rPr lang="en-GB" sz="2800" b="1" dirty="0">
                <a:solidFill>
                  <a:srgbClr val="7B13A0"/>
                </a:solidFill>
              </a:rPr>
              <a:t>(England) say is the aim</a:t>
            </a:r>
            <a:br>
              <a:rPr lang="en-GB" sz="2800" b="1" dirty="0">
                <a:solidFill>
                  <a:srgbClr val="7B13A0"/>
                </a:solidFill>
              </a:rPr>
            </a:br>
            <a:r>
              <a:rPr lang="en-GB" sz="2800" b="1" dirty="0">
                <a:solidFill>
                  <a:srgbClr val="7B13A0"/>
                </a:solidFill>
              </a:rPr>
              <a:t>of Relationships Education?</a:t>
            </a:r>
          </a:p>
        </p:txBody>
      </p:sp>
      <p:sp>
        <p:nvSpPr>
          <p:cNvPr id="12" name="Content Placeholder 2">
            <a:extLst>
              <a:ext uri="{FF2B5EF4-FFF2-40B4-BE49-F238E27FC236}">
                <a16:creationId xmlns:a16="http://schemas.microsoft.com/office/drawing/2014/main" xmlns="" id="{D40724D8-5DAE-704F-B5CB-14D883109C5C}"/>
              </a:ext>
            </a:extLst>
          </p:cNvPr>
          <p:cNvSpPr>
            <a:spLocks noGrp="1"/>
          </p:cNvSpPr>
          <p:nvPr>
            <p:ph idx="1"/>
          </p:nvPr>
        </p:nvSpPr>
        <p:spPr>
          <a:xfrm>
            <a:off x="2712262" y="1716149"/>
            <a:ext cx="6137828" cy="4476104"/>
          </a:xfrm>
        </p:spPr>
        <p:txBody>
          <a:bodyPr>
            <a:noAutofit/>
          </a:bodyPr>
          <a:lstStyle/>
          <a:p>
            <a:pPr marL="0" indent="0">
              <a:buNone/>
            </a:pPr>
            <a:r>
              <a:rPr lang="en-GB" dirty="0">
                <a:solidFill>
                  <a:schemeClr val="tx1">
                    <a:lumMod val="85000"/>
                    <a:lumOff val="15000"/>
                  </a:schemeClr>
                </a:solidFill>
              </a:rPr>
              <a:t>‘Today’s children and young people are growing up in an increasingly complex world and living their lives seamlessly on and offline….children and young people need to know how to be safe and healthy, and how to manage their academic, personal and social lives in a positive way’</a:t>
            </a:r>
          </a:p>
          <a:p>
            <a:pPr marL="0" indent="0">
              <a:buNone/>
            </a:pPr>
            <a:r>
              <a:rPr lang="en-GB" sz="2400" dirty="0">
                <a:solidFill>
                  <a:schemeClr val="tx1">
                    <a:lumMod val="85000"/>
                    <a:lumOff val="15000"/>
                  </a:schemeClr>
                </a:solidFill>
              </a:rPr>
              <a:t>DfE Guidance on Relationships Education, Sex Education and Health Education 2019</a:t>
            </a:r>
          </a:p>
        </p:txBody>
      </p:sp>
    </p:spTree>
    <p:extLst>
      <p:ext uri="{BB962C8B-B14F-4D97-AF65-F5344CB8AC3E}">
        <p14:creationId xmlns:p14="http://schemas.microsoft.com/office/powerpoint/2010/main" val="3228413826"/>
      </p:ext>
    </p:extLst>
  </p:cSld>
  <p:clrMapOvr>
    <a:masterClrMapping/>
  </p:clrMapOvr>
  <p:transition spd="slow">
    <p:cover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4262</TotalTime>
  <Words>3471</Words>
  <Application>Microsoft Office PowerPoint</Application>
  <PresentationFormat>On-screen Show (4:3)</PresentationFormat>
  <Paragraphs>373</Paragraphs>
  <Slides>38</Slides>
  <Notes>38</Notes>
  <HiddenSlides>0</HiddenSlides>
  <MMClips>0</MMClips>
  <ScaleCrop>false</ScaleCrop>
  <HeadingPairs>
    <vt:vector size="4" baseType="variant">
      <vt:variant>
        <vt:lpstr>Theme</vt:lpstr>
      </vt:variant>
      <vt:variant>
        <vt:i4>9</vt:i4>
      </vt:variant>
      <vt:variant>
        <vt:lpstr>Slide Titles</vt:lpstr>
      </vt:variant>
      <vt:variant>
        <vt:i4>38</vt:i4>
      </vt:variant>
    </vt:vector>
  </HeadingPairs>
  <TitlesOfParts>
    <vt:vector size="47" baseType="lpstr">
      <vt:lpstr>Apex</vt:lpstr>
      <vt:lpstr>Office Theme</vt:lpstr>
      <vt:lpstr>1_Office Theme</vt:lpstr>
      <vt:lpstr>2_Office Theme</vt:lpstr>
      <vt:lpstr>3_Office Theme</vt:lpstr>
      <vt:lpstr>4_Office Theme</vt:lpstr>
      <vt:lpstr>5_Office Theme</vt:lpstr>
      <vt:lpstr>6_Office Theme</vt:lpstr>
      <vt:lpstr>7_Office Theme</vt:lpstr>
      <vt:lpstr>Relationships, Sex &amp; Health Education (RSHE)   Information for parents   Welcome!</vt:lpstr>
      <vt:lpstr>PowerPoint Presentation</vt:lpstr>
      <vt:lpstr>PowerPoint Presentation</vt:lpstr>
      <vt:lpstr>Music and lyrics</vt:lpstr>
      <vt:lpstr>What messages do children receive from adverts, tv and also on social media?</vt:lpstr>
      <vt:lpstr>PowerPoint Presentation</vt:lpstr>
      <vt:lpstr>PowerPoint Presentation</vt:lpstr>
      <vt:lpstr>PowerPoint Presentation</vt:lpstr>
      <vt:lpstr>What does  the government (England) say is the aim of Relationships Education?</vt:lpstr>
      <vt:lpstr>PowerPoint Presentation</vt:lpstr>
      <vt:lpstr>PowerPoint Presentation</vt:lpstr>
      <vt:lpstr>PowerPoint Presentation</vt:lpstr>
      <vt:lpstr>PowerPoint Presentation</vt:lpstr>
      <vt:lpstr>LGBT+ Equality  What the DfE RSHE guidance says </vt:lpstr>
      <vt:lpstr>Sex Education is discretionary at Primary… what exactly does the guidance say?</vt:lpstr>
      <vt:lpstr>PowerPoint Presentation</vt:lpstr>
      <vt:lpstr>September 2020 onwards in Primary Schools (England)</vt:lpstr>
      <vt:lpstr>PowerPoint Presentation</vt:lpstr>
      <vt:lpstr>Can you withdraw your children from RSE?  From September 2020…  (Government guidance 2019 page 17)  </vt:lpstr>
      <vt:lpstr>Whole-school approach from 3-16</vt:lpstr>
      <vt:lpstr>PowerPoint Presentation</vt:lpstr>
      <vt:lpstr>PowerPoint Presentation</vt:lpstr>
      <vt:lpstr>PowerPoint Presentation</vt:lpstr>
      <vt:lpstr>Some example materials from Jigsaw  – younger children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Jigsaw teaches about different families in Y1</vt:lpstr>
      <vt:lpstr>PowerPoint Presentation</vt:lpstr>
      <vt:lpstr>PowerPoint Presentation</vt:lpstr>
      <vt:lpstr>PowerPoint Presentation</vt:lpstr>
      <vt:lpstr>PowerPoint Presentation</vt:lpstr>
      <vt:lpstr>Thank you.  Any 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Relationships, Sex &amp; Health Education (RSHE)   Information for parents   Welcome!</dc:title>
  <dc:creator>Sarah Allchurch</dc:creator>
  <cp:lastModifiedBy>Sarah Allchurch</cp:lastModifiedBy>
  <cp:revision>28</cp:revision>
  <cp:lastPrinted>2021-04-27T10:16:49Z</cp:lastPrinted>
  <dcterms:created xsi:type="dcterms:W3CDTF">2021-04-18T14:12:01Z</dcterms:created>
  <dcterms:modified xsi:type="dcterms:W3CDTF">2021-04-27T17:42:58Z</dcterms:modified>
</cp:coreProperties>
</file>