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22"/>
  </p:notesMasterIdLst>
  <p:sldIdLst>
    <p:sldId id="256" r:id="rId3"/>
    <p:sldId id="257" r:id="rId4"/>
    <p:sldId id="258" r:id="rId5"/>
    <p:sldId id="264" r:id="rId6"/>
    <p:sldId id="266" r:id="rId7"/>
    <p:sldId id="268" r:id="rId8"/>
    <p:sldId id="270" r:id="rId9"/>
    <p:sldId id="271" r:id="rId10"/>
    <p:sldId id="274" r:id="rId11"/>
    <p:sldId id="276" r:id="rId12"/>
    <p:sldId id="287" r:id="rId13"/>
    <p:sldId id="288" r:id="rId14"/>
    <p:sldId id="286" r:id="rId15"/>
    <p:sldId id="275" r:id="rId16"/>
    <p:sldId id="279" r:id="rId17"/>
    <p:sldId id="282" r:id="rId18"/>
    <p:sldId id="283" r:id="rId19"/>
    <p:sldId id="284" r:id="rId20"/>
    <p:sldId id="28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hD2EmfzUKHA8Xpj7fiDJrjNNqF6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5" name="Google Shape;33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2" name="Google Shape;34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8" name="Google Shape;3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 name="Google Shape;22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4"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 name="Google Shape;13;p34"/>
          <p:cNvSpPr txBox="1">
            <a:spLocks noGrp="1"/>
          </p:cNvSpPr>
          <p:nvPr>
            <p:ph type="ctrTitle"/>
          </p:nvPr>
        </p:nvSpPr>
        <p:spPr>
          <a:xfrm>
            <a:off x="841248" y="448056"/>
            <a:ext cx="10515600" cy="40690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9600"/>
              <a:buFont typeface="Arial"/>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4"/>
          <p:cNvSpPr txBox="1">
            <a:spLocks noGrp="1"/>
          </p:cNvSpPr>
          <p:nvPr>
            <p:ph type="subTitle"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lt1"/>
              </a:buClr>
              <a:buSzPts val="2800"/>
              <a:buNone/>
              <a:defRPr sz="2800"/>
            </a:lvl1pPr>
            <a:lvl2pPr lvl="1" algn="ctr">
              <a:lnSpc>
                <a:spcPct val="110000"/>
              </a:lnSpc>
              <a:spcBef>
                <a:spcPts val="500"/>
              </a:spcBef>
              <a:spcAft>
                <a:spcPts val="0"/>
              </a:spcAft>
              <a:buClr>
                <a:schemeClr val="lt1"/>
              </a:buClr>
              <a:buSzPts val="2000"/>
              <a:buNone/>
              <a:defRPr sz="2000"/>
            </a:lvl2pPr>
            <a:lvl3pPr lvl="2" algn="ctr">
              <a:lnSpc>
                <a:spcPct val="110000"/>
              </a:lnSpc>
              <a:spcBef>
                <a:spcPts val="500"/>
              </a:spcBef>
              <a:spcAft>
                <a:spcPts val="0"/>
              </a:spcAft>
              <a:buClr>
                <a:schemeClr val="lt1"/>
              </a:buClr>
              <a:buSzPts val="1800"/>
              <a:buNone/>
              <a:defRPr sz="1800"/>
            </a:lvl3pPr>
            <a:lvl4pPr lvl="3" algn="ctr">
              <a:lnSpc>
                <a:spcPct val="110000"/>
              </a:lnSpc>
              <a:spcBef>
                <a:spcPts val="500"/>
              </a:spcBef>
              <a:spcAft>
                <a:spcPts val="0"/>
              </a:spcAft>
              <a:buClr>
                <a:schemeClr val="lt1"/>
              </a:buClr>
              <a:buSzPts val="1600"/>
              <a:buNone/>
              <a:defRPr sz="1600"/>
            </a:lvl4pPr>
            <a:lvl5pPr lvl="4" algn="ctr">
              <a:lnSpc>
                <a:spcPct val="11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5" name="Google Shape;1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42"/>
          <p:cNvSpPr txBox="1">
            <a:spLocks noGrp="1"/>
          </p:cNvSpPr>
          <p:nvPr>
            <p:ph type="title"/>
          </p:nvPr>
        </p:nvSpPr>
        <p:spPr>
          <a:xfrm>
            <a:off x="839788" y="457200"/>
            <a:ext cx="3931920" cy="3429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2"/>
          <p:cNvSpPr>
            <a:spLocks noGrp="1"/>
          </p:cNvSpPr>
          <p:nvPr>
            <p:ph type="pic" idx="2"/>
          </p:nvPr>
        </p:nvSpPr>
        <p:spPr>
          <a:xfrm>
            <a:off x="5303520" y="548640"/>
            <a:ext cx="6053328" cy="5431536"/>
          </a:xfrm>
          <a:prstGeom prst="rect">
            <a:avLst/>
          </a:prstGeom>
          <a:noFill/>
          <a:ln>
            <a:noFill/>
          </a:ln>
        </p:spPr>
      </p:sp>
      <p:sp>
        <p:nvSpPr>
          <p:cNvPr id="84" name="Google Shape;84;p42"/>
          <p:cNvSpPr txBox="1">
            <a:spLocks noGrp="1"/>
          </p:cNvSpPr>
          <p:nvPr>
            <p:ph type="body" idx="1"/>
          </p:nvPr>
        </p:nvSpPr>
        <p:spPr>
          <a:xfrm>
            <a:off x="839788" y="3977640"/>
            <a:ext cx="3931920" cy="200253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3200"/>
              <a:buNone/>
              <a:defRPr sz="32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42" descr="Tag=AccentColor&#10;Flavor=Light&#10;Target=FillAndLine"/>
          <p:cNvSpPr/>
          <p:nvPr/>
        </p:nvSpPr>
        <p:spPr>
          <a:xfrm rot="5400000">
            <a:off x="2798064"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33"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p33"/>
          <p:cNvSpPr txBox="1">
            <a:spLocks noGrp="1"/>
          </p:cNvSpPr>
          <p:nvPr>
            <p:ph type="ctrTitle"/>
          </p:nvPr>
        </p:nvSpPr>
        <p:spPr>
          <a:xfrm>
            <a:off x="841248" y="448056"/>
            <a:ext cx="10515600" cy="40690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9600"/>
              <a:buFont typeface="Arial"/>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subTitle"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5"/>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1000"/>
              </a:spcBef>
              <a:spcAft>
                <a:spcPts val="0"/>
              </a:spcAft>
              <a:buClr>
                <a:schemeClr val="dk1"/>
              </a:buClr>
              <a:buSzPts val="2800"/>
              <a:buChar char="•"/>
              <a:defRPr sz="2800"/>
            </a:lvl1pPr>
            <a:lvl2pPr marL="914400" lvl="1" indent="-381000" algn="l">
              <a:lnSpc>
                <a:spcPct val="110000"/>
              </a:lnSpc>
              <a:spcBef>
                <a:spcPts val="500"/>
              </a:spcBef>
              <a:spcAft>
                <a:spcPts val="0"/>
              </a:spcAft>
              <a:buClr>
                <a:schemeClr val="dk1"/>
              </a:buClr>
              <a:buSzPts val="2400"/>
              <a:buChar char="•"/>
              <a:defRPr sz="2400"/>
            </a:lvl2pPr>
            <a:lvl3pPr marL="1371600" lvl="2" indent="-355600" algn="l">
              <a:lnSpc>
                <a:spcPct val="110000"/>
              </a:lnSpc>
              <a:spcBef>
                <a:spcPts val="500"/>
              </a:spcBef>
              <a:spcAft>
                <a:spcPts val="0"/>
              </a:spcAft>
              <a:buClr>
                <a:schemeClr val="dk1"/>
              </a:buClr>
              <a:buSzPts val="2000"/>
              <a:buChar char="•"/>
              <a:defRPr sz="2000"/>
            </a:lvl3pPr>
            <a:lvl4pPr marL="1828800" lvl="3" indent="-342900" algn="l">
              <a:lnSpc>
                <a:spcPct val="110000"/>
              </a:lnSpc>
              <a:spcBef>
                <a:spcPts val="500"/>
              </a:spcBef>
              <a:spcAft>
                <a:spcPts val="0"/>
              </a:spcAft>
              <a:buClr>
                <a:schemeClr val="dk1"/>
              </a:buClr>
              <a:buSzPts val="1800"/>
              <a:buChar char="•"/>
              <a:defRPr sz="1800"/>
            </a:lvl4pPr>
            <a:lvl5pPr marL="2286000" lvl="4" indent="-342900" algn="l">
              <a:lnSpc>
                <a:spcPct val="11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35"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2203704" y="1728216"/>
            <a:ext cx="7781544" cy="339242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7800"/>
              <a:buFont typeface="Arial"/>
              <a:buNone/>
              <a:defRPr sz="7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36" descr="Tag=AccentColor&#10;Flavor=Light&#10;Target=FillAndLine"/>
          <p:cNvSpPr/>
          <p:nvPr/>
        </p:nvSpPr>
        <p:spPr>
          <a:xfrm>
            <a:off x="3974206" y="5126892"/>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8"/>
          <p:cNvSpPr txBox="1">
            <a:spLocks noGrp="1"/>
          </p:cNvSpPr>
          <p:nvPr>
            <p:ph type="title"/>
          </p:nvPr>
        </p:nvSpPr>
        <p:spPr>
          <a:xfrm>
            <a:off x="841248" y="448056"/>
            <a:ext cx="10515600" cy="406908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8000"/>
              <a:buFont typeface="Arial"/>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8"/>
          <p:cNvSpPr txBox="1">
            <a:spLocks noGrp="1"/>
          </p:cNvSpPr>
          <p:nvPr>
            <p:ph type="body"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888888"/>
              </a:buClr>
              <a:buSzPts val="2800"/>
              <a:buNone/>
              <a:defRPr sz="2800">
                <a:solidFill>
                  <a:srgbClr val="888888"/>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4" name="Google Shape;54;p38"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9"/>
          <p:cNvSpPr txBox="1">
            <a:spLocks noGrp="1"/>
          </p:cNvSpPr>
          <p:nvPr>
            <p:ph type="body" idx="1"/>
          </p:nvPr>
        </p:nvSpPr>
        <p:spPr>
          <a:xfrm>
            <a:off x="838200" y="1929384"/>
            <a:ext cx="5181600" cy="425196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9"/>
          <p:cNvSpPr txBox="1">
            <a:spLocks noGrp="1"/>
          </p:cNvSpPr>
          <p:nvPr>
            <p:ph type="body" idx="2"/>
          </p:nvPr>
        </p:nvSpPr>
        <p:spPr>
          <a:xfrm>
            <a:off x="6172200" y="1929384"/>
            <a:ext cx="5181600" cy="425196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39"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0"/>
          <p:cNvSpPr txBox="1">
            <a:spLocks noGrp="1"/>
          </p:cNvSpPr>
          <p:nvPr>
            <p:ph type="body" idx="1"/>
          </p:nvPr>
        </p:nvSpPr>
        <p:spPr>
          <a:xfrm>
            <a:off x="839788" y="1938528"/>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3600"/>
              <a:buNone/>
              <a:defRPr sz="3600" b="1"/>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6" name="Google Shape;66;p40"/>
          <p:cNvSpPr txBox="1">
            <a:spLocks noGrp="1"/>
          </p:cNvSpPr>
          <p:nvPr>
            <p:ph type="body" idx="2"/>
          </p:nvPr>
        </p:nvSpPr>
        <p:spPr>
          <a:xfrm>
            <a:off x="839788" y="2926080"/>
            <a:ext cx="5157787" cy="326440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0"/>
          <p:cNvSpPr txBox="1">
            <a:spLocks noGrp="1"/>
          </p:cNvSpPr>
          <p:nvPr>
            <p:ph type="body" idx="3"/>
          </p:nvPr>
        </p:nvSpPr>
        <p:spPr>
          <a:xfrm>
            <a:off x="6172200" y="1938528"/>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3600"/>
              <a:buNone/>
              <a:defRPr sz="3600" b="1"/>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8" name="Google Shape;68;p40"/>
          <p:cNvSpPr txBox="1">
            <a:spLocks noGrp="1"/>
          </p:cNvSpPr>
          <p:nvPr>
            <p:ph type="body" idx="4"/>
          </p:nvPr>
        </p:nvSpPr>
        <p:spPr>
          <a:xfrm>
            <a:off x="6172200" y="2926080"/>
            <a:ext cx="5183188" cy="326440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40"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41"/>
          <p:cNvSpPr txBox="1">
            <a:spLocks noGrp="1"/>
          </p:cNvSpPr>
          <p:nvPr>
            <p:ph type="title"/>
          </p:nvPr>
        </p:nvSpPr>
        <p:spPr>
          <a:xfrm>
            <a:off x="839788" y="457200"/>
            <a:ext cx="3932237" cy="3429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1"/>
          <p:cNvSpPr txBox="1">
            <a:spLocks noGrp="1"/>
          </p:cNvSpPr>
          <p:nvPr>
            <p:ph type="body" idx="1"/>
          </p:nvPr>
        </p:nvSpPr>
        <p:spPr>
          <a:xfrm>
            <a:off x="5303520" y="548640"/>
            <a:ext cx="6053328" cy="5431536"/>
          </a:xfrm>
          <a:prstGeom prst="rect">
            <a:avLst/>
          </a:prstGeom>
          <a:noFill/>
          <a:ln>
            <a:noFill/>
          </a:ln>
        </p:spPr>
        <p:txBody>
          <a:bodyPr spcFirstLastPara="1" wrap="square" lIns="91425" tIns="45700" rIns="91425" bIns="45700" anchor="ctr" anchorCtr="0">
            <a:normAutofit/>
          </a:bodyPr>
          <a:lstStyle>
            <a:lvl1pPr marL="457200" lvl="0" indent="-431800" algn="l">
              <a:lnSpc>
                <a:spcPct val="110000"/>
              </a:lnSpc>
              <a:spcBef>
                <a:spcPts val="1000"/>
              </a:spcBef>
              <a:spcAft>
                <a:spcPts val="0"/>
              </a:spcAft>
              <a:buClr>
                <a:schemeClr val="dk1"/>
              </a:buClr>
              <a:buSzPts val="3200"/>
              <a:buChar char="•"/>
              <a:defRPr sz="3200"/>
            </a:lvl1pPr>
            <a:lvl2pPr marL="914400" lvl="1" indent="-406400" algn="l">
              <a:lnSpc>
                <a:spcPct val="110000"/>
              </a:lnSpc>
              <a:spcBef>
                <a:spcPts val="500"/>
              </a:spcBef>
              <a:spcAft>
                <a:spcPts val="0"/>
              </a:spcAft>
              <a:buClr>
                <a:schemeClr val="dk1"/>
              </a:buClr>
              <a:buSzPts val="2800"/>
              <a:buChar char="•"/>
              <a:defRPr sz="2800"/>
            </a:lvl2pPr>
            <a:lvl3pPr marL="1371600" lvl="2" indent="-381000" algn="l">
              <a:lnSpc>
                <a:spcPct val="110000"/>
              </a:lnSpc>
              <a:spcBef>
                <a:spcPts val="500"/>
              </a:spcBef>
              <a:spcAft>
                <a:spcPts val="0"/>
              </a:spcAft>
              <a:buClr>
                <a:schemeClr val="dk1"/>
              </a:buClr>
              <a:buSzPts val="2400"/>
              <a:buChar char="•"/>
              <a:defRPr sz="2400"/>
            </a:lvl3pPr>
            <a:lvl4pPr marL="1828800" lvl="3" indent="-355600" algn="l">
              <a:lnSpc>
                <a:spcPct val="110000"/>
              </a:lnSpc>
              <a:spcBef>
                <a:spcPts val="500"/>
              </a:spcBef>
              <a:spcAft>
                <a:spcPts val="0"/>
              </a:spcAft>
              <a:buClr>
                <a:schemeClr val="dk1"/>
              </a:buClr>
              <a:buSzPts val="2000"/>
              <a:buChar char="•"/>
              <a:defRPr sz="2000"/>
            </a:lvl4pPr>
            <a:lvl5pPr marL="2286000" lvl="4" indent="-355600" algn="l">
              <a:lnSpc>
                <a:spcPct val="11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41"/>
          <p:cNvSpPr txBox="1">
            <a:spLocks noGrp="1"/>
          </p:cNvSpPr>
          <p:nvPr>
            <p:ph type="body" idx="2"/>
          </p:nvPr>
        </p:nvSpPr>
        <p:spPr>
          <a:xfrm>
            <a:off x="839788" y="3977640"/>
            <a:ext cx="3932237" cy="200253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3200"/>
              <a:buNone/>
              <a:defRPr sz="32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41" descr="Tag=AccentColor&#10;Flavor=Light&#10;Target=FillAndLine"/>
          <p:cNvSpPr/>
          <p:nvPr/>
        </p:nvSpPr>
        <p:spPr>
          <a:xfrm rot="5400000">
            <a:off x="2797492"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EF4F3"/>
            </a:gs>
            <a:gs pos="74000">
              <a:srgbClr val="F4A89E"/>
            </a:gs>
            <a:gs pos="83000">
              <a:srgbClr val="F4A89E"/>
            </a:gs>
            <a:gs pos="100000">
              <a:srgbClr val="F7C5BE"/>
            </a:gs>
          </a:gsLst>
          <a:lin ang="5400000" scaled="0"/>
        </a:gra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4800"/>
              <a:buFont typeface="Arial"/>
              <a:buNone/>
              <a:defRPr sz="4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1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10000"/>
              </a:lnSpc>
              <a:spcBef>
                <a:spcPts val="5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1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1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1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8" name="Google Shape;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EF4F3"/>
            </a:gs>
            <a:gs pos="74000">
              <a:srgbClr val="F4A89E"/>
            </a:gs>
            <a:gs pos="83000">
              <a:srgbClr val="F4A89E"/>
            </a:gs>
            <a:gs pos="100000">
              <a:srgbClr val="F7C5BE"/>
            </a:gs>
          </a:gsLst>
          <a:lin ang="5400000" scaled="0"/>
        </a:gradFill>
        <a:effectLst/>
      </p:bgPr>
    </p:bg>
    <p:spTree>
      <p:nvGrpSpPr>
        <p:cNvPr id="1" name="Shape 18"/>
        <p:cNvGrpSpPr/>
        <p:nvPr/>
      </p:nvGrpSpPr>
      <p:grpSpPr>
        <a:xfrm>
          <a:off x="0" y="0"/>
          <a:ext cx="0" cy="0"/>
          <a:chOff x="0" y="0"/>
          <a:chExt cx="0" cy="0"/>
        </a:xfrm>
      </p:grpSpPr>
      <p:sp>
        <p:nvSpPr>
          <p:cNvPr id="19" name="Google Shape;1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1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1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p:nvPr/>
        </p:nvSpPr>
        <p:spPr>
          <a:xfrm>
            <a:off x="0" y="0"/>
            <a:ext cx="12188952" cy="6858000"/>
          </a:xfrm>
          <a:prstGeom prst="rect">
            <a:avLst/>
          </a:prstGeom>
          <a:gradFill>
            <a:gsLst>
              <a:gs pos="0">
                <a:srgbClr val="FEF4F3"/>
              </a:gs>
              <a:gs pos="74000">
                <a:srgbClr val="F4A89E"/>
              </a:gs>
              <a:gs pos="83000">
                <a:srgbClr val="F4A89E"/>
              </a:gs>
              <a:gs pos="100000">
                <a:srgbClr val="F7C5BE"/>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6" name="Google Shape;106;p1"/>
          <p:cNvPicPr preferRelativeResize="0"/>
          <p:nvPr/>
        </p:nvPicPr>
        <p:blipFill rotWithShape="1">
          <a:blip r:embed="rId3">
            <a:alphaModFix amt="50000"/>
          </a:blip>
          <a:srcRect t="25000"/>
          <a:stretch/>
        </p:blipFill>
        <p:spPr>
          <a:xfrm>
            <a:off x="21" y="10"/>
            <a:ext cx="12191979" cy="6857990"/>
          </a:xfrm>
          <a:prstGeom prst="rect">
            <a:avLst/>
          </a:prstGeom>
          <a:noFill/>
          <a:ln>
            <a:noFill/>
          </a:ln>
        </p:spPr>
      </p:pic>
      <p:sp>
        <p:nvSpPr>
          <p:cNvPr id="107" name="Google Shape;107;p1"/>
          <p:cNvSpPr/>
          <p:nvPr/>
        </p:nvSpPr>
        <p:spPr>
          <a:xfrm>
            <a:off x="804859" y="614291"/>
            <a:ext cx="10577516" cy="5566372"/>
          </a:xfrm>
          <a:custGeom>
            <a:avLst/>
            <a:gdLst/>
            <a:ahLst/>
            <a:cxnLst/>
            <a:rect l="l" t="t" r="r" b="b"/>
            <a:pathLst>
              <a:path w="10577516" h="5566372" extrusionOk="0">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E7412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1"/>
          <p:cNvSpPr txBox="1">
            <a:spLocks noGrp="1"/>
          </p:cNvSpPr>
          <p:nvPr>
            <p:ph type="ctrTitle"/>
          </p:nvPr>
        </p:nvSpPr>
        <p:spPr>
          <a:xfrm>
            <a:off x="2066925" y="1731762"/>
            <a:ext cx="8058150" cy="245384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chemeClr val="lt1"/>
              </a:buClr>
              <a:buSzPct val="100000"/>
              <a:buFont typeface="Arial"/>
              <a:buNone/>
            </a:pPr>
            <a:r>
              <a:rPr lang="en-US" sz="8800" dirty="0"/>
              <a:t>Welcome to </a:t>
            </a:r>
            <a:br>
              <a:rPr lang="en-US" sz="8800" dirty="0"/>
            </a:br>
            <a:r>
              <a:rPr lang="en-US" sz="8800" dirty="0"/>
              <a:t>Year 1</a:t>
            </a:r>
            <a:endParaRPr sz="8800" dirty="0"/>
          </a:p>
        </p:txBody>
      </p:sp>
      <p:sp>
        <p:nvSpPr>
          <p:cNvPr id="109" name="Google Shape;109;p1"/>
          <p:cNvSpPr txBox="1">
            <a:spLocks noGrp="1"/>
          </p:cNvSpPr>
          <p:nvPr>
            <p:ph type="subTitle" idx="1"/>
          </p:nvPr>
        </p:nvSpPr>
        <p:spPr>
          <a:xfrm>
            <a:off x="3228975" y="4599432"/>
            <a:ext cx="5734051" cy="934593"/>
          </a:xfrm>
          <a:prstGeom prst="rect">
            <a:avLst/>
          </a:prstGeom>
          <a:noFill/>
          <a:ln>
            <a:noFill/>
          </a:ln>
        </p:spPr>
        <p:txBody>
          <a:bodyPr spcFirstLastPara="1" wrap="square" lIns="91425" tIns="45700" rIns="91425" bIns="45700" anchor="t" anchorCtr="0">
            <a:normAutofit fontScale="85000" lnSpcReduction="10000"/>
          </a:bodyPr>
          <a:lstStyle/>
          <a:p>
            <a:pPr marL="0" lvl="0" indent="0" algn="ctr" rtl="0">
              <a:lnSpc>
                <a:spcPct val="110000"/>
              </a:lnSpc>
              <a:spcBef>
                <a:spcPts val="0"/>
              </a:spcBef>
              <a:spcAft>
                <a:spcPts val="0"/>
              </a:spcAft>
              <a:buClr>
                <a:schemeClr val="lt1"/>
              </a:buClr>
              <a:buSzPct val="100000"/>
              <a:buNone/>
            </a:pPr>
            <a:r>
              <a:rPr lang="en-US" sz="3200"/>
              <a:t>We are going to have an incredible year full of new learning and fun!</a:t>
            </a:r>
            <a:endParaRPr sz="3200"/>
          </a:p>
        </p:txBody>
      </p:sp>
      <p:sp>
        <p:nvSpPr>
          <p:cNvPr id="110" name="Google Shape;110;p1"/>
          <p:cNvSpPr/>
          <p:nvPr/>
        </p:nvSpPr>
        <p:spPr>
          <a:xfrm>
            <a:off x="3974206" y="441942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1"/>
          <p:cNvSpPr txBox="1"/>
          <p:nvPr/>
        </p:nvSpPr>
        <p:spPr>
          <a:xfrm>
            <a:off x="301250" y="393399"/>
            <a:ext cx="1158960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1" dirty="0" err="1"/>
              <a:t>Maths</a:t>
            </a:r>
            <a:endParaRPr lang="en-US" sz="3200" b="1" dirty="0"/>
          </a:p>
          <a:p>
            <a:pPr marL="0" marR="0" lvl="0" indent="0" algn="l" rtl="0">
              <a:lnSpc>
                <a:spcPct val="100000"/>
              </a:lnSpc>
              <a:spcBef>
                <a:spcPts val="0"/>
              </a:spcBef>
              <a:spcAft>
                <a:spcPts val="0"/>
              </a:spcAft>
              <a:buNone/>
            </a:pPr>
            <a:endParaRPr sz="3200" dirty="0"/>
          </a:p>
          <a:p>
            <a:pPr marL="0" marR="0" lvl="0" indent="0" algn="l" rtl="0">
              <a:lnSpc>
                <a:spcPct val="100000"/>
              </a:lnSpc>
              <a:spcBef>
                <a:spcPts val="0"/>
              </a:spcBef>
              <a:spcAft>
                <a:spcPts val="0"/>
              </a:spcAft>
              <a:buNone/>
            </a:pPr>
            <a:r>
              <a:rPr lang="en-GB" sz="3200" dirty="0"/>
              <a:t>In Maths we learn to count to 100. We also learn to count in 2s, 5s and 10s. </a:t>
            </a:r>
          </a:p>
          <a:p>
            <a:pPr marL="0" marR="0" lvl="0" indent="0" algn="l" rtl="0">
              <a:lnSpc>
                <a:spcPct val="100000"/>
              </a:lnSpc>
              <a:spcBef>
                <a:spcPts val="0"/>
              </a:spcBef>
              <a:spcAft>
                <a:spcPts val="0"/>
              </a:spcAft>
              <a:buNone/>
            </a:pPr>
            <a:endParaRPr lang="en-GB" sz="3200" dirty="0"/>
          </a:p>
          <a:p>
            <a:pPr marL="0" marR="0" lvl="0" indent="0" algn="l" rtl="0">
              <a:lnSpc>
                <a:spcPct val="100000"/>
              </a:lnSpc>
              <a:spcBef>
                <a:spcPts val="0"/>
              </a:spcBef>
              <a:spcAft>
                <a:spcPts val="0"/>
              </a:spcAft>
              <a:buNone/>
            </a:pPr>
            <a:r>
              <a:rPr lang="en-GB" sz="3200" dirty="0"/>
              <a:t>We learn to add and subtract numbers within 20. </a:t>
            </a:r>
          </a:p>
          <a:p>
            <a:pPr marL="0" marR="0" lvl="0" indent="0" algn="l" rtl="0">
              <a:lnSpc>
                <a:spcPct val="100000"/>
              </a:lnSpc>
              <a:spcBef>
                <a:spcPts val="0"/>
              </a:spcBef>
              <a:spcAft>
                <a:spcPts val="0"/>
              </a:spcAft>
              <a:buNone/>
            </a:pPr>
            <a:endParaRPr lang="en-GB" sz="3200" dirty="0"/>
          </a:p>
          <a:p>
            <a:pPr marL="0" marR="0" lvl="0" indent="0" algn="l" rtl="0">
              <a:lnSpc>
                <a:spcPct val="100000"/>
              </a:lnSpc>
              <a:spcBef>
                <a:spcPts val="0"/>
              </a:spcBef>
              <a:spcAft>
                <a:spcPts val="0"/>
              </a:spcAft>
              <a:buNone/>
            </a:pPr>
            <a:r>
              <a:rPr lang="en-GB" sz="3200" dirty="0"/>
              <a:t>We also learn about Shape, Measure, </a:t>
            </a:r>
          </a:p>
          <a:p>
            <a:pPr marL="0" marR="0" lvl="0" indent="0" algn="l" rtl="0">
              <a:lnSpc>
                <a:spcPct val="100000"/>
              </a:lnSpc>
              <a:spcBef>
                <a:spcPts val="0"/>
              </a:spcBef>
              <a:spcAft>
                <a:spcPts val="0"/>
              </a:spcAft>
              <a:buNone/>
            </a:pPr>
            <a:r>
              <a:rPr lang="en-GB" sz="3200" dirty="0"/>
              <a:t>Fractions and Time. </a:t>
            </a:r>
            <a:endParaRPr sz="3200" dirty="0"/>
          </a:p>
        </p:txBody>
      </p:sp>
      <p:pic>
        <p:nvPicPr>
          <p:cNvPr id="283" name="Google Shape;283;p21"/>
          <p:cNvPicPr preferRelativeResize="0"/>
          <p:nvPr/>
        </p:nvPicPr>
        <p:blipFill rotWithShape="1">
          <a:blip r:embed="rId3">
            <a:alphaModFix/>
          </a:blip>
          <a:srcRect/>
          <a:stretch/>
        </p:blipFill>
        <p:spPr>
          <a:xfrm>
            <a:off x="8655578" y="165248"/>
            <a:ext cx="2535800" cy="1064900"/>
          </a:xfrm>
          <a:prstGeom prst="rect">
            <a:avLst/>
          </a:prstGeom>
          <a:noFill/>
          <a:ln>
            <a:noFill/>
          </a:ln>
        </p:spPr>
      </p:pic>
      <p:pic>
        <p:nvPicPr>
          <p:cNvPr id="284" name="Google Shape;284;p21"/>
          <p:cNvPicPr preferRelativeResize="0"/>
          <p:nvPr/>
        </p:nvPicPr>
        <p:blipFill>
          <a:blip r:embed="rId4">
            <a:alphaModFix/>
          </a:blip>
          <a:stretch>
            <a:fillRect/>
          </a:stretch>
        </p:blipFill>
        <p:spPr>
          <a:xfrm>
            <a:off x="8919681" y="4038356"/>
            <a:ext cx="2271700" cy="235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99EBF8-7175-40B2-BF40-D67681F6659E}"/>
              </a:ext>
            </a:extLst>
          </p:cNvPr>
          <p:cNvPicPr>
            <a:picLocks noChangeAspect="1"/>
          </p:cNvPicPr>
          <p:nvPr/>
        </p:nvPicPr>
        <p:blipFill>
          <a:blip r:embed="rId2"/>
          <a:stretch>
            <a:fillRect/>
          </a:stretch>
        </p:blipFill>
        <p:spPr>
          <a:xfrm>
            <a:off x="64593" y="0"/>
            <a:ext cx="12062813" cy="6858000"/>
          </a:xfrm>
          <a:prstGeom prst="rect">
            <a:avLst/>
          </a:prstGeom>
        </p:spPr>
      </p:pic>
    </p:spTree>
    <p:extLst>
      <p:ext uri="{BB962C8B-B14F-4D97-AF65-F5344CB8AC3E}">
        <p14:creationId xmlns:p14="http://schemas.microsoft.com/office/powerpoint/2010/main" val="322346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151334-D80F-4ADD-995F-C8D543430BAD}"/>
              </a:ext>
            </a:extLst>
          </p:cNvPr>
          <p:cNvPicPr>
            <a:picLocks noChangeAspect="1"/>
          </p:cNvPicPr>
          <p:nvPr/>
        </p:nvPicPr>
        <p:blipFill>
          <a:blip r:embed="rId2"/>
          <a:stretch>
            <a:fillRect/>
          </a:stretch>
        </p:blipFill>
        <p:spPr>
          <a:xfrm>
            <a:off x="315430" y="0"/>
            <a:ext cx="11561140" cy="6858000"/>
          </a:xfrm>
          <a:prstGeom prst="rect">
            <a:avLst/>
          </a:prstGeom>
        </p:spPr>
      </p:pic>
    </p:spTree>
    <p:extLst>
      <p:ext uri="{BB962C8B-B14F-4D97-AF65-F5344CB8AC3E}">
        <p14:creationId xmlns:p14="http://schemas.microsoft.com/office/powerpoint/2010/main" val="3682593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FFE73A-1465-4932-8826-B5883071DBF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1806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extBox 1">
            <a:extLst>
              <a:ext uri="{FF2B5EF4-FFF2-40B4-BE49-F238E27FC236}">
                <a16:creationId xmlns:a16="http://schemas.microsoft.com/office/drawing/2014/main" id="{0F51D78D-94B2-4751-AEA4-A51D584A7D80}"/>
              </a:ext>
            </a:extLst>
          </p:cNvPr>
          <p:cNvSpPr txBox="1"/>
          <p:nvPr/>
        </p:nvSpPr>
        <p:spPr>
          <a:xfrm>
            <a:off x="1341120" y="314960"/>
            <a:ext cx="8839200" cy="954107"/>
          </a:xfrm>
          <a:prstGeom prst="rect">
            <a:avLst/>
          </a:prstGeom>
          <a:noFill/>
        </p:spPr>
        <p:txBody>
          <a:bodyPr wrap="square" rtlCol="0">
            <a:spAutoFit/>
          </a:bodyPr>
          <a:lstStyle/>
          <a:p>
            <a:r>
              <a:rPr lang="en-GB" sz="2800" dirty="0"/>
              <a:t>We use the same toilets that you used in Reception. Remember …</a:t>
            </a:r>
          </a:p>
        </p:txBody>
      </p:sp>
      <p:pic>
        <p:nvPicPr>
          <p:cNvPr id="3" name="Picture 2">
            <a:extLst>
              <a:ext uri="{FF2B5EF4-FFF2-40B4-BE49-F238E27FC236}">
                <a16:creationId xmlns:a16="http://schemas.microsoft.com/office/drawing/2014/main" id="{4BCE41AE-0829-4983-9527-ACF159148BCF}"/>
              </a:ext>
            </a:extLst>
          </p:cNvPr>
          <p:cNvPicPr>
            <a:picLocks noChangeAspect="1"/>
          </p:cNvPicPr>
          <p:nvPr/>
        </p:nvPicPr>
        <p:blipFill>
          <a:blip r:embed="rId3"/>
          <a:stretch>
            <a:fillRect/>
          </a:stretch>
        </p:blipFill>
        <p:spPr>
          <a:xfrm>
            <a:off x="1190949" y="1298690"/>
            <a:ext cx="9810102" cy="55593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2"/>
          <p:cNvSpPr txBox="1"/>
          <p:nvPr/>
        </p:nvSpPr>
        <p:spPr>
          <a:xfrm>
            <a:off x="242776" y="241618"/>
            <a:ext cx="11706300"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dirty="0">
                <a:solidFill>
                  <a:srgbClr val="000000"/>
                </a:solidFill>
                <a:latin typeface="Arial"/>
                <a:ea typeface="Arial"/>
                <a:cs typeface="Arial"/>
                <a:sym typeface="Arial"/>
              </a:rPr>
              <a:t>DINNER TIME</a:t>
            </a:r>
            <a:endParaRPr dirty="0"/>
          </a:p>
          <a:p>
            <a:pPr marL="0" marR="0" lvl="0" indent="0" algn="l" rtl="0">
              <a:lnSpc>
                <a:spcPct val="100000"/>
              </a:lnSpc>
              <a:spcBef>
                <a:spcPts val="0"/>
              </a:spcBef>
              <a:spcAft>
                <a:spcPts val="0"/>
              </a:spcAft>
              <a:buNone/>
            </a:pPr>
            <a:endParaRPr lang="en-GB" sz="36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3600" dirty="0"/>
              <a:t>Year 1 choose their dinner the day before, just like in Reception. We give out your lunch bands and then </a:t>
            </a:r>
            <a:endParaRPr sz="36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0" i="0" u="none" strike="noStrike" cap="none" dirty="0">
                <a:solidFill>
                  <a:srgbClr val="000000"/>
                </a:solidFill>
                <a:latin typeface="Arial"/>
                <a:ea typeface="Arial"/>
                <a:cs typeface="Arial"/>
                <a:sym typeface="Arial"/>
              </a:rPr>
              <a:t>Year 1 go outside to play at 11.00. Then you go to the hall to eat your lunch.</a:t>
            </a:r>
            <a:endParaRPr sz="3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US" sz="3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3600" b="0" i="0" u="none" strike="noStrike" cap="none" dirty="0">
                <a:solidFill>
                  <a:srgbClr val="000000"/>
                </a:solidFill>
                <a:latin typeface="Arial"/>
                <a:ea typeface="Arial"/>
                <a:cs typeface="Arial"/>
                <a:sym typeface="Arial"/>
              </a:rPr>
              <a:t>We must remember to follow the dinnertime rules. </a:t>
            </a:r>
            <a:endParaRPr dirty="0"/>
          </a:p>
          <a:p>
            <a:pPr marL="0" marR="0" lvl="0" indent="0" algn="l" rtl="0">
              <a:lnSpc>
                <a:spcPct val="100000"/>
              </a:lnSpc>
              <a:spcBef>
                <a:spcPts val="0"/>
              </a:spcBef>
              <a:spcAft>
                <a:spcPts val="0"/>
              </a:spcAft>
              <a:buNone/>
            </a:pPr>
            <a:endParaRPr sz="3600" b="0" i="0" u="none" strike="noStrike" cap="none" dirty="0">
              <a:solidFill>
                <a:srgbClr val="000000"/>
              </a:solidFill>
              <a:latin typeface="Arial"/>
              <a:ea typeface="Arial"/>
              <a:cs typeface="Arial"/>
              <a:sym typeface="Arial"/>
            </a:endParaRPr>
          </a:p>
        </p:txBody>
      </p:sp>
      <p:pic>
        <p:nvPicPr>
          <p:cNvPr id="303" name="Google Shape;303;p22"/>
          <p:cNvPicPr preferRelativeResize="0"/>
          <p:nvPr/>
        </p:nvPicPr>
        <p:blipFill rotWithShape="1">
          <a:blip r:embed="rId3">
            <a:alphaModFix/>
          </a:blip>
          <a:srcRect/>
          <a:stretch/>
        </p:blipFill>
        <p:spPr>
          <a:xfrm>
            <a:off x="9633098" y="5272632"/>
            <a:ext cx="1993218" cy="14745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US" dirty="0"/>
              <a:t>Home time is at 2.45pm</a:t>
            </a:r>
            <a:endParaRPr dirty="0"/>
          </a:p>
        </p:txBody>
      </p:sp>
      <p:sp>
        <p:nvSpPr>
          <p:cNvPr id="331" name="Google Shape;331;p25"/>
          <p:cNvSpPr txBox="1">
            <a:spLocks noGrp="1"/>
          </p:cNvSpPr>
          <p:nvPr>
            <p:ph type="body" idx="1"/>
          </p:nvPr>
        </p:nvSpPr>
        <p:spPr>
          <a:xfrm>
            <a:off x="838200" y="1929383"/>
            <a:ext cx="7231912" cy="4758495"/>
          </a:xfrm>
          <a:prstGeom prst="rect">
            <a:avLst/>
          </a:prstGeom>
          <a:noFill/>
          <a:ln>
            <a:noFill/>
          </a:ln>
        </p:spPr>
        <p:txBody>
          <a:bodyPr spcFirstLastPara="1" wrap="square" lIns="91425" tIns="45700" rIns="91425" bIns="45700" anchor="t" anchorCtr="0">
            <a:normAutofit/>
          </a:bodyPr>
          <a:lstStyle/>
          <a:p>
            <a:pPr marL="50800" lvl="0" indent="0" algn="l" rtl="0">
              <a:lnSpc>
                <a:spcPct val="110000"/>
              </a:lnSpc>
              <a:spcBef>
                <a:spcPts val="1000"/>
              </a:spcBef>
              <a:spcAft>
                <a:spcPts val="0"/>
              </a:spcAft>
              <a:buSzPts val="2800"/>
              <a:buNone/>
            </a:pPr>
            <a:r>
              <a:rPr lang="en-GB" dirty="0"/>
              <a:t>Your grown ups will collect you from the classroom door. </a:t>
            </a:r>
          </a:p>
          <a:p>
            <a:pPr marL="50800" lvl="0" indent="0" algn="l" rtl="0">
              <a:lnSpc>
                <a:spcPct val="110000"/>
              </a:lnSpc>
              <a:spcBef>
                <a:spcPts val="1000"/>
              </a:spcBef>
              <a:spcAft>
                <a:spcPts val="0"/>
              </a:spcAft>
              <a:buSzPts val="2800"/>
              <a:buNone/>
            </a:pPr>
            <a:endParaRPr lang="en-GB" dirty="0"/>
          </a:p>
          <a:p>
            <a:pPr marL="50800" lvl="0" indent="0" algn="l" rtl="0">
              <a:lnSpc>
                <a:spcPct val="110000"/>
              </a:lnSpc>
              <a:spcBef>
                <a:spcPts val="1000"/>
              </a:spcBef>
              <a:spcAft>
                <a:spcPts val="0"/>
              </a:spcAft>
              <a:buSzPts val="2800"/>
              <a:buNone/>
            </a:pPr>
            <a:r>
              <a:rPr lang="en-GB" dirty="0"/>
              <a:t>We are here on the door at the end of the day, if they have any questions to ask us. </a:t>
            </a:r>
          </a:p>
        </p:txBody>
      </p:sp>
      <p:pic>
        <p:nvPicPr>
          <p:cNvPr id="2" name="Picture 1">
            <a:extLst>
              <a:ext uri="{FF2B5EF4-FFF2-40B4-BE49-F238E27FC236}">
                <a16:creationId xmlns:a16="http://schemas.microsoft.com/office/drawing/2014/main" id="{0E5CE058-A225-448E-B7C4-4D631EF843BD}"/>
              </a:ext>
            </a:extLst>
          </p:cNvPr>
          <p:cNvPicPr>
            <a:picLocks noChangeAspect="1"/>
          </p:cNvPicPr>
          <p:nvPr/>
        </p:nvPicPr>
        <p:blipFill>
          <a:blip r:embed="rId3"/>
          <a:stretch>
            <a:fillRect/>
          </a:stretch>
        </p:blipFill>
        <p:spPr>
          <a:xfrm>
            <a:off x="8518842" y="2694142"/>
            <a:ext cx="2733675" cy="32289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
          <p:cNvSpPr txBox="1">
            <a:spLocks noGrp="1"/>
          </p:cNvSpPr>
          <p:nvPr>
            <p:ph type="title"/>
          </p:nvPr>
        </p:nvSpPr>
        <p:spPr>
          <a:xfrm>
            <a:off x="795996" y="379192"/>
            <a:ext cx="10719063" cy="13255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800"/>
              <a:buFont typeface="Arial"/>
              <a:buNone/>
            </a:pPr>
            <a:r>
              <a:rPr lang="en-US" dirty="0"/>
              <a:t>Your thoughts about Year 1…</a:t>
            </a:r>
            <a:endParaRPr dirty="0"/>
          </a:p>
        </p:txBody>
      </p:sp>
      <p:sp>
        <p:nvSpPr>
          <p:cNvPr id="338" name="Google Shape;338;p4"/>
          <p:cNvSpPr txBox="1"/>
          <p:nvPr/>
        </p:nvSpPr>
        <p:spPr>
          <a:xfrm>
            <a:off x="-114098" y="2709603"/>
            <a:ext cx="12107623" cy="4321117"/>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0">
              <a:lnSpc>
                <a:spcPct val="100000"/>
              </a:lnSpc>
              <a:spcBef>
                <a:spcPts val="0"/>
              </a:spcBef>
              <a:spcAft>
                <a:spcPts val="0"/>
              </a:spcAft>
              <a:buNone/>
            </a:pPr>
            <a:r>
              <a:rPr lang="en-US" sz="8600" b="0" i="0" u="none" strike="noStrike" cap="none" dirty="0">
                <a:solidFill>
                  <a:schemeClr val="dk1"/>
                </a:solidFill>
                <a:latin typeface="Arial"/>
                <a:ea typeface="Arial"/>
                <a:cs typeface="Arial"/>
                <a:sym typeface="Arial"/>
              </a:rPr>
              <a:t>Do you know all the adults in the Year group?</a:t>
            </a:r>
            <a:endParaRPr dirty="0"/>
          </a:p>
          <a:p>
            <a:pPr marL="0" marR="0" lvl="0" indent="0" algn="ctr" rtl="0">
              <a:lnSpc>
                <a:spcPct val="100000"/>
              </a:lnSpc>
              <a:spcBef>
                <a:spcPts val="0"/>
              </a:spcBef>
              <a:spcAft>
                <a:spcPts val="0"/>
              </a:spcAft>
              <a:buClr>
                <a:schemeClr val="dk1"/>
              </a:buClr>
              <a:buSzPct val="100000"/>
              <a:buFont typeface="Arial"/>
              <a:buNone/>
            </a:pPr>
            <a:r>
              <a:rPr lang="en-US" sz="8600" b="0" i="0" u="none" strike="noStrike" cap="none" dirty="0">
                <a:solidFill>
                  <a:schemeClr val="dk1"/>
                </a:solidFill>
                <a:latin typeface="Arial"/>
                <a:ea typeface="Arial"/>
                <a:cs typeface="Arial"/>
                <a:sym typeface="Arial"/>
              </a:rPr>
              <a:t>What are you looking forward to?</a:t>
            </a:r>
            <a:endParaRPr dirty="0"/>
          </a:p>
          <a:p>
            <a:pPr marL="0" marR="0" lvl="0" indent="0" algn="ctr" rtl="0">
              <a:lnSpc>
                <a:spcPct val="100000"/>
              </a:lnSpc>
              <a:spcBef>
                <a:spcPts val="0"/>
              </a:spcBef>
              <a:spcAft>
                <a:spcPts val="0"/>
              </a:spcAft>
              <a:buClr>
                <a:schemeClr val="dk1"/>
              </a:buClr>
              <a:buSzPct val="100000"/>
              <a:buFont typeface="Arial"/>
              <a:buNone/>
            </a:pPr>
            <a:r>
              <a:rPr lang="en-US" sz="8600" b="0" i="0" u="none" strike="noStrike" cap="none" dirty="0">
                <a:solidFill>
                  <a:schemeClr val="dk1"/>
                </a:solidFill>
                <a:latin typeface="Arial"/>
                <a:ea typeface="Arial"/>
                <a:cs typeface="Arial"/>
                <a:sym typeface="Arial"/>
              </a:rPr>
              <a:t>What is worrying you?</a:t>
            </a:r>
            <a:endParaRPr dirty="0"/>
          </a:p>
          <a:p>
            <a:pPr marL="0" marR="0" lvl="0" indent="0" algn="ctr" rtl="0">
              <a:lnSpc>
                <a:spcPct val="100000"/>
              </a:lnSpc>
              <a:spcBef>
                <a:spcPts val="0"/>
              </a:spcBef>
              <a:spcAft>
                <a:spcPts val="0"/>
              </a:spcAft>
              <a:buClr>
                <a:schemeClr val="dk1"/>
              </a:buClr>
              <a:buSzPct val="100000"/>
              <a:buFont typeface="Arial"/>
              <a:buNone/>
            </a:pPr>
            <a:endParaRPr sz="8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ct val="100000"/>
              <a:buFont typeface="Arial"/>
              <a:buNone/>
            </a:pPr>
            <a:endParaRPr sz="4800" b="0" i="0" u="none" strike="noStrike" cap="none" dirty="0">
              <a:solidFill>
                <a:schemeClr val="dk1"/>
              </a:solidFill>
              <a:latin typeface="Arial"/>
              <a:ea typeface="Arial"/>
              <a:cs typeface="Arial"/>
              <a:sym typeface="Arial"/>
            </a:endParaRPr>
          </a:p>
        </p:txBody>
      </p:sp>
      <p:pic>
        <p:nvPicPr>
          <p:cNvPr id="339" name="Google Shape;339;p4" descr="Graphical user interface, application&#10;&#10;Description automatically generated"/>
          <p:cNvPicPr preferRelativeResize="0"/>
          <p:nvPr/>
        </p:nvPicPr>
        <p:blipFill rotWithShape="1">
          <a:blip r:embed="rId3">
            <a:alphaModFix/>
          </a:blip>
          <a:srcRect/>
          <a:stretch/>
        </p:blipFill>
        <p:spPr>
          <a:xfrm>
            <a:off x="10446140" y="4951037"/>
            <a:ext cx="1547385" cy="15516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3"/>
          <p:cNvSpPr txBox="1">
            <a:spLocks noGrp="1"/>
          </p:cNvSpPr>
          <p:nvPr>
            <p:ph type="ctrTitle"/>
          </p:nvPr>
        </p:nvSpPr>
        <p:spPr>
          <a:xfrm>
            <a:off x="755523" y="462343"/>
            <a:ext cx="5802440" cy="406908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6000"/>
              <a:buFont typeface="Arial"/>
              <a:buNone/>
            </a:pPr>
            <a:r>
              <a:rPr lang="en-US" sz="6000"/>
              <a:t>Where are you on the Roar Rainbow now?</a:t>
            </a:r>
            <a:endParaRPr sz="6000"/>
          </a:p>
        </p:txBody>
      </p:sp>
      <p:pic>
        <p:nvPicPr>
          <p:cNvPr id="345" name="Google Shape;345;p13"/>
          <p:cNvPicPr preferRelativeResize="0"/>
          <p:nvPr/>
        </p:nvPicPr>
        <p:blipFill rotWithShape="1">
          <a:blip r:embed="rId3">
            <a:alphaModFix/>
          </a:blip>
          <a:srcRect r="4657"/>
          <a:stretch/>
        </p:blipFill>
        <p:spPr>
          <a:xfrm>
            <a:off x="6557963" y="757237"/>
            <a:ext cx="4812297" cy="5086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5"/>
          <p:cNvSpPr txBox="1">
            <a:spLocks noGrp="1"/>
          </p:cNvSpPr>
          <p:nvPr>
            <p:ph type="title"/>
          </p:nvPr>
        </p:nvSpPr>
        <p:spPr>
          <a:xfrm>
            <a:off x="264160" y="448056"/>
            <a:ext cx="11092688" cy="2690255"/>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8000"/>
              <a:buFont typeface="Arial"/>
              <a:buNone/>
            </a:pPr>
            <a:r>
              <a:rPr lang="en-US"/>
              <a:t>Any questions…………..</a:t>
            </a:r>
            <a:endParaRPr/>
          </a:p>
        </p:txBody>
      </p:sp>
      <p:sp>
        <p:nvSpPr>
          <p:cNvPr id="351" name="Google Shape;351;p15"/>
          <p:cNvSpPr txBox="1">
            <a:spLocks noGrp="1"/>
          </p:cNvSpPr>
          <p:nvPr>
            <p:ph type="body"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rgbClr val="888888"/>
              </a:buClr>
              <a:buSzPts val="2800"/>
              <a:buNone/>
            </a:pPr>
            <a:endParaRPr/>
          </a:p>
        </p:txBody>
      </p:sp>
      <p:pic>
        <p:nvPicPr>
          <p:cNvPr id="352" name="Google Shape;352;p15"/>
          <p:cNvPicPr preferRelativeResize="0"/>
          <p:nvPr/>
        </p:nvPicPr>
        <p:blipFill rotWithShape="1">
          <a:blip r:embed="rId3">
            <a:alphaModFix/>
          </a:blip>
          <a:srcRect/>
          <a:stretch/>
        </p:blipFill>
        <p:spPr>
          <a:xfrm>
            <a:off x="8252177" y="3257289"/>
            <a:ext cx="2963107" cy="28509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ctrTitle"/>
          </p:nvPr>
        </p:nvSpPr>
        <p:spPr>
          <a:xfrm>
            <a:off x="755523" y="462343"/>
            <a:ext cx="5802440" cy="406908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6600"/>
              <a:buFont typeface="Arial"/>
              <a:buNone/>
            </a:pPr>
            <a:r>
              <a:rPr lang="en-US" sz="6600"/>
              <a:t>Where are you on the Roar Rainbow?</a:t>
            </a:r>
            <a:endParaRPr sz="6600"/>
          </a:p>
        </p:txBody>
      </p:sp>
      <p:pic>
        <p:nvPicPr>
          <p:cNvPr id="116" name="Google Shape;116;p2"/>
          <p:cNvPicPr preferRelativeResize="0"/>
          <p:nvPr/>
        </p:nvPicPr>
        <p:blipFill rotWithShape="1">
          <a:blip r:embed="rId3">
            <a:alphaModFix/>
          </a:blip>
          <a:srcRect r="4657"/>
          <a:stretch/>
        </p:blipFill>
        <p:spPr>
          <a:xfrm>
            <a:off x="6557963" y="757237"/>
            <a:ext cx="4812297" cy="5086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838200" y="-244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Arial"/>
              <a:buNone/>
            </a:pPr>
            <a:r>
              <a:rPr lang="en-US" sz="4000" dirty="0"/>
              <a:t>Here is the Year 1 team!</a:t>
            </a:r>
            <a:endParaRPr sz="4000" dirty="0"/>
          </a:p>
        </p:txBody>
      </p:sp>
      <p:sp>
        <p:nvSpPr>
          <p:cNvPr id="122" name="Google Shape;122;p3"/>
          <p:cNvSpPr txBox="1"/>
          <p:nvPr/>
        </p:nvSpPr>
        <p:spPr>
          <a:xfrm>
            <a:off x="3426152" y="3375125"/>
            <a:ext cx="2220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Arial"/>
                <a:ea typeface="Arial"/>
                <a:cs typeface="Arial"/>
                <a:sym typeface="Arial"/>
              </a:rPr>
              <a:t>Miss Mills</a:t>
            </a:r>
            <a:endParaRPr sz="2400" b="0" i="0" u="none" strike="noStrike" cap="none" dirty="0">
              <a:solidFill>
                <a:schemeClr val="dk1"/>
              </a:solidFill>
              <a:latin typeface="Arial"/>
              <a:ea typeface="Arial"/>
              <a:cs typeface="Arial"/>
              <a:sym typeface="Arial"/>
            </a:endParaRPr>
          </a:p>
        </p:txBody>
      </p:sp>
      <p:sp>
        <p:nvSpPr>
          <p:cNvPr id="123" name="Google Shape;123;p3"/>
          <p:cNvSpPr txBox="1"/>
          <p:nvPr/>
        </p:nvSpPr>
        <p:spPr>
          <a:xfrm>
            <a:off x="9327524" y="3356575"/>
            <a:ext cx="23013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dirty="0">
                <a:solidFill>
                  <a:schemeClr val="dk1"/>
                </a:solidFill>
              </a:rPr>
              <a:t>Mrs Howard </a:t>
            </a:r>
            <a:endParaRPr sz="2400" b="0" i="0" u="none" strike="noStrike" cap="none" dirty="0">
              <a:solidFill>
                <a:schemeClr val="dk1"/>
              </a:solidFill>
              <a:latin typeface="Arial"/>
              <a:ea typeface="Arial"/>
              <a:cs typeface="Arial"/>
              <a:sym typeface="Arial"/>
            </a:endParaRPr>
          </a:p>
        </p:txBody>
      </p:sp>
      <p:sp>
        <p:nvSpPr>
          <p:cNvPr id="127" name="Google Shape;127;p3"/>
          <p:cNvSpPr txBox="1"/>
          <p:nvPr/>
        </p:nvSpPr>
        <p:spPr>
          <a:xfrm>
            <a:off x="6400447" y="3356575"/>
            <a:ext cx="261545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Arial"/>
                <a:ea typeface="Arial"/>
                <a:cs typeface="Arial"/>
                <a:sym typeface="Arial"/>
              </a:rPr>
              <a:t>Miss Stephenson </a:t>
            </a:r>
            <a:endParaRPr sz="2400" b="0" i="0" u="none" strike="noStrike" cap="none" dirty="0">
              <a:solidFill>
                <a:schemeClr val="dk1"/>
              </a:solidFill>
              <a:latin typeface="Arial"/>
              <a:ea typeface="Arial"/>
              <a:cs typeface="Arial"/>
              <a:sym typeface="Arial"/>
            </a:endParaRPr>
          </a:p>
        </p:txBody>
      </p:sp>
      <p:sp>
        <p:nvSpPr>
          <p:cNvPr id="128" name="Google Shape;128;p3"/>
          <p:cNvSpPr txBox="1"/>
          <p:nvPr/>
        </p:nvSpPr>
        <p:spPr>
          <a:xfrm>
            <a:off x="563176" y="3375120"/>
            <a:ext cx="2231332"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Arial"/>
                <a:ea typeface="Arial"/>
                <a:cs typeface="Arial"/>
                <a:sym typeface="Arial"/>
              </a:rPr>
              <a:t>M</a:t>
            </a:r>
            <a:r>
              <a:rPr lang="en-US" sz="2400" dirty="0">
                <a:solidFill>
                  <a:schemeClr val="dk1"/>
                </a:solidFill>
              </a:rPr>
              <a:t>rs Plumtree</a:t>
            </a:r>
            <a:endParaRPr sz="2400" b="0" i="0" u="none" strike="noStrike" cap="none" dirty="0">
              <a:solidFill>
                <a:schemeClr val="dk1"/>
              </a:solidFill>
              <a:latin typeface="Arial"/>
              <a:ea typeface="Arial"/>
              <a:cs typeface="Arial"/>
              <a:sym typeface="Arial"/>
            </a:endParaRPr>
          </a:p>
        </p:txBody>
      </p:sp>
      <p:sp>
        <p:nvSpPr>
          <p:cNvPr id="131" name="Google Shape;131;p3"/>
          <p:cNvSpPr txBox="1"/>
          <p:nvPr/>
        </p:nvSpPr>
        <p:spPr>
          <a:xfrm>
            <a:off x="2285095" y="6303900"/>
            <a:ext cx="300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rPr>
              <a:t>Mrs Grove</a:t>
            </a:r>
            <a:endParaRPr dirty="0"/>
          </a:p>
        </p:txBody>
      </p:sp>
      <p:sp>
        <p:nvSpPr>
          <p:cNvPr id="133" name="Google Shape;133;p3"/>
          <p:cNvSpPr txBox="1"/>
          <p:nvPr/>
        </p:nvSpPr>
        <p:spPr>
          <a:xfrm>
            <a:off x="4063225" y="6270300"/>
            <a:ext cx="300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rPr>
              <a:t>Mrs Meadow</a:t>
            </a:r>
            <a:endParaRPr dirty="0"/>
          </a:p>
        </p:txBody>
      </p:sp>
      <p:sp>
        <p:nvSpPr>
          <p:cNvPr id="135" name="Google Shape;135;p3"/>
          <p:cNvSpPr txBox="1"/>
          <p:nvPr/>
        </p:nvSpPr>
        <p:spPr>
          <a:xfrm>
            <a:off x="8245650" y="6270300"/>
            <a:ext cx="300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rPr>
              <a:t>Mrs Powell</a:t>
            </a:r>
            <a:endParaRPr dirty="0">
              <a:solidFill>
                <a:schemeClr val="dk1"/>
              </a:solidFill>
            </a:endParaRPr>
          </a:p>
        </p:txBody>
      </p:sp>
      <p:sp>
        <p:nvSpPr>
          <p:cNvPr id="137" name="Google Shape;137;p3"/>
          <p:cNvSpPr txBox="1"/>
          <p:nvPr/>
        </p:nvSpPr>
        <p:spPr>
          <a:xfrm>
            <a:off x="247620" y="6244862"/>
            <a:ext cx="300000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rPr>
              <a:t>Mrs </a:t>
            </a:r>
            <a:r>
              <a:rPr lang="en-US" sz="2400" dirty="0" err="1">
                <a:solidFill>
                  <a:schemeClr val="dk1"/>
                </a:solidFill>
              </a:rPr>
              <a:t>Whiteley</a:t>
            </a:r>
            <a:endParaRPr dirty="0"/>
          </a:p>
        </p:txBody>
      </p:sp>
      <p:sp>
        <p:nvSpPr>
          <p:cNvPr id="139" name="Google Shape;139;p3"/>
          <p:cNvSpPr txBox="1"/>
          <p:nvPr/>
        </p:nvSpPr>
        <p:spPr>
          <a:xfrm>
            <a:off x="6208175" y="6270300"/>
            <a:ext cx="300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err="1">
                <a:solidFill>
                  <a:schemeClr val="dk1"/>
                </a:solidFill>
              </a:rPr>
              <a:t>Ms</a:t>
            </a:r>
            <a:r>
              <a:rPr lang="en-US" sz="2400" dirty="0">
                <a:solidFill>
                  <a:schemeClr val="dk1"/>
                </a:solidFill>
              </a:rPr>
              <a:t> Gilbert</a:t>
            </a:r>
            <a:endParaRPr dirty="0"/>
          </a:p>
        </p:txBody>
      </p:sp>
      <p:sp>
        <p:nvSpPr>
          <p:cNvPr id="141" name="Google Shape;141;p3"/>
          <p:cNvSpPr txBox="1"/>
          <p:nvPr/>
        </p:nvSpPr>
        <p:spPr>
          <a:xfrm>
            <a:off x="10283125" y="6270300"/>
            <a:ext cx="3000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err="1">
                <a:solidFill>
                  <a:schemeClr val="dk1"/>
                </a:solidFill>
              </a:rPr>
              <a:t>Mr</a:t>
            </a:r>
            <a:r>
              <a:rPr lang="en-US" sz="2400" dirty="0">
                <a:solidFill>
                  <a:schemeClr val="dk1"/>
                </a:solidFill>
              </a:rPr>
              <a:t> Eccleston</a:t>
            </a:r>
            <a:endParaRPr dirty="0"/>
          </a:p>
        </p:txBody>
      </p:sp>
      <p:pic>
        <p:nvPicPr>
          <p:cNvPr id="2" name="Picture 1">
            <a:extLst>
              <a:ext uri="{FF2B5EF4-FFF2-40B4-BE49-F238E27FC236}">
                <a16:creationId xmlns:a16="http://schemas.microsoft.com/office/drawing/2014/main" id="{82D90836-E39C-4DE7-9302-3FAC813988E3}"/>
              </a:ext>
            </a:extLst>
          </p:cNvPr>
          <p:cNvPicPr>
            <a:picLocks noChangeAspect="1"/>
          </p:cNvPicPr>
          <p:nvPr/>
        </p:nvPicPr>
        <p:blipFill>
          <a:blip r:embed="rId3"/>
          <a:stretch>
            <a:fillRect/>
          </a:stretch>
        </p:blipFill>
        <p:spPr>
          <a:xfrm>
            <a:off x="563177" y="970289"/>
            <a:ext cx="2125738" cy="2310758"/>
          </a:xfrm>
          <a:prstGeom prst="rect">
            <a:avLst/>
          </a:prstGeom>
        </p:spPr>
      </p:pic>
      <p:pic>
        <p:nvPicPr>
          <p:cNvPr id="3" name="Picture 2">
            <a:extLst>
              <a:ext uri="{FF2B5EF4-FFF2-40B4-BE49-F238E27FC236}">
                <a16:creationId xmlns:a16="http://schemas.microsoft.com/office/drawing/2014/main" id="{065E9211-5A74-4B4B-BE4C-A72A98E87869}"/>
              </a:ext>
            </a:extLst>
          </p:cNvPr>
          <p:cNvPicPr>
            <a:picLocks noChangeAspect="1"/>
          </p:cNvPicPr>
          <p:nvPr/>
        </p:nvPicPr>
        <p:blipFill>
          <a:blip r:embed="rId4"/>
          <a:stretch>
            <a:fillRect/>
          </a:stretch>
        </p:blipFill>
        <p:spPr>
          <a:xfrm>
            <a:off x="6576363" y="1058876"/>
            <a:ext cx="2111064" cy="2222172"/>
          </a:xfrm>
          <a:prstGeom prst="rect">
            <a:avLst/>
          </a:prstGeom>
        </p:spPr>
      </p:pic>
      <p:pic>
        <p:nvPicPr>
          <p:cNvPr id="4" name="Picture 3">
            <a:extLst>
              <a:ext uri="{FF2B5EF4-FFF2-40B4-BE49-F238E27FC236}">
                <a16:creationId xmlns:a16="http://schemas.microsoft.com/office/drawing/2014/main" id="{7DAC3EFD-7E32-4924-A34D-1A5D2B3FE248}"/>
              </a:ext>
            </a:extLst>
          </p:cNvPr>
          <p:cNvPicPr>
            <a:picLocks noChangeAspect="1"/>
          </p:cNvPicPr>
          <p:nvPr/>
        </p:nvPicPr>
        <p:blipFill>
          <a:blip r:embed="rId5"/>
          <a:stretch>
            <a:fillRect/>
          </a:stretch>
        </p:blipFill>
        <p:spPr>
          <a:xfrm>
            <a:off x="3441594" y="1123335"/>
            <a:ext cx="1994006" cy="2109414"/>
          </a:xfrm>
          <a:prstGeom prst="rect">
            <a:avLst/>
          </a:prstGeom>
        </p:spPr>
      </p:pic>
      <p:pic>
        <p:nvPicPr>
          <p:cNvPr id="5" name="Picture 4">
            <a:extLst>
              <a:ext uri="{FF2B5EF4-FFF2-40B4-BE49-F238E27FC236}">
                <a16:creationId xmlns:a16="http://schemas.microsoft.com/office/drawing/2014/main" id="{6A75CB41-1C0D-4908-BD69-142039B7DAC8}"/>
              </a:ext>
            </a:extLst>
          </p:cNvPr>
          <p:cNvPicPr>
            <a:picLocks noChangeAspect="1"/>
          </p:cNvPicPr>
          <p:nvPr/>
        </p:nvPicPr>
        <p:blipFill>
          <a:blip r:embed="rId6"/>
          <a:stretch>
            <a:fillRect/>
          </a:stretch>
        </p:blipFill>
        <p:spPr>
          <a:xfrm>
            <a:off x="9321331" y="970288"/>
            <a:ext cx="1924320" cy="2250829"/>
          </a:xfrm>
          <a:prstGeom prst="rect">
            <a:avLst/>
          </a:prstGeom>
        </p:spPr>
      </p:pic>
      <p:pic>
        <p:nvPicPr>
          <p:cNvPr id="6" name="Picture 5">
            <a:extLst>
              <a:ext uri="{FF2B5EF4-FFF2-40B4-BE49-F238E27FC236}">
                <a16:creationId xmlns:a16="http://schemas.microsoft.com/office/drawing/2014/main" id="{898B9E1A-BB17-4916-92A6-EBA46307C312}"/>
              </a:ext>
            </a:extLst>
          </p:cNvPr>
          <p:cNvPicPr>
            <a:picLocks noChangeAspect="1"/>
          </p:cNvPicPr>
          <p:nvPr/>
        </p:nvPicPr>
        <p:blipFill>
          <a:blip r:embed="rId7"/>
          <a:stretch>
            <a:fillRect/>
          </a:stretch>
        </p:blipFill>
        <p:spPr>
          <a:xfrm>
            <a:off x="330141" y="4122038"/>
            <a:ext cx="1847129" cy="2122824"/>
          </a:xfrm>
          <a:prstGeom prst="rect">
            <a:avLst/>
          </a:prstGeom>
        </p:spPr>
      </p:pic>
      <p:pic>
        <p:nvPicPr>
          <p:cNvPr id="7" name="Picture 6">
            <a:extLst>
              <a:ext uri="{FF2B5EF4-FFF2-40B4-BE49-F238E27FC236}">
                <a16:creationId xmlns:a16="http://schemas.microsoft.com/office/drawing/2014/main" id="{AFA8A31F-B537-45D0-8805-C89CFDEA0149}"/>
              </a:ext>
            </a:extLst>
          </p:cNvPr>
          <p:cNvPicPr>
            <a:picLocks noChangeAspect="1"/>
          </p:cNvPicPr>
          <p:nvPr/>
        </p:nvPicPr>
        <p:blipFill>
          <a:blip r:embed="rId8"/>
          <a:stretch>
            <a:fillRect/>
          </a:stretch>
        </p:blipFill>
        <p:spPr>
          <a:xfrm>
            <a:off x="2297487" y="4122038"/>
            <a:ext cx="1716988" cy="2114550"/>
          </a:xfrm>
          <a:prstGeom prst="rect">
            <a:avLst/>
          </a:prstGeom>
        </p:spPr>
      </p:pic>
      <p:pic>
        <p:nvPicPr>
          <p:cNvPr id="8" name="Picture 7">
            <a:extLst>
              <a:ext uri="{FF2B5EF4-FFF2-40B4-BE49-F238E27FC236}">
                <a16:creationId xmlns:a16="http://schemas.microsoft.com/office/drawing/2014/main" id="{798BA210-3E56-4780-9B6D-DE34DA4E86C1}"/>
              </a:ext>
            </a:extLst>
          </p:cNvPr>
          <p:cNvPicPr>
            <a:picLocks noChangeAspect="1"/>
          </p:cNvPicPr>
          <p:nvPr/>
        </p:nvPicPr>
        <p:blipFill>
          <a:blip r:embed="rId9"/>
          <a:stretch>
            <a:fillRect/>
          </a:stretch>
        </p:blipFill>
        <p:spPr>
          <a:xfrm>
            <a:off x="6149240" y="4122038"/>
            <a:ext cx="1776569" cy="2114550"/>
          </a:xfrm>
          <a:prstGeom prst="rect">
            <a:avLst/>
          </a:prstGeom>
        </p:spPr>
      </p:pic>
      <p:pic>
        <p:nvPicPr>
          <p:cNvPr id="9" name="Picture 8">
            <a:extLst>
              <a:ext uri="{FF2B5EF4-FFF2-40B4-BE49-F238E27FC236}">
                <a16:creationId xmlns:a16="http://schemas.microsoft.com/office/drawing/2014/main" id="{5F696E55-56CD-4F60-AFDF-47F78778765B}"/>
              </a:ext>
            </a:extLst>
          </p:cNvPr>
          <p:cNvPicPr>
            <a:picLocks noChangeAspect="1"/>
          </p:cNvPicPr>
          <p:nvPr/>
        </p:nvPicPr>
        <p:blipFill>
          <a:blip r:embed="rId10"/>
          <a:stretch>
            <a:fillRect/>
          </a:stretch>
        </p:blipFill>
        <p:spPr>
          <a:xfrm>
            <a:off x="10198970" y="4154294"/>
            <a:ext cx="1776569" cy="2137159"/>
          </a:xfrm>
          <a:prstGeom prst="rect">
            <a:avLst/>
          </a:prstGeom>
        </p:spPr>
      </p:pic>
      <p:pic>
        <p:nvPicPr>
          <p:cNvPr id="10" name="Picture 9">
            <a:extLst>
              <a:ext uri="{FF2B5EF4-FFF2-40B4-BE49-F238E27FC236}">
                <a16:creationId xmlns:a16="http://schemas.microsoft.com/office/drawing/2014/main" id="{B1E8D66A-140A-4169-8E2F-1D0305884D60}"/>
              </a:ext>
            </a:extLst>
          </p:cNvPr>
          <p:cNvPicPr>
            <a:picLocks noChangeAspect="1"/>
          </p:cNvPicPr>
          <p:nvPr/>
        </p:nvPicPr>
        <p:blipFill>
          <a:blip r:embed="rId11"/>
          <a:stretch>
            <a:fillRect/>
          </a:stretch>
        </p:blipFill>
        <p:spPr>
          <a:xfrm>
            <a:off x="4227251" y="4122038"/>
            <a:ext cx="1824947" cy="2084376"/>
          </a:xfrm>
          <a:prstGeom prst="rect">
            <a:avLst/>
          </a:prstGeom>
        </p:spPr>
      </p:pic>
      <p:pic>
        <p:nvPicPr>
          <p:cNvPr id="11" name="Picture 10">
            <a:extLst>
              <a:ext uri="{FF2B5EF4-FFF2-40B4-BE49-F238E27FC236}">
                <a16:creationId xmlns:a16="http://schemas.microsoft.com/office/drawing/2014/main" id="{09C2CD65-1662-405D-AF7C-5729AC0835F3}"/>
              </a:ext>
            </a:extLst>
          </p:cNvPr>
          <p:cNvPicPr>
            <a:picLocks noChangeAspect="1"/>
          </p:cNvPicPr>
          <p:nvPr/>
        </p:nvPicPr>
        <p:blipFill>
          <a:blip r:embed="rId12"/>
          <a:stretch>
            <a:fillRect/>
          </a:stretch>
        </p:blipFill>
        <p:spPr>
          <a:xfrm>
            <a:off x="8138175" y="4185848"/>
            <a:ext cx="1827046" cy="20843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800"/>
              <a:buFont typeface="Arial"/>
              <a:buNone/>
            </a:pPr>
            <a:r>
              <a:rPr lang="en-US" dirty="0"/>
              <a:t>Things to look forward to in Year 1…</a:t>
            </a:r>
            <a:endParaRPr dirty="0"/>
          </a:p>
        </p:txBody>
      </p:sp>
      <p:sp>
        <p:nvSpPr>
          <p:cNvPr id="182" name="Google Shape;182;p7"/>
          <p:cNvSpPr txBox="1"/>
          <p:nvPr/>
        </p:nvSpPr>
        <p:spPr>
          <a:xfrm>
            <a:off x="194974" y="1925758"/>
            <a:ext cx="43752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dirty="0">
                <a:solidFill>
                  <a:schemeClr val="dk1"/>
                </a:solidFill>
              </a:rPr>
              <a:t>The Atkinson</a:t>
            </a:r>
            <a:endParaRPr sz="4000" b="0" i="0" u="none" strike="noStrike" cap="none" dirty="0">
              <a:solidFill>
                <a:schemeClr val="dk1"/>
              </a:solidFill>
              <a:latin typeface="Arial"/>
              <a:ea typeface="Arial"/>
              <a:cs typeface="Arial"/>
              <a:sym typeface="Arial"/>
            </a:endParaRPr>
          </a:p>
        </p:txBody>
      </p:sp>
      <p:pic>
        <p:nvPicPr>
          <p:cNvPr id="189" name="Google Shape;189;p7"/>
          <p:cNvPicPr preferRelativeResize="0"/>
          <p:nvPr/>
        </p:nvPicPr>
        <p:blipFill>
          <a:blip r:embed="rId3">
            <a:alphaModFix/>
          </a:blip>
          <a:stretch>
            <a:fillRect/>
          </a:stretch>
        </p:blipFill>
        <p:spPr>
          <a:xfrm>
            <a:off x="666125" y="2633758"/>
            <a:ext cx="2343150" cy="1447800"/>
          </a:xfrm>
          <a:prstGeom prst="rect">
            <a:avLst/>
          </a:prstGeom>
          <a:noFill/>
          <a:ln>
            <a:noFill/>
          </a:ln>
        </p:spPr>
      </p:pic>
      <p:pic>
        <p:nvPicPr>
          <p:cNvPr id="2" name="Picture 1">
            <a:extLst>
              <a:ext uri="{FF2B5EF4-FFF2-40B4-BE49-F238E27FC236}">
                <a16:creationId xmlns:a16="http://schemas.microsoft.com/office/drawing/2014/main" id="{BA32DD27-1FF6-4003-A0C0-F529F3FF2038}"/>
              </a:ext>
            </a:extLst>
          </p:cNvPr>
          <p:cNvPicPr>
            <a:picLocks noChangeAspect="1"/>
          </p:cNvPicPr>
          <p:nvPr/>
        </p:nvPicPr>
        <p:blipFill>
          <a:blip r:embed="rId4"/>
          <a:stretch>
            <a:fillRect/>
          </a:stretch>
        </p:blipFill>
        <p:spPr>
          <a:xfrm>
            <a:off x="4754086" y="2792774"/>
            <a:ext cx="2561114" cy="1505479"/>
          </a:xfrm>
          <a:prstGeom prst="rect">
            <a:avLst/>
          </a:prstGeom>
        </p:spPr>
      </p:pic>
      <p:sp>
        <p:nvSpPr>
          <p:cNvPr id="18" name="Google Shape;182;p7">
            <a:extLst>
              <a:ext uri="{FF2B5EF4-FFF2-40B4-BE49-F238E27FC236}">
                <a16:creationId xmlns:a16="http://schemas.microsoft.com/office/drawing/2014/main" id="{45AC89DA-446B-4E2B-990E-9CF28E384521}"/>
              </a:ext>
            </a:extLst>
          </p:cNvPr>
          <p:cNvSpPr txBox="1"/>
          <p:nvPr/>
        </p:nvSpPr>
        <p:spPr>
          <a:xfrm>
            <a:off x="4137054" y="2028882"/>
            <a:ext cx="43752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dirty="0">
                <a:solidFill>
                  <a:schemeClr val="dk1"/>
                </a:solidFill>
                <a:latin typeface="Arial"/>
                <a:ea typeface="Arial"/>
                <a:cs typeface="Arial"/>
                <a:sym typeface="Arial"/>
              </a:rPr>
              <a:t>Lifeboat Station </a:t>
            </a:r>
            <a:endParaRPr sz="4000" b="0" i="0" u="none" strike="noStrike" cap="none" dirty="0">
              <a:solidFill>
                <a:schemeClr val="dk1"/>
              </a:solidFill>
              <a:latin typeface="Arial"/>
              <a:ea typeface="Arial"/>
              <a:cs typeface="Arial"/>
              <a:sym typeface="Arial"/>
            </a:endParaRPr>
          </a:p>
        </p:txBody>
      </p:sp>
      <p:pic>
        <p:nvPicPr>
          <p:cNvPr id="3" name="Picture 2">
            <a:extLst>
              <a:ext uri="{FF2B5EF4-FFF2-40B4-BE49-F238E27FC236}">
                <a16:creationId xmlns:a16="http://schemas.microsoft.com/office/drawing/2014/main" id="{253DC8D2-A80E-4897-938F-9982AE022447}"/>
              </a:ext>
            </a:extLst>
          </p:cNvPr>
          <p:cNvPicPr>
            <a:picLocks noChangeAspect="1"/>
          </p:cNvPicPr>
          <p:nvPr/>
        </p:nvPicPr>
        <p:blipFill>
          <a:blip r:embed="rId5"/>
          <a:stretch>
            <a:fillRect/>
          </a:stretch>
        </p:blipFill>
        <p:spPr>
          <a:xfrm>
            <a:off x="8714090" y="2923223"/>
            <a:ext cx="2639710" cy="1447800"/>
          </a:xfrm>
          <a:prstGeom prst="rect">
            <a:avLst/>
          </a:prstGeom>
        </p:spPr>
      </p:pic>
      <p:sp>
        <p:nvSpPr>
          <p:cNvPr id="20" name="Google Shape;182;p7">
            <a:extLst>
              <a:ext uri="{FF2B5EF4-FFF2-40B4-BE49-F238E27FC236}">
                <a16:creationId xmlns:a16="http://schemas.microsoft.com/office/drawing/2014/main" id="{BF0F3620-E52C-437C-BD21-A0A5FA5343DE}"/>
              </a:ext>
            </a:extLst>
          </p:cNvPr>
          <p:cNvSpPr txBox="1"/>
          <p:nvPr/>
        </p:nvSpPr>
        <p:spPr>
          <a:xfrm>
            <a:off x="8251854" y="2028882"/>
            <a:ext cx="43752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dirty="0">
                <a:solidFill>
                  <a:schemeClr val="dk1"/>
                </a:solidFill>
              </a:rPr>
              <a:t>Seaside Day </a:t>
            </a:r>
            <a:endParaRPr sz="40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F01969BC-8D48-4A36-931A-7333C574B7D8}"/>
              </a:ext>
            </a:extLst>
          </p:cNvPr>
          <p:cNvPicPr>
            <a:picLocks noChangeAspect="1"/>
          </p:cNvPicPr>
          <p:nvPr/>
        </p:nvPicPr>
        <p:blipFill>
          <a:blip r:embed="rId6"/>
          <a:stretch>
            <a:fillRect/>
          </a:stretch>
        </p:blipFill>
        <p:spPr>
          <a:xfrm>
            <a:off x="1110825" y="4789558"/>
            <a:ext cx="2990733" cy="1751330"/>
          </a:xfrm>
          <a:prstGeom prst="rect">
            <a:avLst/>
          </a:prstGeom>
        </p:spPr>
      </p:pic>
      <p:pic>
        <p:nvPicPr>
          <p:cNvPr id="5" name="Picture 4">
            <a:extLst>
              <a:ext uri="{FF2B5EF4-FFF2-40B4-BE49-F238E27FC236}">
                <a16:creationId xmlns:a16="http://schemas.microsoft.com/office/drawing/2014/main" id="{A3FEB26B-A038-46A3-9B46-88233F06353D}"/>
              </a:ext>
            </a:extLst>
          </p:cNvPr>
          <p:cNvPicPr>
            <a:picLocks noChangeAspect="1"/>
          </p:cNvPicPr>
          <p:nvPr/>
        </p:nvPicPr>
        <p:blipFill>
          <a:blip r:embed="rId7"/>
          <a:stretch>
            <a:fillRect/>
          </a:stretch>
        </p:blipFill>
        <p:spPr>
          <a:xfrm>
            <a:off x="5011097" y="5123781"/>
            <a:ext cx="1785943" cy="1417107"/>
          </a:xfrm>
          <a:prstGeom prst="rect">
            <a:avLst/>
          </a:prstGeom>
        </p:spPr>
      </p:pic>
      <p:sp>
        <p:nvSpPr>
          <p:cNvPr id="25" name="Google Shape;182;p7">
            <a:extLst>
              <a:ext uri="{FF2B5EF4-FFF2-40B4-BE49-F238E27FC236}">
                <a16:creationId xmlns:a16="http://schemas.microsoft.com/office/drawing/2014/main" id="{DCA83A69-2612-4291-98C4-DD116755D64A}"/>
              </a:ext>
            </a:extLst>
          </p:cNvPr>
          <p:cNvSpPr txBox="1"/>
          <p:nvPr/>
        </p:nvSpPr>
        <p:spPr>
          <a:xfrm>
            <a:off x="4338890" y="4435558"/>
            <a:ext cx="43752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0" i="0" u="none" strike="noStrike" cap="none" dirty="0">
                <a:solidFill>
                  <a:schemeClr val="dk1"/>
                </a:solidFill>
                <a:latin typeface="Arial"/>
                <a:ea typeface="Arial"/>
                <a:cs typeface="Arial"/>
                <a:sym typeface="Arial"/>
              </a:rPr>
              <a:t>History of Toys </a:t>
            </a:r>
            <a:endParaRPr sz="4000" b="0" i="0" u="none" strike="noStrike" cap="none" dirty="0">
              <a:solidFill>
                <a:schemeClr val="dk1"/>
              </a:solidFill>
              <a:latin typeface="Arial"/>
              <a:ea typeface="Arial"/>
              <a:cs typeface="Arial"/>
              <a:sym typeface="Arial"/>
            </a:endParaRPr>
          </a:p>
        </p:txBody>
      </p:sp>
      <p:pic>
        <p:nvPicPr>
          <p:cNvPr id="8" name="Picture 7">
            <a:extLst>
              <a:ext uri="{FF2B5EF4-FFF2-40B4-BE49-F238E27FC236}">
                <a16:creationId xmlns:a16="http://schemas.microsoft.com/office/drawing/2014/main" id="{45F19230-3F00-4085-8C48-404D43EED6F8}"/>
              </a:ext>
            </a:extLst>
          </p:cNvPr>
          <p:cNvPicPr>
            <a:picLocks noChangeAspect="1"/>
          </p:cNvPicPr>
          <p:nvPr/>
        </p:nvPicPr>
        <p:blipFill>
          <a:blip r:embed="rId8"/>
          <a:stretch>
            <a:fillRect/>
          </a:stretch>
        </p:blipFill>
        <p:spPr>
          <a:xfrm>
            <a:off x="8132445" y="4961464"/>
            <a:ext cx="1560195" cy="1579861"/>
          </a:xfrm>
          <a:prstGeom prst="rect">
            <a:avLst/>
          </a:prstGeom>
        </p:spPr>
      </p:pic>
      <p:sp>
        <p:nvSpPr>
          <p:cNvPr id="27" name="Google Shape;182;p7">
            <a:extLst>
              <a:ext uri="{FF2B5EF4-FFF2-40B4-BE49-F238E27FC236}">
                <a16:creationId xmlns:a16="http://schemas.microsoft.com/office/drawing/2014/main" id="{148F54BC-BA7A-463D-98E0-0509F6DEDB11}"/>
              </a:ext>
            </a:extLst>
          </p:cNvPr>
          <p:cNvSpPr txBox="1"/>
          <p:nvPr/>
        </p:nvSpPr>
        <p:spPr>
          <a:xfrm>
            <a:off x="9817695" y="4961464"/>
            <a:ext cx="227208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dirty="0">
                <a:solidFill>
                  <a:schemeClr val="dk1"/>
                </a:solidFill>
              </a:rPr>
              <a:t>Fun </a:t>
            </a:r>
          </a:p>
          <a:p>
            <a:pPr marL="0" marR="0" lvl="0" indent="0" algn="l" rtl="0">
              <a:lnSpc>
                <a:spcPct val="100000"/>
              </a:lnSpc>
              <a:spcBef>
                <a:spcPts val="0"/>
              </a:spcBef>
              <a:spcAft>
                <a:spcPts val="0"/>
              </a:spcAft>
              <a:buClr>
                <a:srgbClr val="000000"/>
              </a:buClr>
              <a:buSzPts val="4000"/>
              <a:buFont typeface="Arial"/>
              <a:buNone/>
            </a:pPr>
            <a:r>
              <a:rPr lang="en-US" sz="4000" dirty="0">
                <a:solidFill>
                  <a:schemeClr val="dk1"/>
                </a:solidFill>
              </a:rPr>
              <a:t>activities</a:t>
            </a:r>
            <a:r>
              <a:rPr lang="en-US" sz="4000" b="0" i="0" u="none" strike="noStrike" cap="none" dirty="0">
                <a:solidFill>
                  <a:schemeClr val="dk1"/>
                </a:solidFill>
                <a:latin typeface="Arial"/>
                <a:ea typeface="Arial"/>
                <a:cs typeface="Arial"/>
                <a:sym typeface="Arial"/>
              </a:rPr>
              <a:t> </a:t>
            </a:r>
            <a:endParaRPr sz="40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txBox="1">
            <a:spLocks noGrp="1"/>
          </p:cNvSpPr>
          <p:nvPr>
            <p:ph type="title"/>
          </p:nvPr>
        </p:nvSpPr>
        <p:spPr>
          <a:xfrm>
            <a:off x="1386038" y="871568"/>
            <a:ext cx="8425956" cy="339242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Arial"/>
              <a:buNone/>
            </a:pPr>
            <a:r>
              <a:rPr lang="en-US" dirty="0"/>
              <a:t>Does anyone have any questions so far?</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p:nvPr/>
        </p:nvSpPr>
        <p:spPr>
          <a:xfrm>
            <a:off x="397907" y="1271779"/>
            <a:ext cx="11296044" cy="2504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800"/>
              <a:buFont typeface="Arial"/>
              <a:buNone/>
            </a:pPr>
            <a:r>
              <a:rPr lang="en-US" sz="4800" b="0" i="0" u="none" strike="noStrike" cap="none" dirty="0">
                <a:solidFill>
                  <a:schemeClr val="dk1"/>
                </a:solidFill>
                <a:latin typeface="Arial"/>
                <a:ea typeface="Arial"/>
                <a:cs typeface="Arial"/>
                <a:sym typeface="Arial"/>
              </a:rPr>
              <a:t>Our day starts at 8.30am. Register closes at 8.40am.</a:t>
            </a:r>
            <a:endParaRPr sz="4800" b="0" i="0" u="none" strike="noStrike" cap="none" dirty="0">
              <a:solidFill>
                <a:schemeClr val="dk1"/>
              </a:solidFill>
              <a:latin typeface="Arial"/>
              <a:ea typeface="Arial"/>
              <a:cs typeface="Arial"/>
              <a:sym typeface="Arial"/>
            </a:endParaRPr>
          </a:p>
        </p:txBody>
      </p:sp>
      <p:sp>
        <p:nvSpPr>
          <p:cNvPr id="223" name="Google Shape;223;p12"/>
          <p:cNvSpPr txBox="1"/>
          <p:nvPr/>
        </p:nvSpPr>
        <p:spPr>
          <a:xfrm>
            <a:off x="2264313" y="6207760"/>
            <a:ext cx="2582008" cy="44548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800"/>
              <a:buFont typeface="Arial"/>
              <a:buNone/>
            </a:pPr>
            <a:endParaRPr sz="4800" b="0" i="0" u="none" strike="noStrike" cap="none">
              <a:solidFill>
                <a:schemeClr val="dk1"/>
              </a:solidFill>
              <a:latin typeface="Arial"/>
              <a:ea typeface="Arial"/>
              <a:cs typeface="Arial"/>
              <a:sym typeface="Arial"/>
            </a:endParaRPr>
          </a:p>
        </p:txBody>
      </p:sp>
      <p:sp>
        <p:nvSpPr>
          <p:cNvPr id="225" name="Google Shape;225;p12"/>
          <p:cNvSpPr txBox="1"/>
          <p:nvPr/>
        </p:nvSpPr>
        <p:spPr>
          <a:xfrm>
            <a:off x="304009" y="195350"/>
            <a:ext cx="11389942"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dirty="0">
                <a:solidFill>
                  <a:srgbClr val="000000"/>
                </a:solidFill>
                <a:latin typeface="Arial"/>
                <a:ea typeface="Arial"/>
                <a:cs typeface="Arial"/>
                <a:sym typeface="Arial"/>
              </a:rPr>
              <a:t>Let’s look at a ‘typical’ day in Year 1.</a:t>
            </a:r>
            <a:endParaRPr dirty="0"/>
          </a:p>
        </p:txBody>
      </p:sp>
      <p:pic>
        <p:nvPicPr>
          <p:cNvPr id="228" name="Google Shape;228;p12"/>
          <p:cNvPicPr preferRelativeResize="0"/>
          <p:nvPr/>
        </p:nvPicPr>
        <p:blipFill rotWithShape="1">
          <a:blip r:embed="rId3">
            <a:alphaModFix/>
          </a:blip>
          <a:srcRect/>
          <a:stretch/>
        </p:blipFill>
        <p:spPr>
          <a:xfrm rot="20391529">
            <a:off x="6300622" y="3506009"/>
            <a:ext cx="1484801" cy="481626"/>
          </a:xfrm>
          <a:prstGeom prst="rect">
            <a:avLst/>
          </a:prstGeom>
          <a:noFill/>
          <a:ln>
            <a:noFill/>
          </a:ln>
        </p:spPr>
      </p:pic>
      <p:pic>
        <p:nvPicPr>
          <p:cNvPr id="229" name="Google Shape;229;p12"/>
          <p:cNvPicPr preferRelativeResize="0"/>
          <p:nvPr/>
        </p:nvPicPr>
        <p:blipFill>
          <a:blip r:embed="rId4">
            <a:alphaModFix/>
          </a:blip>
          <a:stretch>
            <a:fillRect/>
          </a:stretch>
        </p:blipFill>
        <p:spPr>
          <a:xfrm>
            <a:off x="7700562" y="2235222"/>
            <a:ext cx="3851358" cy="2245338"/>
          </a:xfrm>
          <a:prstGeom prst="rect">
            <a:avLst/>
          </a:prstGeom>
          <a:noFill/>
          <a:ln>
            <a:noFill/>
          </a:ln>
        </p:spPr>
      </p:pic>
      <p:sp>
        <p:nvSpPr>
          <p:cNvPr id="2" name="TextBox 1">
            <a:extLst>
              <a:ext uri="{FF2B5EF4-FFF2-40B4-BE49-F238E27FC236}">
                <a16:creationId xmlns:a16="http://schemas.microsoft.com/office/drawing/2014/main" id="{A371E4AC-23FC-4E55-89F4-1BEE0B608513}"/>
              </a:ext>
            </a:extLst>
          </p:cNvPr>
          <p:cNvSpPr txBox="1"/>
          <p:nvPr/>
        </p:nvSpPr>
        <p:spPr>
          <a:xfrm>
            <a:off x="818233" y="2961103"/>
            <a:ext cx="6306705" cy="1938992"/>
          </a:xfrm>
          <a:prstGeom prst="rect">
            <a:avLst/>
          </a:prstGeom>
          <a:noFill/>
        </p:spPr>
        <p:txBody>
          <a:bodyPr wrap="square" rtlCol="0">
            <a:spAutoFit/>
          </a:bodyPr>
          <a:lstStyle/>
          <a:p>
            <a:r>
              <a:rPr lang="en-GB" sz="2400" dirty="0"/>
              <a:t>Enter the playground and walk to the Year 1 classroom doors. 1P and 1M have doors facing the playground and 1S’s door is around the back to the left of the school, past Year 2.</a:t>
            </a:r>
          </a:p>
        </p:txBody>
      </p:sp>
      <p:sp>
        <p:nvSpPr>
          <p:cNvPr id="11" name="Google Shape;222;p12">
            <a:extLst>
              <a:ext uri="{FF2B5EF4-FFF2-40B4-BE49-F238E27FC236}">
                <a16:creationId xmlns:a16="http://schemas.microsoft.com/office/drawing/2014/main" id="{81A463D8-548D-4F4C-B873-090B6C33499B}"/>
              </a:ext>
            </a:extLst>
          </p:cNvPr>
          <p:cNvSpPr txBox="1"/>
          <p:nvPr/>
        </p:nvSpPr>
        <p:spPr>
          <a:xfrm>
            <a:off x="447978" y="5444003"/>
            <a:ext cx="11296044" cy="18881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800"/>
              <a:buFont typeface="Arial"/>
              <a:buNone/>
            </a:pPr>
            <a:r>
              <a:rPr lang="en-GB" sz="2800" b="0" i="0" u="none" strike="noStrike" cap="none" dirty="0">
                <a:solidFill>
                  <a:schemeClr val="dk1"/>
                </a:solidFill>
                <a:latin typeface="Arial"/>
                <a:ea typeface="Arial"/>
                <a:cs typeface="Arial"/>
                <a:sym typeface="Arial"/>
              </a:rPr>
              <a:t>The teachers will greet you at the door. You will come in, put your things away and complete a morning activity. </a:t>
            </a: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2" name="Google Shape;242;p18"/>
          <p:cNvPicPr preferRelativeResize="0"/>
          <p:nvPr/>
        </p:nvPicPr>
        <p:blipFill rotWithShape="1">
          <a:blip r:embed="rId3">
            <a:alphaModFix/>
          </a:blip>
          <a:srcRect/>
          <a:stretch/>
        </p:blipFill>
        <p:spPr>
          <a:xfrm>
            <a:off x="388804" y="3151477"/>
            <a:ext cx="3053291" cy="2381959"/>
          </a:xfrm>
          <a:prstGeom prst="rect">
            <a:avLst/>
          </a:prstGeom>
          <a:noFill/>
          <a:ln>
            <a:noFill/>
          </a:ln>
        </p:spPr>
      </p:pic>
      <p:pic>
        <p:nvPicPr>
          <p:cNvPr id="243" name="Google Shape;243;p18"/>
          <p:cNvPicPr preferRelativeResize="0"/>
          <p:nvPr/>
        </p:nvPicPr>
        <p:blipFill rotWithShape="1">
          <a:blip r:embed="rId4">
            <a:alphaModFix/>
          </a:blip>
          <a:srcRect/>
          <a:stretch/>
        </p:blipFill>
        <p:spPr>
          <a:xfrm>
            <a:off x="7914640" y="2777817"/>
            <a:ext cx="3661180" cy="2381959"/>
          </a:xfrm>
          <a:prstGeom prst="rect">
            <a:avLst/>
          </a:prstGeom>
          <a:noFill/>
          <a:ln>
            <a:noFill/>
          </a:ln>
        </p:spPr>
      </p:pic>
      <p:sp>
        <p:nvSpPr>
          <p:cNvPr id="2" name="TextBox 1">
            <a:extLst>
              <a:ext uri="{FF2B5EF4-FFF2-40B4-BE49-F238E27FC236}">
                <a16:creationId xmlns:a16="http://schemas.microsoft.com/office/drawing/2014/main" id="{25C834EA-C1B6-476F-8644-C2CEE8AB5DF1}"/>
              </a:ext>
            </a:extLst>
          </p:cNvPr>
          <p:cNvSpPr txBox="1"/>
          <p:nvPr/>
        </p:nvSpPr>
        <p:spPr>
          <a:xfrm>
            <a:off x="1706880" y="284480"/>
            <a:ext cx="8829040" cy="2677656"/>
          </a:xfrm>
          <a:prstGeom prst="rect">
            <a:avLst/>
          </a:prstGeom>
          <a:noFill/>
        </p:spPr>
        <p:txBody>
          <a:bodyPr wrap="square" rtlCol="0">
            <a:spAutoFit/>
          </a:bodyPr>
          <a:lstStyle/>
          <a:p>
            <a:r>
              <a:rPr lang="en-GB" sz="2800" dirty="0"/>
              <a:t>Throughout the day we will complete some Maths, English and Phonics tasks. We will also learn about lots of different subjects like Art, Geography, History, Science, RE, RHE, DT, Music, Computing and PE. We can explore these through out provision areas in the central area and outside. </a:t>
            </a:r>
          </a:p>
        </p:txBody>
      </p:sp>
      <p:pic>
        <p:nvPicPr>
          <p:cNvPr id="6" name="Picture 5">
            <a:extLst>
              <a:ext uri="{FF2B5EF4-FFF2-40B4-BE49-F238E27FC236}">
                <a16:creationId xmlns:a16="http://schemas.microsoft.com/office/drawing/2014/main" id="{CCDA2336-72A5-40D7-BC4A-6335F945EACE}"/>
              </a:ext>
            </a:extLst>
          </p:cNvPr>
          <p:cNvPicPr>
            <a:picLocks noChangeAspect="1"/>
          </p:cNvPicPr>
          <p:nvPr/>
        </p:nvPicPr>
        <p:blipFill>
          <a:blip r:embed="rId5"/>
          <a:stretch>
            <a:fillRect/>
          </a:stretch>
        </p:blipFill>
        <p:spPr>
          <a:xfrm>
            <a:off x="4277361" y="3429000"/>
            <a:ext cx="3053291" cy="309177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p:nvPr/>
        </p:nvSpPr>
        <p:spPr>
          <a:xfrm>
            <a:off x="591875" y="382775"/>
            <a:ext cx="10760100" cy="31700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100" u="sng" dirty="0"/>
              <a:t>English</a:t>
            </a:r>
            <a:endParaRPr sz="3100" u="sng" dirty="0"/>
          </a:p>
          <a:p>
            <a:pPr marL="0" marR="0" lvl="0" indent="0" algn="l" rtl="0">
              <a:lnSpc>
                <a:spcPct val="100000"/>
              </a:lnSpc>
              <a:spcBef>
                <a:spcPts val="0"/>
              </a:spcBef>
              <a:spcAft>
                <a:spcPts val="0"/>
              </a:spcAft>
              <a:buNone/>
            </a:pPr>
            <a:r>
              <a:rPr lang="en-US" sz="3100" b="0" i="0" u="none" strike="noStrike" cap="none" dirty="0">
                <a:solidFill>
                  <a:srgbClr val="000000"/>
                </a:solidFill>
                <a:latin typeface="Arial"/>
                <a:ea typeface="Arial"/>
                <a:cs typeface="Arial"/>
                <a:sym typeface="Arial"/>
              </a:rPr>
              <a:t>In English we will learn how to form our lower case and capital letters correctly. We will also learn to write sentences with capital letters, full stops and the conjunction ‘and’.</a:t>
            </a:r>
            <a:endParaRPr lang="en-US" sz="4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US" sz="4800" dirty="0"/>
          </a:p>
          <a:p>
            <a:pPr marL="0" marR="0" lvl="0" indent="0" algn="l" rtl="0">
              <a:lnSpc>
                <a:spcPct val="100000"/>
              </a:lnSpc>
              <a:spcBef>
                <a:spcPts val="0"/>
              </a:spcBef>
              <a:spcAft>
                <a:spcPts val="0"/>
              </a:spcAft>
              <a:buNone/>
            </a:pPr>
            <a:r>
              <a:rPr lang="en-US" sz="2800" b="0" i="0" u="none" strike="noStrike" cap="none" dirty="0">
                <a:solidFill>
                  <a:srgbClr val="000000"/>
                </a:solidFill>
                <a:latin typeface="Arial"/>
                <a:ea typeface="Arial"/>
                <a:cs typeface="Arial"/>
                <a:sym typeface="Arial"/>
              </a:rPr>
              <a:t>These are some of the books we will </a:t>
            </a:r>
            <a:r>
              <a:rPr lang="en-US" sz="2800" dirty="0"/>
              <a:t>study in English. </a:t>
            </a:r>
            <a:endParaRPr lang="en-US" sz="28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D3D118E2-401C-4EDF-B88F-A89D70A4CAC8}"/>
              </a:ext>
            </a:extLst>
          </p:cNvPr>
          <p:cNvPicPr>
            <a:picLocks noChangeAspect="1"/>
          </p:cNvPicPr>
          <p:nvPr/>
        </p:nvPicPr>
        <p:blipFill>
          <a:blip r:embed="rId3"/>
          <a:stretch>
            <a:fillRect/>
          </a:stretch>
        </p:blipFill>
        <p:spPr>
          <a:xfrm>
            <a:off x="9051290" y="4145926"/>
            <a:ext cx="1962150" cy="1819275"/>
          </a:xfrm>
          <a:prstGeom prst="rect">
            <a:avLst/>
          </a:prstGeom>
        </p:spPr>
      </p:pic>
      <p:pic>
        <p:nvPicPr>
          <p:cNvPr id="3" name="Picture 2">
            <a:extLst>
              <a:ext uri="{FF2B5EF4-FFF2-40B4-BE49-F238E27FC236}">
                <a16:creationId xmlns:a16="http://schemas.microsoft.com/office/drawing/2014/main" id="{832F6FE0-DF3D-4F8B-9941-19B103EFC1C2}"/>
              </a:ext>
            </a:extLst>
          </p:cNvPr>
          <p:cNvPicPr>
            <a:picLocks noChangeAspect="1"/>
          </p:cNvPicPr>
          <p:nvPr/>
        </p:nvPicPr>
        <p:blipFill>
          <a:blip r:embed="rId4"/>
          <a:stretch>
            <a:fillRect/>
          </a:stretch>
        </p:blipFill>
        <p:spPr>
          <a:xfrm>
            <a:off x="792480" y="3961105"/>
            <a:ext cx="1920558" cy="2004096"/>
          </a:xfrm>
          <a:prstGeom prst="rect">
            <a:avLst/>
          </a:prstGeom>
        </p:spPr>
      </p:pic>
      <p:pic>
        <p:nvPicPr>
          <p:cNvPr id="4" name="Picture 3">
            <a:extLst>
              <a:ext uri="{FF2B5EF4-FFF2-40B4-BE49-F238E27FC236}">
                <a16:creationId xmlns:a16="http://schemas.microsoft.com/office/drawing/2014/main" id="{E7FF495B-A0CB-455F-89C1-A9446A11EB3A}"/>
              </a:ext>
            </a:extLst>
          </p:cNvPr>
          <p:cNvPicPr>
            <a:picLocks noChangeAspect="1"/>
          </p:cNvPicPr>
          <p:nvPr/>
        </p:nvPicPr>
        <p:blipFill>
          <a:blip r:embed="rId5"/>
          <a:stretch>
            <a:fillRect/>
          </a:stretch>
        </p:blipFill>
        <p:spPr>
          <a:xfrm>
            <a:off x="3583304" y="4326900"/>
            <a:ext cx="1925047" cy="1819275"/>
          </a:xfrm>
          <a:prstGeom prst="rect">
            <a:avLst/>
          </a:prstGeom>
        </p:spPr>
      </p:pic>
      <p:pic>
        <p:nvPicPr>
          <p:cNvPr id="5" name="Picture 4">
            <a:extLst>
              <a:ext uri="{FF2B5EF4-FFF2-40B4-BE49-F238E27FC236}">
                <a16:creationId xmlns:a16="http://schemas.microsoft.com/office/drawing/2014/main" id="{D0DA8F52-E7D0-4D15-8A47-FE69C102F9F5}"/>
              </a:ext>
            </a:extLst>
          </p:cNvPr>
          <p:cNvPicPr>
            <a:picLocks noChangeAspect="1"/>
          </p:cNvPicPr>
          <p:nvPr/>
        </p:nvPicPr>
        <p:blipFill>
          <a:blip r:embed="rId6"/>
          <a:stretch>
            <a:fillRect/>
          </a:stretch>
        </p:blipFill>
        <p:spPr>
          <a:xfrm>
            <a:off x="6499543" y="3981139"/>
            <a:ext cx="1770698" cy="21488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0"/>
          <p:cNvSpPr txBox="1"/>
          <p:nvPr/>
        </p:nvSpPr>
        <p:spPr>
          <a:xfrm>
            <a:off x="563526" y="211706"/>
            <a:ext cx="11483100" cy="41857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3600" b="0" i="0" u="none" strike="noStrike" cap="none" dirty="0">
                <a:solidFill>
                  <a:srgbClr val="000000"/>
                </a:solidFill>
                <a:latin typeface="Arial"/>
                <a:ea typeface="Arial"/>
                <a:cs typeface="Arial"/>
                <a:sym typeface="Arial"/>
              </a:rPr>
              <a:t>We will also do lots of reading. </a:t>
            </a:r>
          </a:p>
          <a:p>
            <a:pPr marL="0" marR="0" lvl="0" indent="0" algn="l" rtl="0">
              <a:lnSpc>
                <a:spcPct val="100000"/>
              </a:lnSpc>
              <a:spcBef>
                <a:spcPts val="0"/>
              </a:spcBef>
              <a:spcAft>
                <a:spcPts val="0"/>
              </a:spcAft>
              <a:buNone/>
            </a:pPr>
            <a:endParaRPr lang="en-GB" sz="3600" dirty="0"/>
          </a:p>
          <a:p>
            <a:pPr marL="0" marR="0" lvl="0" indent="0" algn="l" rtl="0">
              <a:lnSpc>
                <a:spcPct val="100000"/>
              </a:lnSpc>
              <a:spcBef>
                <a:spcPts val="0"/>
              </a:spcBef>
              <a:spcAft>
                <a:spcPts val="0"/>
              </a:spcAft>
              <a:buNone/>
            </a:pPr>
            <a:r>
              <a:rPr lang="en-GB" sz="3600" b="0" i="0" u="none" strike="noStrike" cap="none" dirty="0">
                <a:solidFill>
                  <a:srgbClr val="000000"/>
                </a:solidFill>
                <a:latin typeface="Arial"/>
                <a:ea typeface="Arial"/>
                <a:cs typeface="Arial"/>
                <a:sym typeface="Arial"/>
              </a:rPr>
              <a:t>You will read books to us in Guided Reading and we will read stories to you. </a:t>
            </a:r>
            <a:endParaRPr lang="en-GB" sz="3600" dirty="0"/>
          </a:p>
          <a:p>
            <a:pPr marL="0" marR="0" lvl="0" indent="0" algn="l" rtl="0">
              <a:lnSpc>
                <a:spcPct val="100000"/>
              </a:lnSpc>
              <a:spcBef>
                <a:spcPts val="0"/>
              </a:spcBef>
              <a:spcAft>
                <a:spcPts val="0"/>
              </a:spcAft>
              <a:buNone/>
            </a:pPr>
            <a:endParaRPr lang="en-GB" sz="3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3600" dirty="0"/>
              <a:t>Make sure you read at least 3 times a week at home and get your reading diary signed!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pic>
        <p:nvPicPr>
          <p:cNvPr id="268" name="Google Shape;268;p20"/>
          <p:cNvPicPr preferRelativeResize="0"/>
          <p:nvPr/>
        </p:nvPicPr>
        <p:blipFill rotWithShape="1">
          <a:blip r:embed="rId3">
            <a:alphaModFix/>
          </a:blip>
          <a:srcRect/>
          <a:stretch/>
        </p:blipFill>
        <p:spPr>
          <a:xfrm>
            <a:off x="7747966" y="4713343"/>
            <a:ext cx="3735197" cy="1985167"/>
          </a:xfrm>
          <a:prstGeom prst="rect">
            <a:avLst/>
          </a:prstGeom>
          <a:noFill/>
          <a:ln>
            <a:noFill/>
          </a:ln>
        </p:spPr>
      </p:pic>
    </p:spTree>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2F2F1B"/>
      </a:dk2>
      <a:lt2>
        <a:srgbClr val="F0F3F3"/>
      </a:lt2>
      <a:accent1>
        <a:srgbClr val="E74129"/>
      </a:accent1>
      <a:accent2>
        <a:srgbClr val="D5174E"/>
      </a:accent2>
      <a:accent3>
        <a:srgbClr val="E729AF"/>
      </a:accent3>
      <a:accent4>
        <a:srgbClr val="BE17D5"/>
      </a:accent4>
      <a:accent5>
        <a:srgbClr val="8029E7"/>
      </a:accent5>
      <a:accent6>
        <a:srgbClr val="4942DD"/>
      </a:accent6>
      <a:hlink>
        <a:srgbClr val="8F3F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etchyVTI">
  <a:themeElements>
    <a:clrScheme name="AnalogousFromDarkSeedLeftStep">
      <a:dk1>
        <a:srgbClr val="000000"/>
      </a:dk1>
      <a:lt1>
        <a:srgbClr val="FFFFFF"/>
      </a:lt1>
      <a:dk2>
        <a:srgbClr val="2F2F1B"/>
      </a:dk2>
      <a:lt2>
        <a:srgbClr val="F0F3F3"/>
      </a:lt2>
      <a:accent1>
        <a:srgbClr val="E74129"/>
      </a:accent1>
      <a:accent2>
        <a:srgbClr val="D5174E"/>
      </a:accent2>
      <a:accent3>
        <a:srgbClr val="E729AF"/>
      </a:accent3>
      <a:accent4>
        <a:srgbClr val="BE17D5"/>
      </a:accent4>
      <a:accent5>
        <a:srgbClr val="8029E7"/>
      </a:accent5>
      <a:accent6>
        <a:srgbClr val="4942DD"/>
      </a:accent6>
      <a:hlink>
        <a:srgbClr val="8F3FBF"/>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508</Words>
  <Application>Microsoft Office PowerPoint</Application>
  <PresentationFormat>Widescreen</PresentationFormat>
  <Paragraphs>61</Paragraphs>
  <Slides>19</Slides>
  <Notes>16</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19</vt:i4>
      </vt:variant>
    </vt:vector>
  </HeadingPairs>
  <TitlesOfParts>
    <vt:vector size="22" baseType="lpstr">
      <vt:lpstr>Arial</vt:lpstr>
      <vt:lpstr>SketchyVTI</vt:lpstr>
      <vt:lpstr>SketchyVTI</vt:lpstr>
      <vt:lpstr>Welcome to  Year 1</vt:lpstr>
      <vt:lpstr>Where are you on the Roar Rainbow?</vt:lpstr>
      <vt:lpstr>Here is the Year 1 team!</vt:lpstr>
      <vt:lpstr>Things to look forward to in Year 1…</vt:lpstr>
      <vt:lpstr>Does anyone have any questions so far?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time is at 2.45pm</vt:lpstr>
      <vt:lpstr>Your thoughts about Year 1…</vt:lpstr>
      <vt:lpstr>Where are you on the Roar Rainbow now?</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3</dc:title>
  <dc:creator>Alex Clark</dc:creator>
  <cp:lastModifiedBy>Mrs Plumtree</cp:lastModifiedBy>
  <cp:revision>13</cp:revision>
  <dcterms:created xsi:type="dcterms:W3CDTF">2021-06-22T17:04:46Z</dcterms:created>
  <dcterms:modified xsi:type="dcterms:W3CDTF">2025-10-06T14:43:31Z</dcterms:modified>
</cp:coreProperties>
</file>