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21"/>
  </p:notesMasterIdLst>
  <p:sldIdLst>
    <p:sldId id="256" r:id="rId3"/>
    <p:sldId id="259" r:id="rId4"/>
    <p:sldId id="265" r:id="rId5"/>
    <p:sldId id="266" r:id="rId6"/>
    <p:sldId id="267" r:id="rId7"/>
    <p:sldId id="269" r:id="rId8"/>
    <p:sldId id="270" r:id="rId9"/>
    <p:sldId id="274" r:id="rId10"/>
    <p:sldId id="275" r:id="rId11"/>
    <p:sldId id="276" r:id="rId12"/>
    <p:sldId id="278" r:id="rId13"/>
    <p:sldId id="279" r:id="rId14"/>
    <p:sldId id="280" r:id="rId15"/>
    <p:sldId id="281" r:id="rId16"/>
    <p:sldId id="282" r:id="rId17"/>
    <p:sldId id="283" r:id="rId18"/>
    <p:sldId id="284" r:id="rId19"/>
    <p:sldId id="28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QwarR9Q7R+dwFfCh2sXQdJjjF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98AA48-296D-47FC-9CD2-718D3B819A1A}">
  <a:tblStyle styleId="{CD98AA48-296D-47FC-9CD2-718D3B819A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e6205aa546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e6205aa54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6391d9b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e6391d9b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f5732d49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8" name="Google Shape;418;g24f5732d49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e6438556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e6438556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e7abe9b9e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e7abe9b9e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292f50b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6292f50b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e6205aa54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e6205aa54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4"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34"/>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4"/>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5" name="Google Shape;1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42900" algn="l">
              <a:lnSpc>
                <a:spcPct val="110000"/>
              </a:lnSpc>
              <a:spcBef>
                <a:spcPts val="500"/>
              </a:spcBef>
              <a:spcAft>
                <a:spcPts val="0"/>
              </a:spcAft>
              <a:buClr>
                <a:schemeClr val="dk1"/>
              </a:buClr>
              <a:buSzPts val="1800"/>
              <a:buChar char="•"/>
              <a:defRPr sz="1800"/>
            </a:lvl4pPr>
            <a:lvl5pPr marL="2286000" lvl="4" indent="-342900" algn="l">
              <a:lnSpc>
                <a:spcPct val="11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35" descr="Tag=AccentColor&#10;Flavor=Light&#10;Target=FillAndLine"/>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2203704" y="1728216"/>
            <a:ext cx="7781544" cy="3392424"/>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800"/>
              <a:buFont typeface="Arial"/>
              <a:buNone/>
              <a:defRPr sz="7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36" descr="Tag=AccentColor&#10;Flavor=Light&#10;Target=FillAndLine"/>
          <p:cNvSpPr/>
          <p:nvPr/>
        </p:nvSpPr>
        <p:spPr>
          <a:xfrm>
            <a:off x="3974206" y="5126892"/>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9"/>
          <p:cNvSpPr txBox="1">
            <a:spLocks noGrp="1"/>
          </p:cNvSpPr>
          <p:nvPr>
            <p:ph type="body" idx="1"/>
          </p:nvPr>
        </p:nvSpPr>
        <p:spPr>
          <a:xfrm>
            <a:off x="838200" y="1929384"/>
            <a:ext cx="5181600" cy="425196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9"/>
          <p:cNvSpPr txBox="1">
            <a:spLocks noGrp="1"/>
          </p:cNvSpPr>
          <p:nvPr>
            <p:ph type="body" idx="2"/>
          </p:nvPr>
        </p:nvSpPr>
        <p:spPr>
          <a:xfrm>
            <a:off x="6172200" y="1929384"/>
            <a:ext cx="5181600" cy="425196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39" descr="Tag=AccentColor&#10;Flavor=Light&#10;Target=FillAndLine"/>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0"/>
          <p:cNvSpPr txBox="1">
            <a:spLocks noGrp="1"/>
          </p:cNvSpPr>
          <p:nvPr>
            <p:ph type="body" idx="1"/>
          </p:nvPr>
        </p:nvSpPr>
        <p:spPr>
          <a:xfrm>
            <a:off x="839788" y="193852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3600"/>
              <a:buNone/>
              <a:defRPr sz="36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40"/>
          <p:cNvSpPr txBox="1">
            <a:spLocks noGrp="1"/>
          </p:cNvSpPr>
          <p:nvPr>
            <p:ph type="body" idx="2"/>
          </p:nvPr>
        </p:nvSpPr>
        <p:spPr>
          <a:xfrm>
            <a:off x="839788" y="2926080"/>
            <a:ext cx="5157787" cy="326440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0"/>
          <p:cNvSpPr txBox="1">
            <a:spLocks noGrp="1"/>
          </p:cNvSpPr>
          <p:nvPr>
            <p:ph type="body" idx="3"/>
          </p:nvPr>
        </p:nvSpPr>
        <p:spPr>
          <a:xfrm>
            <a:off x="6172200" y="1938528"/>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3600"/>
              <a:buNone/>
              <a:defRPr sz="36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40"/>
          <p:cNvSpPr txBox="1">
            <a:spLocks noGrp="1"/>
          </p:cNvSpPr>
          <p:nvPr>
            <p:ph type="body" idx="4"/>
          </p:nvPr>
        </p:nvSpPr>
        <p:spPr>
          <a:xfrm>
            <a:off x="6172200" y="2926080"/>
            <a:ext cx="5183188" cy="326440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40" descr="Tag=AccentColor&#10;Flavor=Light&#10;Target=FillAndLine"/>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41"/>
          <p:cNvSpPr txBox="1">
            <a:spLocks noGrp="1"/>
          </p:cNvSpPr>
          <p:nvPr>
            <p:ph type="title"/>
          </p:nvPr>
        </p:nvSpPr>
        <p:spPr>
          <a:xfrm>
            <a:off x="839788" y="457200"/>
            <a:ext cx="3932237" cy="3429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1"/>
          <p:cNvSpPr txBox="1">
            <a:spLocks noGrp="1"/>
          </p:cNvSpPr>
          <p:nvPr>
            <p:ph type="body" idx="1"/>
          </p:nvPr>
        </p:nvSpPr>
        <p:spPr>
          <a:xfrm>
            <a:off x="5303520" y="548640"/>
            <a:ext cx="6053328" cy="5431536"/>
          </a:xfrm>
          <a:prstGeom prst="rect">
            <a:avLst/>
          </a:prstGeom>
          <a:noFill/>
          <a:ln>
            <a:noFill/>
          </a:ln>
        </p:spPr>
        <p:txBody>
          <a:bodyPr spcFirstLastPara="1" wrap="square" lIns="91425" tIns="45700" rIns="91425" bIns="45700" anchor="ctr" anchorCtr="0">
            <a:normAutofit/>
          </a:bodyPr>
          <a:lstStyle>
            <a:lvl1pPr marL="457200" lvl="0" indent="-431800" algn="l">
              <a:lnSpc>
                <a:spcPct val="110000"/>
              </a:lnSpc>
              <a:spcBef>
                <a:spcPts val="1000"/>
              </a:spcBef>
              <a:spcAft>
                <a:spcPts val="0"/>
              </a:spcAft>
              <a:buClr>
                <a:schemeClr val="dk1"/>
              </a:buClr>
              <a:buSzPts val="3200"/>
              <a:buChar char="•"/>
              <a:defRPr sz="3200"/>
            </a:lvl1pPr>
            <a:lvl2pPr marL="914400" lvl="1" indent="-406400" algn="l">
              <a:lnSpc>
                <a:spcPct val="110000"/>
              </a:lnSpc>
              <a:spcBef>
                <a:spcPts val="500"/>
              </a:spcBef>
              <a:spcAft>
                <a:spcPts val="0"/>
              </a:spcAft>
              <a:buClr>
                <a:schemeClr val="dk1"/>
              </a:buClr>
              <a:buSzPts val="2800"/>
              <a:buChar char="•"/>
              <a:defRPr sz="2800"/>
            </a:lvl2pPr>
            <a:lvl3pPr marL="1371600" lvl="2" indent="-381000" algn="l">
              <a:lnSpc>
                <a:spcPct val="110000"/>
              </a:lnSpc>
              <a:spcBef>
                <a:spcPts val="500"/>
              </a:spcBef>
              <a:spcAft>
                <a:spcPts val="0"/>
              </a:spcAft>
              <a:buClr>
                <a:schemeClr val="dk1"/>
              </a:buClr>
              <a:buSzPts val="2400"/>
              <a:buChar char="•"/>
              <a:defRPr sz="2400"/>
            </a:lvl3pPr>
            <a:lvl4pPr marL="1828800" lvl="3" indent="-355600" algn="l">
              <a:lnSpc>
                <a:spcPct val="110000"/>
              </a:lnSpc>
              <a:spcBef>
                <a:spcPts val="500"/>
              </a:spcBef>
              <a:spcAft>
                <a:spcPts val="0"/>
              </a:spcAft>
              <a:buClr>
                <a:schemeClr val="dk1"/>
              </a:buClr>
              <a:buSzPts val="2000"/>
              <a:buChar char="•"/>
              <a:defRPr sz="2000"/>
            </a:lvl4pPr>
            <a:lvl5pPr marL="2286000" lvl="4" indent="-355600" algn="l">
              <a:lnSpc>
                <a:spcPct val="11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41"/>
          <p:cNvSpPr txBox="1">
            <a:spLocks noGrp="1"/>
          </p:cNvSpPr>
          <p:nvPr>
            <p:ph type="body" idx="2"/>
          </p:nvPr>
        </p:nvSpPr>
        <p:spPr>
          <a:xfrm>
            <a:off x="839788" y="3977640"/>
            <a:ext cx="3932237" cy="20025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200"/>
              <a:buNone/>
              <a:defRPr sz="32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41" descr="Tag=AccentColor&#10;Flavor=Light&#10;Target=FillAndLine"/>
          <p:cNvSpPr/>
          <p:nvPr/>
        </p:nvSpPr>
        <p:spPr>
          <a:xfrm rot="5400000">
            <a:off x="2797492" y="3254143"/>
            <a:ext cx="4480560" cy="27432"/>
          </a:xfrm>
          <a:custGeom>
            <a:avLst/>
            <a:gdLst/>
            <a:ahLst/>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w="444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42"/>
          <p:cNvSpPr txBox="1">
            <a:spLocks noGrp="1"/>
          </p:cNvSpPr>
          <p:nvPr>
            <p:ph type="title"/>
          </p:nvPr>
        </p:nvSpPr>
        <p:spPr>
          <a:xfrm>
            <a:off x="839788" y="457200"/>
            <a:ext cx="3931920" cy="3429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a:spLocks noGrp="1"/>
          </p:cNvSpPr>
          <p:nvPr>
            <p:ph type="pic" idx="2"/>
          </p:nvPr>
        </p:nvSpPr>
        <p:spPr>
          <a:xfrm>
            <a:off x="5303520" y="548640"/>
            <a:ext cx="6053328" cy="5431536"/>
          </a:xfrm>
          <a:prstGeom prst="rect">
            <a:avLst/>
          </a:prstGeom>
          <a:noFill/>
          <a:ln>
            <a:noFill/>
          </a:ln>
        </p:spPr>
      </p:sp>
      <p:sp>
        <p:nvSpPr>
          <p:cNvPr id="84" name="Google Shape;84;p42"/>
          <p:cNvSpPr txBox="1">
            <a:spLocks noGrp="1"/>
          </p:cNvSpPr>
          <p:nvPr>
            <p:ph type="body" idx="1"/>
          </p:nvPr>
        </p:nvSpPr>
        <p:spPr>
          <a:xfrm>
            <a:off x="839788" y="3977640"/>
            <a:ext cx="3931920" cy="20025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200"/>
              <a:buNone/>
              <a:defRPr sz="32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42" descr="Tag=AccentColor&#10;Flavor=Light&#10;Target=FillAndLine"/>
          <p:cNvSpPr/>
          <p:nvPr/>
        </p:nvSpPr>
        <p:spPr>
          <a:xfrm rot="5400000">
            <a:off x="2798064" y="3254143"/>
            <a:ext cx="4480560" cy="27432"/>
          </a:xfrm>
          <a:custGeom>
            <a:avLst/>
            <a:gdLst/>
            <a:ahLst/>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w="444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EF4F3"/>
            </a:gs>
            <a:gs pos="74000">
              <a:srgbClr val="F4A89E"/>
            </a:gs>
            <a:gs pos="83000">
              <a:srgbClr val="F4A89E"/>
            </a:gs>
            <a:gs pos="100000">
              <a:srgbClr val="F7C5BE"/>
            </a:gs>
          </a:gsLst>
          <a:lin ang="5400000" scaled="0"/>
        </a:gra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1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1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EF4F3"/>
            </a:gs>
            <a:gs pos="74000">
              <a:srgbClr val="F4A89E"/>
            </a:gs>
            <a:gs pos="83000">
              <a:srgbClr val="F4A89E"/>
            </a:gs>
            <a:gs pos="100000">
              <a:srgbClr val="F7C5BE"/>
            </a:gs>
          </a:gsLst>
          <a:lin ang="5400000" scaled="0"/>
        </a:gradFill>
        <a:effectLst/>
      </p:bgPr>
    </p:bg>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 name="Google Shape;2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657" r:id="rId5"/>
    <p:sldLayoutId id="2147483658"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
          <p:cNvSpPr/>
          <p:nvPr/>
        </p:nvSpPr>
        <p:spPr>
          <a:xfrm>
            <a:off x="0" y="0"/>
            <a:ext cx="12189000" cy="6858000"/>
          </a:xfrm>
          <a:prstGeom prst="rect">
            <a:avLst/>
          </a:prstGeom>
          <a:gradFill>
            <a:gsLst>
              <a:gs pos="0">
                <a:srgbClr val="FEF4F3"/>
              </a:gs>
              <a:gs pos="74000">
                <a:srgbClr val="F4A89E"/>
              </a:gs>
              <a:gs pos="83000">
                <a:srgbClr val="F4A89E"/>
              </a:gs>
              <a:gs pos="100000">
                <a:srgbClr val="F7C5B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9" name="Google Shape;189;p1"/>
          <p:cNvPicPr preferRelativeResize="0"/>
          <p:nvPr/>
        </p:nvPicPr>
        <p:blipFill rotWithShape="1">
          <a:blip r:embed="rId3">
            <a:alphaModFix amt="50000"/>
          </a:blip>
          <a:srcRect t="24998"/>
          <a:stretch/>
        </p:blipFill>
        <p:spPr>
          <a:xfrm>
            <a:off x="21" y="10"/>
            <a:ext cx="12191980" cy="6857990"/>
          </a:xfrm>
          <a:prstGeom prst="rect">
            <a:avLst/>
          </a:prstGeom>
          <a:noFill/>
          <a:ln>
            <a:noFill/>
          </a:ln>
        </p:spPr>
      </p:pic>
      <p:sp>
        <p:nvSpPr>
          <p:cNvPr id="190" name="Google Shape;190;p1"/>
          <p:cNvSpPr/>
          <p:nvPr/>
        </p:nvSpPr>
        <p:spPr>
          <a:xfrm>
            <a:off x="804859" y="614291"/>
            <a:ext cx="10577516" cy="5566372"/>
          </a:xfrm>
          <a:custGeom>
            <a:avLst/>
            <a:gdLst/>
            <a:ahLst/>
            <a:cxnLst/>
            <a:rect l="l" t="t" r="r" b="b"/>
            <a:pathLst>
              <a:path w="10577516" h="5566372" extrusionOk="0">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rgbClr val="E741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p1"/>
          <p:cNvSpPr txBox="1">
            <a:spLocks noGrp="1"/>
          </p:cNvSpPr>
          <p:nvPr>
            <p:ph type="ctrTitle"/>
          </p:nvPr>
        </p:nvSpPr>
        <p:spPr>
          <a:xfrm>
            <a:off x="2066925" y="1731762"/>
            <a:ext cx="8058300" cy="2453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en-US" sz="8800"/>
              <a:t>Welcome to </a:t>
            </a:r>
            <a:br>
              <a:rPr lang="en-US" sz="8800"/>
            </a:br>
            <a:r>
              <a:rPr lang="en-US" sz="8800"/>
              <a:t>Year 5</a:t>
            </a:r>
            <a:endParaRPr sz="8800"/>
          </a:p>
        </p:txBody>
      </p:sp>
      <p:sp>
        <p:nvSpPr>
          <p:cNvPr id="192" name="Google Shape;192;p1"/>
          <p:cNvSpPr txBox="1">
            <a:spLocks noGrp="1"/>
          </p:cNvSpPr>
          <p:nvPr>
            <p:ph type="subTitle" idx="1"/>
          </p:nvPr>
        </p:nvSpPr>
        <p:spPr>
          <a:xfrm>
            <a:off x="3228975" y="4599432"/>
            <a:ext cx="5734200" cy="93450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10000"/>
              </a:lnSpc>
              <a:spcBef>
                <a:spcPts val="0"/>
              </a:spcBef>
              <a:spcAft>
                <a:spcPts val="0"/>
              </a:spcAft>
              <a:buClr>
                <a:schemeClr val="lt1"/>
              </a:buClr>
              <a:buSzPct val="100000"/>
              <a:buNone/>
            </a:pPr>
            <a:r>
              <a:rPr lang="en-US" sz="3200"/>
              <a:t>We are going to have an incredible year full of new learning and fun!</a:t>
            </a:r>
            <a:endParaRPr sz="3200"/>
          </a:p>
        </p:txBody>
      </p:sp>
      <p:sp>
        <p:nvSpPr>
          <p:cNvPr id="193" name="Google Shape;193;p1"/>
          <p:cNvSpPr/>
          <p:nvPr/>
        </p:nvSpPr>
        <p:spPr>
          <a:xfrm>
            <a:off x="3974206" y="44194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2e6205aa546_1_4"/>
          <p:cNvPicPr preferRelativeResize="0"/>
          <p:nvPr/>
        </p:nvPicPr>
        <p:blipFill>
          <a:blip r:embed="rId3">
            <a:alphaModFix/>
          </a:blip>
          <a:stretch>
            <a:fillRect/>
          </a:stretch>
        </p:blipFill>
        <p:spPr>
          <a:xfrm>
            <a:off x="152400" y="152400"/>
            <a:ext cx="11739063" cy="65531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p:nvPr/>
        </p:nvSpPr>
        <p:spPr>
          <a:xfrm>
            <a:off x="591879" y="382772"/>
            <a:ext cx="10760100" cy="452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Next we begin our </a:t>
            </a:r>
            <a:r>
              <a:rPr lang="en-US" sz="4800"/>
              <a:t>English</a:t>
            </a:r>
            <a:r>
              <a:rPr lang="en-US" sz="4800" b="0" i="0" u="none" strike="noStrike" cap="none">
                <a:solidFill>
                  <a:srgbClr val="000000"/>
                </a:solidFill>
                <a:latin typeface="Arial"/>
                <a:ea typeface="Arial"/>
                <a:cs typeface="Arial"/>
                <a:sym typeface="Arial"/>
              </a:rPr>
              <a:t> lessons. Here we will learn different grammar and spelling rules. We will also read and write </a:t>
            </a:r>
            <a:r>
              <a:rPr lang="en-US" sz="4800"/>
              <a:t>about</a:t>
            </a:r>
            <a:r>
              <a:rPr lang="en-US" sz="4800" b="0" i="0" u="none" strike="noStrike" cap="none">
                <a:solidFill>
                  <a:srgbClr val="000000"/>
                </a:solidFill>
                <a:latin typeface="Arial"/>
                <a:ea typeface="Arial"/>
                <a:cs typeface="Arial"/>
                <a:sym typeface="Arial"/>
              </a:rPr>
              <a:t> different texts. </a:t>
            </a:r>
            <a:endParaRPr/>
          </a:p>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Here are the books that we will read:</a:t>
            </a:r>
            <a:endParaRPr/>
          </a:p>
          <a:p>
            <a:pPr marL="0" marR="0" lvl="0" indent="0" algn="l" rtl="0">
              <a:lnSpc>
                <a:spcPct val="100000"/>
              </a:lnSpc>
              <a:spcBef>
                <a:spcPts val="0"/>
              </a:spcBef>
              <a:spcAft>
                <a:spcPts val="0"/>
              </a:spcAft>
              <a:buNone/>
            </a:pPr>
            <a:endParaRPr sz="4800" b="0" i="0" u="none" strike="noStrike" cap="none">
              <a:solidFill>
                <a:srgbClr val="000000"/>
              </a:solidFill>
              <a:latin typeface="Arial"/>
              <a:ea typeface="Arial"/>
              <a:cs typeface="Arial"/>
              <a:sym typeface="Arial"/>
            </a:endParaRPr>
          </a:p>
        </p:txBody>
      </p:sp>
      <p:sp>
        <p:nvSpPr>
          <p:cNvPr id="387" name="Google Shape;387;p19"/>
          <p:cNvSpPr txBox="1"/>
          <p:nvPr/>
        </p:nvSpPr>
        <p:spPr>
          <a:xfrm>
            <a:off x="430619" y="5918328"/>
            <a:ext cx="106644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DOES ANYONE KNOW ANYTHING ABOUT THESE BOOKS?</a:t>
            </a:r>
            <a:endParaRPr/>
          </a:p>
        </p:txBody>
      </p:sp>
      <p:pic>
        <p:nvPicPr>
          <p:cNvPr id="388" name="Google Shape;388;p19"/>
          <p:cNvPicPr preferRelativeResize="0"/>
          <p:nvPr/>
        </p:nvPicPr>
        <p:blipFill>
          <a:blip r:embed="rId3">
            <a:alphaModFix/>
          </a:blip>
          <a:stretch>
            <a:fillRect/>
          </a:stretch>
        </p:blipFill>
        <p:spPr>
          <a:xfrm>
            <a:off x="591875" y="508847"/>
            <a:ext cx="3763625" cy="4821250"/>
          </a:xfrm>
          <a:prstGeom prst="rect">
            <a:avLst/>
          </a:prstGeom>
          <a:noFill/>
          <a:ln>
            <a:noFill/>
          </a:ln>
        </p:spPr>
      </p:pic>
      <p:pic>
        <p:nvPicPr>
          <p:cNvPr id="389" name="Google Shape;389;p19"/>
          <p:cNvPicPr preferRelativeResize="0"/>
          <p:nvPr/>
        </p:nvPicPr>
        <p:blipFill>
          <a:blip r:embed="rId4">
            <a:alphaModFix/>
          </a:blip>
          <a:stretch>
            <a:fillRect/>
          </a:stretch>
        </p:blipFill>
        <p:spPr>
          <a:xfrm>
            <a:off x="4529125" y="528700"/>
            <a:ext cx="3133725" cy="4781550"/>
          </a:xfrm>
          <a:prstGeom prst="rect">
            <a:avLst/>
          </a:prstGeom>
          <a:noFill/>
          <a:ln>
            <a:noFill/>
          </a:ln>
        </p:spPr>
      </p:pic>
      <p:pic>
        <p:nvPicPr>
          <p:cNvPr id="390" name="Google Shape;390;p19"/>
          <p:cNvPicPr preferRelativeResize="0"/>
          <p:nvPr/>
        </p:nvPicPr>
        <p:blipFill>
          <a:blip r:embed="rId5">
            <a:alphaModFix/>
          </a:blip>
          <a:stretch>
            <a:fillRect/>
          </a:stretch>
        </p:blipFill>
        <p:spPr>
          <a:xfrm>
            <a:off x="7945413" y="533450"/>
            <a:ext cx="3038475" cy="4772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2"/>
          <p:cNvSpPr txBox="1"/>
          <p:nvPr/>
        </p:nvSpPr>
        <p:spPr>
          <a:xfrm>
            <a:off x="242776" y="241618"/>
            <a:ext cx="117063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00"/>
                </a:solidFill>
                <a:latin typeface="Arial"/>
                <a:ea typeface="Arial"/>
                <a:cs typeface="Arial"/>
                <a:sym typeface="Arial"/>
              </a:rPr>
              <a:t>DINNER TIME</a:t>
            </a:r>
            <a:endParaRPr/>
          </a:p>
          <a:p>
            <a:pPr marL="0" marR="0" lvl="0" indent="0" algn="l" rtl="0">
              <a:lnSpc>
                <a:spcPct val="100000"/>
              </a:lnSpc>
              <a:spcBef>
                <a:spcPts val="0"/>
              </a:spcBef>
              <a:spcAft>
                <a:spcPts val="0"/>
              </a:spcAft>
              <a:buNone/>
            </a:pPr>
            <a:endParaRPr/>
          </a:p>
        </p:txBody>
      </p:sp>
      <p:pic>
        <p:nvPicPr>
          <p:cNvPr id="396" name="Google Shape;396;p22"/>
          <p:cNvPicPr preferRelativeResize="0"/>
          <p:nvPr/>
        </p:nvPicPr>
        <p:blipFill rotWithShape="1">
          <a:blip r:embed="rId3">
            <a:alphaModFix/>
          </a:blip>
          <a:srcRect/>
          <a:stretch/>
        </p:blipFill>
        <p:spPr>
          <a:xfrm>
            <a:off x="10166773" y="111682"/>
            <a:ext cx="1993218" cy="1474515"/>
          </a:xfrm>
          <a:prstGeom prst="rect">
            <a:avLst/>
          </a:prstGeom>
          <a:noFill/>
          <a:ln>
            <a:noFill/>
          </a:ln>
        </p:spPr>
      </p:pic>
      <p:sp>
        <p:nvSpPr>
          <p:cNvPr id="397" name="Google Shape;397;p22"/>
          <p:cNvSpPr txBox="1"/>
          <p:nvPr/>
        </p:nvSpPr>
        <p:spPr>
          <a:xfrm>
            <a:off x="242775" y="757950"/>
            <a:ext cx="11319000" cy="6156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Year 5 go out to play first at dinnertime.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We play on the big yard, near the MUGA.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We get called to the hall around 12.30pm.</a:t>
            </a:r>
            <a:endParaRPr sz="2000">
              <a:solidFill>
                <a:schemeClr val="dk1"/>
              </a:solidFill>
            </a:endParaRPr>
          </a:p>
          <a:p>
            <a:pPr marL="457200" lvl="0" indent="-355600" algn="l" rtl="0">
              <a:lnSpc>
                <a:spcPct val="115000"/>
              </a:lnSpc>
              <a:spcBef>
                <a:spcPts val="0"/>
              </a:spcBef>
              <a:spcAft>
                <a:spcPts val="0"/>
              </a:spcAft>
              <a:buClr>
                <a:srgbClr val="222222"/>
              </a:buClr>
              <a:buSzPts val="2000"/>
              <a:buFont typeface="Lucida Sans"/>
              <a:buChar char="●"/>
            </a:pPr>
            <a:r>
              <a:rPr lang="en-US" sz="2000">
                <a:solidFill>
                  <a:srgbClr val="222222"/>
                </a:solidFill>
                <a:latin typeface="Lucida Sans"/>
                <a:ea typeface="Lucida Sans"/>
                <a:cs typeface="Lucida Sans"/>
                <a:sym typeface="Lucida Sans"/>
              </a:rPr>
              <a:t>Line up when the whistle has gone for your year group - please line up sensibly in your table groups</a:t>
            </a:r>
            <a:endParaRPr sz="2000">
              <a:solidFill>
                <a:srgbClr val="222222"/>
              </a:solidFill>
              <a:latin typeface="Lucida Sans"/>
              <a:ea typeface="Lucida Sans"/>
              <a:cs typeface="Lucida Sans"/>
              <a:sym typeface="Lucida Sans"/>
            </a:endParaRPr>
          </a:p>
          <a:p>
            <a:pPr marL="457200" lvl="0" indent="-355600" algn="l" rtl="0">
              <a:lnSpc>
                <a:spcPct val="115000"/>
              </a:lnSpc>
              <a:spcBef>
                <a:spcPts val="0"/>
              </a:spcBef>
              <a:spcAft>
                <a:spcPts val="0"/>
              </a:spcAft>
              <a:buClr>
                <a:srgbClr val="222222"/>
              </a:buClr>
              <a:buSzPts val="2000"/>
              <a:buFont typeface="Lucida Sans"/>
              <a:buChar char="●"/>
            </a:pPr>
            <a:r>
              <a:rPr lang="en-US" sz="2000">
                <a:solidFill>
                  <a:srgbClr val="222222"/>
                </a:solidFill>
                <a:latin typeface="Lucida Sans"/>
                <a:ea typeface="Lucida Sans"/>
                <a:cs typeface="Lucida Sans"/>
                <a:sym typeface="Lucida Sans"/>
              </a:rPr>
              <a:t>Children who are packed lunches must wait to eat until the children with hot dinners have returned to the table before anyone starts to eat.</a:t>
            </a:r>
            <a:endParaRPr sz="2000">
              <a:solidFill>
                <a:srgbClr val="222222"/>
              </a:solidFill>
              <a:latin typeface="Lucida Sans"/>
              <a:ea typeface="Lucida Sans"/>
              <a:cs typeface="Lucida Sans"/>
              <a:sym typeface="Lucida Sans"/>
            </a:endParaRPr>
          </a:p>
          <a:p>
            <a:pPr marL="457200" lvl="0" indent="-355600" algn="l" rtl="0">
              <a:lnSpc>
                <a:spcPct val="115000"/>
              </a:lnSpc>
              <a:spcBef>
                <a:spcPts val="0"/>
              </a:spcBef>
              <a:spcAft>
                <a:spcPts val="0"/>
              </a:spcAft>
              <a:buClr>
                <a:srgbClr val="222222"/>
              </a:buClr>
              <a:buSzPts val="2000"/>
              <a:buFont typeface="Lucida Sans"/>
              <a:buChar char="●"/>
            </a:pPr>
            <a:r>
              <a:rPr lang="en-US" sz="2000">
                <a:solidFill>
                  <a:srgbClr val="222222"/>
                </a:solidFill>
                <a:latin typeface="Lucida Sans"/>
                <a:ea typeface="Lucida Sans"/>
                <a:cs typeface="Lucida Sans"/>
                <a:sym typeface="Lucida Sans"/>
              </a:rPr>
              <a:t>If you are a packed lunch and require cutlery - please take it to the trolly to be washed after use</a:t>
            </a:r>
            <a:endParaRPr sz="2000">
              <a:solidFill>
                <a:srgbClr val="222222"/>
              </a:solidFill>
              <a:latin typeface="Lucida Sans"/>
              <a:ea typeface="Lucida Sans"/>
              <a:cs typeface="Lucida Sans"/>
              <a:sym typeface="Lucida Sans"/>
            </a:endParaRPr>
          </a:p>
          <a:p>
            <a:pPr marL="457200" lvl="0" indent="-355600" algn="l" rtl="0">
              <a:lnSpc>
                <a:spcPct val="115000"/>
              </a:lnSpc>
              <a:spcBef>
                <a:spcPts val="0"/>
              </a:spcBef>
              <a:spcAft>
                <a:spcPts val="0"/>
              </a:spcAft>
              <a:buClr>
                <a:srgbClr val="222222"/>
              </a:buClr>
              <a:buSzPts val="2000"/>
              <a:buFont typeface="Lucida Sans"/>
              <a:buChar char="●"/>
            </a:pPr>
            <a:r>
              <a:rPr lang="en-US" sz="2000">
                <a:solidFill>
                  <a:srgbClr val="222222"/>
                </a:solidFill>
                <a:latin typeface="Lucida Sans"/>
                <a:ea typeface="Lucida Sans"/>
                <a:cs typeface="Lucida Sans"/>
                <a:sym typeface="Lucida Sans"/>
              </a:rPr>
              <a:t>Indoor voices should be used  when speaking to others - you are not to shout across to other tables. Some children find noisy environments difficult.</a:t>
            </a:r>
            <a:endParaRPr sz="2000">
              <a:solidFill>
                <a:srgbClr val="222222"/>
              </a:solidFill>
              <a:latin typeface="Lucida Sans"/>
              <a:ea typeface="Lucida Sans"/>
              <a:cs typeface="Lucida Sans"/>
              <a:sym typeface="Lucida Sans"/>
            </a:endParaRPr>
          </a:p>
          <a:p>
            <a:pPr marL="457200" lvl="0" indent="-355600" algn="l" rtl="0">
              <a:lnSpc>
                <a:spcPct val="115000"/>
              </a:lnSpc>
              <a:spcBef>
                <a:spcPts val="0"/>
              </a:spcBef>
              <a:spcAft>
                <a:spcPts val="0"/>
              </a:spcAft>
              <a:buClr>
                <a:srgbClr val="222222"/>
              </a:buClr>
              <a:buSzPts val="2000"/>
              <a:buFont typeface="Lucida Sans"/>
              <a:buChar char="●"/>
            </a:pPr>
            <a:r>
              <a:rPr lang="en-US" sz="2000">
                <a:solidFill>
                  <a:srgbClr val="222222"/>
                </a:solidFill>
                <a:latin typeface="Lucida Sans"/>
                <a:ea typeface="Lucida Sans"/>
                <a:cs typeface="Lucida Sans"/>
                <a:sym typeface="Lucida Sans"/>
              </a:rPr>
              <a:t>You MUST NOT leave the lunch hall until a member of staff has asked their table to leave - lunch time lasts for 20 minutes in the hall, so don’t think that if you eat your dinner in 5 minutes you will get to go out!MUGA will be timetabled.</a:t>
            </a:r>
            <a:endParaRPr sz="2000">
              <a:solidFill>
                <a:srgbClr val="222222"/>
              </a:solidFill>
              <a:latin typeface="Lucida Sans"/>
              <a:ea typeface="Lucida Sans"/>
              <a:cs typeface="Lucida Sans"/>
              <a:sym typeface="Lucida Sans"/>
            </a:endParaRPr>
          </a:p>
          <a:p>
            <a:pPr marL="457200" lvl="0" indent="-355600" algn="l" rtl="0">
              <a:lnSpc>
                <a:spcPct val="115000"/>
              </a:lnSpc>
              <a:spcBef>
                <a:spcPts val="0"/>
              </a:spcBef>
              <a:spcAft>
                <a:spcPts val="0"/>
              </a:spcAft>
              <a:buClr>
                <a:srgbClr val="222222"/>
              </a:buClr>
              <a:buSzPts val="2000"/>
              <a:buFont typeface="Lucida Sans"/>
              <a:buChar char="●"/>
            </a:pPr>
            <a:r>
              <a:rPr lang="en-US" sz="2000">
                <a:solidFill>
                  <a:srgbClr val="222222"/>
                </a:solidFill>
                <a:latin typeface="Lucida Sans"/>
                <a:ea typeface="Lucida Sans"/>
                <a:cs typeface="Lucida Sans"/>
                <a:sym typeface="Lucida Sans"/>
              </a:rPr>
              <a:t>You will be allocated a table to sit at with your friends and stay on these tables once allocated.</a:t>
            </a:r>
            <a:endParaRPr sz="2000">
              <a:solidFill>
                <a:srgbClr val="222222"/>
              </a:solidFill>
              <a:latin typeface="Lucida Sans"/>
              <a:ea typeface="Lucida Sans"/>
              <a:cs typeface="Lucida Sans"/>
              <a:sym typeface="Lucida Sans"/>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If it is wet play, we will remain in our classrooms until called to the hall for our dinner.</a:t>
            </a:r>
            <a:endParaRPr sz="20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e6391d9b6e_0_0"/>
          <p:cNvSpPr txBox="1"/>
          <p:nvPr/>
        </p:nvSpPr>
        <p:spPr>
          <a:xfrm>
            <a:off x="0" y="698100"/>
            <a:ext cx="12028500" cy="8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000" b="1">
                <a:solidFill>
                  <a:srgbClr val="222222"/>
                </a:solidFill>
                <a:highlight>
                  <a:srgbClr val="FFFFFF"/>
                </a:highlight>
                <a:latin typeface="Lucida Sans"/>
                <a:ea typeface="Lucida Sans"/>
                <a:cs typeface="Lucida Sans"/>
                <a:sym typeface="Lucida Sans"/>
              </a:rPr>
              <a:t>DELI BAR</a:t>
            </a:r>
            <a:endParaRPr sz="4000" b="1">
              <a:solidFill>
                <a:srgbClr val="222222"/>
              </a:solidFill>
              <a:highlight>
                <a:srgbClr val="FFFFFF"/>
              </a:highlight>
              <a:latin typeface="Lucida Sans"/>
              <a:ea typeface="Lucida Sans"/>
              <a:cs typeface="Lucida Sans"/>
              <a:sym typeface="Lucida Sans"/>
            </a:endParaRPr>
          </a:p>
        </p:txBody>
      </p:sp>
      <p:sp>
        <p:nvSpPr>
          <p:cNvPr id="403" name="Google Shape;403;g2e6391d9b6e_0_0"/>
          <p:cNvSpPr txBox="1"/>
          <p:nvPr/>
        </p:nvSpPr>
        <p:spPr>
          <a:xfrm>
            <a:off x="-92275" y="1636700"/>
            <a:ext cx="11612400" cy="4802400"/>
          </a:xfrm>
          <a:prstGeom prst="rect">
            <a:avLst/>
          </a:prstGeom>
          <a:noFill/>
          <a:ln>
            <a:noFill/>
          </a:ln>
        </p:spPr>
        <p:txBody>
          <a:bodyPr spcFirstLastPara="1" wrap="square" lIns="91425" tIns="91425" rIns="91425" bIns="91425" anchor="t" anchorCtr="0">
            <a:spAutoFit/>
          </a:bodyPr>
          <a:lstStyle/>
          <a:p>
            <a:pPr marL="457200" lvl="0" indent="-419100" algn="l" rtl="0">
              <a:lnSpc>
                <a:spcPct val="150000"/>
              </a:lnSpc>
              <a:spcBef>
                <a:spcPts val="0"/>
              </a:spcBef>
              <a:spcAft>
                <a:spcPts val="0"/>
              </a:spcAft>
              <a:buClr>
                <a:schemeClr val="dk1"/>
              </a:buClr>
              <a:buSzPts val="3000"/>
              <a:buChar char="●"/>
            </a:pPr>
            <a:r>
              <a:rPr lang="en-US" sz="3000">
                <a:solidFill>
                  <a:schemeClr val="dk1"/>
                </a:solidFill>
              </a:rPr>
              <a:t>Y5 and 6 get deli options. </a:t>
            </a:r>
            <a:endParaRPr sz="3000">
              <a:solidFill>
                <a:schemeClr val="dk1"/>
              </a:solidFill>
            </a:endParaRPr>
          </a:p>
          <a:p>
            <a:pPr marL="457200" lvl="0" indent="-419100" algn="l" rtl="0">
              <a:lnSpc>
                <a:spcPct val="150000"/>
              </a:lnSpc>
              <a:spcBef>
                <a:spcPts val="0"/>
              </a:spcBef>
              <a:spcAft>
                <a:spcPts val="0"/>
              </a:spcAft>
              <a:buClr>
                <a:schemeClr val="dk1"/>
              </a:buClr>
              <a:buSzPts val="3000"/>
              <a:buChar char="●"/>
            </a:pPr>
            <a:r>
              <a:rPr lang="en-US" sz="3000">
                <a:solidFill>
                  <a:schemeClr val="dk1"/>
                </a:solidFill>
              </a:rPr>
              <a:t>Year 5 options are on a Tuesday and a Thursday. </a:t>
            </a:r>
            <a:endParaRPr sz="3000">
              <a:solidFill>
                <a:schemeClr val="dk1"/>
              </a:solidFill>
            </a:endParaRPr>
          </a:p>
          <a:p>
            <a:pPr marL="457200" lvl="0" indent="-419100" algn="l" rtl="0">
              <a:lnSpc>
                <a:spcPct val="150000"/>
              </a:lnSpc>
              <a:spcBef>
                <a:spcPts val="0"/>
              </a:spcBef>
              <a:spcAft>
                <a:spcPts val="0"/>
              </a:spcAft>
              <a:buClr>
                <a:schemeClr val="dk1"/>
              </a:buClr>
              <a:buSzPts val="3000"/>
              <a:buChar char="●"/>
            </a:pPr>
            <a:r>
              <a:rPr lang="en-US" sz="3000">
                <a:solidFill>
                  <a:schemeClr val="dk1"/>
                </a:solidFill>
              </a:rPr>
              <a:t>Your parents will need to register at the start of half term that you require a deli. </a:t>
            </a:r>
            <a:endParaRPr sz="3000">
              <a:solidFill>
                <a:schemeClr val="dk1"/>
              </a:solidFill>
            </a:endParaRPr>
          </a:p>
          <a:p>
            <a:pPr marL="457200" lvl="0" indent="-419100" algn="l" rtl="0">
              <a:lnSpc>
                <a:spcPct val="150000"/>
              </a:lnSpc>
              <a:spcBef>
                <a:spcPts val="0"/>
              </a:spcBef>
              <a:spcAft>
                <a:spcPts val="0"/>
              </a:spcAft>
              <a:buClr>
                <a:schemeClr val="dk1"/>
              </a:buClr>
              <a:buSzPts val="3000"/>
              <a:buChar char="●"/>
            </a:pPr>
            <a:r>
              <a:rPr lang="en-US" sz="3000">
                <a:solidFill>
                  <a:schemeClr val="dk1"/>
                </a:solidFill>
              </a:rPr>
              <a:t>On the day, you will take an orange band from the basket at the end of the corridor.</a:t>
            </a:r>
            <a:endParaRPr sz="3000">
              <a:solidFill>
                <a:schemeClr val="dk1"/>
              </a:solidFill>
            </a:endParaRPr>
          </a:p>
          <a:p>
            <a:pPr marL="457200" lvl="0" indent="-419100" algn="l" rtl="0">
              <a:lnSpc>
                <a:spcPct val="150000"/>
              </a:lnSpc>
              <a:spcBef>
                <a:spcPts val="0"/>
              </a:spcBef>
              <a:spcAft>
                <a:spcPts val="0"/>
              </a:spcAft>
              <a:buClr>
                <a:schemeClr val="dk1"/>
              </a:buClr>
              <a:buSzPts val="3000"/>
              <a:buChar char="●"/>
            </a:pPr>
            <a:r>
              <a:rPr lang="en-US" sz="3000">
                <a:solidFill>
                  <a:schemeClr val="dk1"/>
                </a:solidFill>
              </a:rPr>
              <a:t>This shows the ladies in the kitchen that you are Deli that day.</a:t>
            </a:r>
            <a:endParaRPr sz="3000">
              <a:solidFill>
                <a:schemeClr val="dk1"/>
              </a:solidFill>
            </a:endParaRPr>
          </a:p>
        </p:txBody>
      </p:sp>
      <p:pic>
        <p:nvPicPr>
          <p:cNvPr id="404" name="Google Shape;404;g2e6391d9b6e_0_0"/>
          <p:cNvPicPr preferRelativeResize="0"/>
          <p:nvPr/>
        </p:nvPicPr>
        <p:blipFill>
          <a:blip r:embed="rId3">
            <a:alphaModFix/>
          </a:blip>
          <a:stretch>
            <a:fillRect/>
          </a:stretch>
        </p:blipFill>
        <p:spPr>
          <a:xfrm>
            <a:off x="8961849" y="380999"/>
            <a:ext cx="2921125" cy="2189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
          <p:cNvSpPr txBox="1">
            <a:spLocks noGrp="1"/>
          </p:cNvSpPr>
          <p:nvPr>
            <p:ph type="title"/>
          </p:nvPr>
        </p:nvSpPr>
        <p:spPr>
          <a:xfrm>
            <a:off x="281509" y="180623"/>
            <a:ext cx="11352473" cy="1325563"/>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en-US" sz="4000"/>
              <a:t>In the afternoons, we cover lots of different subjects and topics. Can you guess what they might be?</a:t>
            </a:r>
            <a:endParaRPr/>
          </a:p>
        </p:txBody>
      </p:sp>
      <p:pic>
        <p:nvPicPr>
          <p:cNvPr id="410" name="Google Shape;410;p6"/>
          <p:cNvPicPr preferRelativeResize="0"/>
          <p:nvPr/>
        </p:nvPicPr>
        <p:blipFill rotWithShape="1">
          <a:blip r:embed="rId3">
            <a:alphaModFix/>
          </a:blip>
          <a:srcRect/>
          <a:stretch/>
        </p:blipFill>
        <p:spPr>
          <a:xfrm>
            <a:off x="235435" y="4403485"/>
            <a:ext cx="3404451" cy="1888848"/>
          </a:xfrm>
          <a:prstGeom prst="rect">
            <a:avLst/>
          </a:prstGeom>
          <a:noFill/>
          <a:ln>
            <a:noFill/>
          </a:ln>
        </p:spPr>
      </p:pic>
      <p:pic>
        <p:nvPicPr>
          <p:cNvPr id="411" name="Google Shape;411;p6"/>
          <p:cNvPicPr preferRelativeResize="0"/>
          <p:nvPr/>
        </p:nvPicPr>
        <p:blipFill>
          <a:blip r:embed="rId4">
            <a:alphaModFix/>
          </a:blip>
          <a:stretch>
            <a:fillRect/>
          </a:stretch>
        </p:blipFill>
        <p:spPr>
          <a:xfrm>
            <a:off x="8067672" y="4575575"/>
            <a:ext cx="3241725" cy="1719207"/>
          </a:xfrm>
          <a:prstGeom prst="rect">
            <a:avLst/>
          </a:prstGeom>
          <a:noFill/>
          <a:ln>
            <a:noFill/>
          </a:ln>
        </p:spPr>
      </p:pic>
      <p:pic>
        <p:nvPicPr>
          <p:cNvPr id="412" name="Google Shape;412;p6"/>
          <p:cNvPicPr preferRelativeResize="0"/>
          <p:nvPr/>
        </p:nvPicPr>
        <p:blipFill>
          <a:blip r:embed="rId5">
            <a:alphaModFix/>
          </a:blip>
          <a:stretch>
            <a:fillRect/>
          </a:stretch>
        </p:blipFill>
        <p:spPr>
          <a:xfrm>
            <a:off x="4328514" y="4375986"/>
            <a:ext cx="2861076" cy="1900048"/>
          </a:xfrm>
          <a:prstGeom prst="rect">
            <a:avLst/>
          </a:prstGeom>
          <a:noFill/>
          <a:ln>
            <a:noFill/>
          </a:ln>
        </p:spPr>
      </p:pic>
      <p:pic>
        <p:nvPicPr>
          <p:cNvPr id="413" name="Google Shape;413;p6"/>
          <p:cNvPicPr preferRelativeResize="0"/>
          <p:nvPr/>
        </p:nvPicPr>
        <p:blipFill>
          <a:blip r:embed="rId6">
            <a:alphaModFix/>
          </a:blip>
          <a:stretch>
            <a:fillRect/>
          </a:stretch>
        </p:blipFill>
        <p:spPr>
          <a:xfrm>
            <a:off x="833838" y="2054141"/>
            <a:ext cx="2207625" cy="1801372"/>
          </a:xfrm>
          <a:prstGeom prst="rect">
            <a:avLst/>
          </a:prstGeom>
          <a:noFill/>
          <a:ln>
            <a:noFill/>
          </a:ln>
        </p:spPr>
      </p:pic>
      <p:pic>
        <p:nvPicPr>
          <p:cNvPr id="414" name="Google Shape;414;p6"/>
          <p:cNvPicPr preferRelativeResize="0"/>
          <p:nvPr/>
        </p:nvPicPr>
        <p:blipFill>
          <a:blip r:embed="rId7">
            <a:alphaModFix/>
          </a:blip>
          <a:stretch>
            <a:fillRect/>
          </a:stretch>
        </p:blipFill>
        <p:spPr>
          <a:xfrm>
            <a:off x="3639863" y="1882636"/>
            <a:ext cx="3895725" cy="1819275"/>
          </a:xfrm>
          <a:prstGeom prst="rect">
            <a:avLst/>
          </a:prstGeom>
          <a:noFill/>
          <a:ln>
            <a:noFill/>
          </a:ln>
        </p:spPr>
      </p:pic>
      <p:pic>
        <p:nvPicPr>
          <p:cNvPr id="415" name="Google Shape;415;p6"/>
          <p:cNvPicPr preferRelativeResize="0"/>
          <p:nvPr/>
        </p:nvPicPr>
        <p:blipFill>
          <a:blip r:embed="rId8">
            <a:alphaModFix/>
          </a:blip>
          <a:stretch>
            <a:fillRect/>
          </a:stretch>
        </p:blipFill>
        <p:spPr>
          <a:xfrm>
            <a:off x="7918209" y="1929802"/>
            <a:ext cx="2982438" cy="171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4f5732d49b_0_18"/>
          <p:cNvSpPr txBox="1">
            <a:spLocks noGrp="1"/>
          </p:cNvSpPr>
          <p:nvPr>
            <p:ph type="title"/>
          </p:nvPr>
        </p:nvSpPr>
        <p:spPr>
          <a:xfrm>
            <a:off x="281509" y="180623"/>
            <a:ext cx="113526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Arial"/>
              <a:buNone/>
            </a:pPr>
            <a:r>
              <a:rPr lang="en-US"/>
              <a:t>Did you get any right? In Year 5, different teachers teach different subjects.</a:t>
            </a:r>
            <a:endParaRPr/>
          </a:p>
        </p:txBody>
      </p:sp>
      <p:pic>
        <p:nvPicPr>
          <p:cNvPr id="421" name="Google Shape;421;g24f5732d49b_0_18"/>
          <p:cNvPicPr preferRelativeResize="0"/>
          <p:nvPr/>
        </p:nvPicPr>
        <p:blipFill rotWithShape="1">
          <a:blip r:embed="rId3">
            <a:alphaModFix/>
          </a:blip>
          <a:srcRect/>
          <a:stretch/>
        </p:blipFill>
        <p:spPr>
          <a:xfrm>
            <a:off x="235435" y="4403485"/>
            <a:ext cx="3404451" cy="1888848"/>
          </a:xfrm>
          <a:prstGeom prst="rect">
            <a:avLst/>
          </a:prstGeom>
          <a:noFill/>
          <a:ln>
            <a:noFill/>
          </a:ln>
        </p:spPr>
      </p:pic>
      <p:sp>
        <p:nvSpPr>
          <p:cNvPr id="422" name="Google Shape;422;g24f5732d49b_0_18"/>
          <p:cNvSpPr txBox="1"/>
          <p:nvPr/>
        </p:nvSpPr>
        <p:spPr>
          <a:xfrm>
            <a:off x="819612" y="3944224"/>
            <a:ext cx="2941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a:t>
            </a:r>
            <a:r>
              <a:rPr lang="en-US" sz="1800">
                <a:solidFill>
                  <a:schemeClr val="dk1"/>
                </a:solidFill>
              </a:rPr>
              <a:t>Vikings</a:t>
            </a:r>
            <a:r>
              <a:rPr lang="en-US" sz="1800" b="0" i="0" u="none" strike="noStrike" cap="none">
                <a:solidFill>
                  <a:schemeClr val="dk1"/>
                </a:solidFill>
                <a:latin typeface="Arial"/>
                <a:ea typeface="Arial"/>
                <a:cs typeface="Arial"/>
                <a:sym typeface="Arial"/>
              </a:rPr>
              <a:t> / History </a:t>
            </a:r>
            <a:endParaRPr sz="1800" b="0" i="0" u="none" strike="noStrike" cap="none">
              <a:solidFill>
                <a:schemeClr val="dk1"/>
              </a:solidFill>
              <a:latin typeface="Arial"/>
              <a:ea typeface="Arial"/>
              <a:cs typeface="Arial"/>
              <a:sym typeface="Arial"/>
            </a:endParaRPr>
          </a:p>
        </p:txBody>
      </p:sp>
      <p:sp>
        <p:nvSpPr>
          <p:cNvPr id="423" name="Google Shape;423;g24f5732d49b_0_18"/>
          <p:cNvSpPr txBox="1"/>
          <p:nvPr/>
        </p:nvSpPr>
        <p:spPr>
          <a:xfrm>
            <a:off x="289269" y="6358598"/>
            <a:ext cx="3241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Religious celebrations / RE</a:t>
            </a:r>
            <a:endParaRPr sz="1800" b="0" i="0" u="none" strike="noStrike" cap="none">
              <a:solidFill>
                <a:schemeClr val="dk1"/>
              </a:solidFill>
              <a:latin typeface="Arial"/>
              <a:ea typeface="Arial"/>
              <a:cs typeface="Arial"/>
              <a:sym typeface="Arial"/>
            </a:endParaRPr>
          </a:p>
        </p:txBody>
      </p:sp>
      <p:sp>
        <p:nvSpPr>
          <p:cNvPr id="424" name="Google Shape;424;g24f5732d49b_0_18"/>
          <p:cNvSpPr txBox="1"/>
          <p:nvPr/>
        </p:nvSpPr>
        <p:spPr>
          <a:xfrm>
            <a:off x="3884049" y="3854300"/>
            <a:ext cx="3404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a:t>
            </a:r>
            <a:r>
              <a:rPr lang="en-US" sz="1800">
                <a:solidFill>
                  <a:schemeClr val="dk1"/>
                </a:solidFill>
              </a:rPr>
              <a:t>tates of Matter</a:t>
            </a:r>
            <a:r>
              <a:rPr lang="en-US" sz="1800" b="0" i="0" u="none" strike="noStrike" cap="none">
                <a:solidFill>
                  <a:schemeClr val="dk1"/>
                </a:solidFill>
                <a:latin typeface="Arial"/>
                <a:ea typeface="Arial"/>
                <a:cs typeface="Arial"/>
                <a:sym typeface="Arial"/>
              </a:rPr>
              <a:t>/ Science</a:t>
            </a:r>
            <a:endParaRPr sz="1800" b="0" i="0" u="none" strike="noStrike" cap="none">
              <a:solidFill>
                <a:schemeClr val="dk1"/>
              </a:solidFill>
              <a:latin typeface="Arial"/>
              <a:ea typeface="Arial"/>
              <a:cs typeface="Arial"/>
              <a:sym typeface="Arial"/>
            </a:endParaRPr>
          </a:p>
        </p:txBody>
      </p:sp>
      <p:sp>
        <p:nvSpPr>
          <p:cNvPr id="425" name="Google Shape;425;g24f5732d49b_0_18"/>
          <p:cNvSpPr txBox="1"/>
          <p:nvPr/>
        </p:nvSpPr>
        <p:spPr>
          <a:xfrm>
            <a:off x="4403261" y="6428434"/>
            <a:ext cx="2711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rPr>
              <a:t>Rivers</a:t>
            </a:r>
            <a:r>
              <a:rPr lang="en-US" sz="1800" b="0" i="0" u="none" strike="noStrike" cap="none">
                <a:solidFill>
                  <a:schemeClr val="dk1"/>
                </a:solidFill>
                <a:latin typeface="Arial"/>
                <a:ea typeface="Arial"/>
                <a:cs typeface="Arial"/>
                <a:sym typeface="Arial"/>
              </a:rPr>
              <a:t> / Geography</a:t>
            </a:r>
            <a:endParaRPr sz="1800" b="0" i="0" u="none" strike="noStrike" cap="none">
              <a:solidFill>
                <a:schemeClr val="dk1"/>
              </a:solidFill>
              <a:latin typeface="Arial"/>
              <a:ea typeface="Arial"/>
              <a:cs typeface="Arial"/>
              <a:sym typeface="Arial"/>
            </a:endParaRPr>
          </a:p>
        </p:txBody>
      </p:sp>
      <p:sp>
        <p:nvSpPr>
          <p:cNvPr id="426" name="Google Shape;426;g24f5732d49b_0_18"/>
          <p:cNvSpPr txBox="1"/>
          <p:nvPr/>
        </p:nvSpPr>
        <p:spPr>
          <a:xfrm>
            <a:off x="8067666" y="4072636"/>
            <a:ext cx="3652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a:t>
            </a:r>
            <a:r>
              <a:rPr lang="en-US" sz="1800">
                <a:solidFill>
                  <a:schemeClr val="dk1"/>
                </a:solidFill>
              </a:rPr>
              <a:t>Mayans</a:t>
            </a:r>
            <a:r>
              <a:rPr lang="en-US" sz="1800" b="0" i="0" u="none" strike="noStrike" cap="none">
                <a:solidFill>
                  <a:schemeClr val="dk1"/>
                </a:solidFill>
                <a:latin typeface="Arial"/>
                <a:ea typeface="Arial"/>
                <a:cs typeface="Arial"/>
                <a:sym typeface="Arial"/>
              </a:rPr>
              <a:t> / History</a:t>
            </a:r>
            <a:endParaRPr sz="1800" b="0" i="0" u="none" strike="noStrike" cap="none">
              <a:solidFill>
                <a:schemeClr val="dk1"/>
              </a:solidFill>
              <a:latin typeface="Arial"/>
              <a:ea typeface="Arial"/>
              <a:cs typeface="Arial"/>
              <a:sym typeface="Arial"/>
            </a:endParaRPr>
          </a:p>
        </p:txBody>
      </p:sp>
      <p:sp>
        <p:nvSpPr>
          <p:cNvPr id="427" name="Google Shape;427;g24f5732d49b_0_18"/>
          <p:cNvSpPr txBox="1"/>
          <p:nvPr/>
        </p:nvSpPr>
        <p:spPr>
          <a:xfrm>
            <a:off x="8163101" y="6428425"/>
            <a:ext cx="3241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E</a:t>
            </a:r>
            <a:r>
              <a:rPr lang="en-US" sz="1800">
                <a:solidFill>
                  <a:schemeClr val="dk1"/>
                </a:solidFill>
              </a:rPr>
              <a:t>arth and Space</a:t>
            </a:r>
            <a:r>
              <a:rPr lang="en-US" sz="1800" b="0" i="0" u="none" strike="noStrike" cap="none">
                <a:solidFill>
                  <a:schemeClr val="dk1"/>
                </a:solidFill>
                <a:latin typeface="Arial"/>
                <a:ea typeface="Arial"/>
                <a:cs typeface="Arial"/>
                <a:sym typeface="Arial"/>
              </a:rPr>
              <a:t>/Science </a:t>
            </a:r>
            <a:endParaRPr sz="1800" b="0" i="0" u="none" strike="noStrike" cap="none">
              <a:solidFill>
                <a:schemeClr val="dk1"/>
              </a:solidFill>
              <a:latin typeface="Arial"/>
              <a:ea typeface="Arial"/>
              <a:cs typeface="Arial"/>
              <a:sym typeface="Arial"/>
            </a:endParaRPr>
          </a:p>
        </p:txBody>
      </p:sp>
      <p:pic>
        <p:nvPicPr>
          <p:cNvPr id="428" name="Google Shape;428;g24f5732d49b_0_18"/>
          <p:cNvPicPr preferRelativeResize="0"/>
          <p:nvPr/>
        </p:nvPicPr>
        <p:blipFill>
          <a:blip r:embed="rId4">
            <a:alphaModFix/>
          </a:blip>
          <a:stretch>
            <a:fillRect/>
          </a:stretch>
        </p:blipFill>
        <p:spPr>
          <a:xfrm>
            <a:off x="8067672" y="4575575"/>
            <a:ext cx="3241725" cy="1719207"/>
          </a:xfrm>
          <a:prstGeom prst="rect">
            <a:avLst/>
          </a:prstGeom>
          <a:noFill/>
          <a:ln>
            <a:noFill/>
          </a:ln>
        </p:spPr>
      </p:pic>
      <p:pic>
        <p:nvPicPr>
          <p:cNvPr id="429" name="Google Shape;429;g24f5732d49b_0_18"/>
          <p:cNvPicPr preferRelativeResize="0"/>
          <p:nvPr/>
        </p:nvPicPr>
        <p:blipFill>
          <a:blip r:embed="rId5">
            <a:alphaModFix/>
          </a:blip>
          <a:stretch>
            <a:fillRect/>
          </a:stretch>
        </p:blipFill>
        <p:spPr>
          <a:xfrm>
            <a:off x="4328514" y="4375986"/>
            <a:ext cx="2861076" cy="1900048"/>
          </a:xfrm>
          <a:prstGeom prst="rect">
            <a:avLst/>
          </a:prstGeom>
          <a:noFill/>
          <a:ln>
            <a:noFill/>
          </a:ln>
        </p:spPr>
      </p:pic>
      <p:pic>
        <p:nvPicPr>
          <p:cNvPr id="430" name="Google Shape;430;g24f5732d49b_0_18"/>
          <p:cNvPicPr preferRelativeResize="0"/>
          <p:nvPr/>
        </p:nvPicPr>
        <p:blipFill>
          <a:blip r:embed="rId6">
            <a:alphaModFix/>
          </a:blip>
          <a:stretch>
            <a:fillRect/>
          </a:stretch>
        </p:blipFill>
        <p:spPr>
          <a:xfrm>
            <a:off x="833838" y="2054141"/>
            <a:ext cx="2207625" cy="1801372"/>
          </a:xfrm>
          <a:prstGeom prst="rect">
            <a:avLst/>
          </a:prstGeom>
          <a:noFill/>
          <a:ln>
            <a:noFill/>
          </a:ln>
        </p:spPr>
      </p:pic>
      <p:pic>
        <p:nvPicPr>
          <p:cNvPr id="431" name="Google Shape;431;g24f5732d49b_0_18"/>
          <p:cNvPicPr preferRelativeResize="0"/>
          <p:nvPr/>
        </p:nvPicPr>
        <p:blipFill>
          <a:blip r:embed="rId7">
            <a:alphaModFix/>
          </a:blip>
          <a:stretch>
            <a:fillRect/>
          </a:stretch>
        </p:blipFill>
        <p:spPr>
          <a:xfrm>
            <a:off x="3639863" y="1882636"/>
            <a:ext cx="3895725" cy="1819275"/>
          </a:xfrm>
          <a:prstGeom prst="rect">
            <a:avLst/>
          </a:prstGeom>
          <a:noFill/>
          <a:ln>
            <a:noFill/>
          </a:ln>
        </p:spPr>
      </p:pic>
      <p:pic>
        <p:nvPicPr>
          <p:cNvPr id="432" name="Google Shape;432;g24f5732d49b_0_18"/>
          <p:cNvPicPr preferRelativeResize="0"/>
          <p:nvPr/>
        </p:nvPicPr>
        <p:blipFill>
          <a:blip r:embed="rId8">
            <a:alphaModFix/>
          </a:blip>
          <a:stretch>
            <a:fillRect/>
          </a:stretch>
        </p:blipFill>
        <p:spPr>
          <a:xfrm>
            <a:off x="7918209" y="1929802"/>
            <a:ext cx="2982438" cy="1719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5"/>
          <p:cNvSpPr txBox="1">
            <a:spLocks noGrp="1"/>
          </p:cNvSpPr>
          <p:nvPr>
            <p:ph type="title"/>
          </p:nvPr>
        </p:nvSpPr>
        <p:spPr>
          <a:xfrm>
            <a:off x="732700" y="242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800"/>
              <a:buNone/>
            </a:pPr>
            <a:r>
              <a:rPr lang="en-US"/>
              <a:t>Home time  is at 3:05pm</a:t>
            </a:r>
            <a:endParaRPr/>
          </a:p>
        </p:txBody>
      </p:sp>
      <p:sp>
        <p:nvSpPr>
          <p:cNvPr id="438" name="Google Shape;438;p25"/>
          <p:cNvSpPr txBox="1">
            <a:spLocks noGrp="1"/>
          </p:cNvSpPr>
          <p:nvPr>
            <p:ph type="body" idx="1"/>
          </p:nvPr>
        </p:nvSpPr>
        <p:spPr>
          <a:xfrm>
            <a:off x="308950" y="1929375"/>
            <a:ext cx="11363100" cy="4758600"/>
          </a:xfrm>
          <a:prstGeom prst="rect">
            <a:avLst/>
          </a:prstGeom>
          <a:noFill/>
          <a:ln>
            <a:noFill/>
          </a:ln>
        </p:spPr>
        <p:txBody>
          <a:bodyPr spcFirstLastPara="1" wrap="square" lIns="91425" tIns="45700" rIns="91425" bIns="45700" anchor="t" anchorCtr="0">
            <a:normAutofit lnSpcReduction="10000"/>
          </a:bodyPr>
          <a:lstStyle/>
          <a:p>
            <a:pPr marL="50800" lvl="0" indent="0" algn="l" rtl="0">
              <a:lnSpc>
                <a:spcPct val="110000"/>
              </a:lnSpc>
              <a:spcBef>
                <a:spcPts val="1000"/>
              </a:spcBef>
              <a:spcAft>
                <a:spcPts val="0"/>
              </a:spcAft>
              <a:buSzPts val="2800"/>
              <a:buNone/>
            </a:pPr>
            <a:r>
              <a:rPr lang="en-US" sz="3500"/>
              <a:t>We normally go out across the reception play area together at the end of the day. </a:t>
            </a:r>
            <a:endParaRPr sz="3500"/>
          </a:p>
          <a:p>
            <a:pPr marL="50800" lvl="0" indent="0" algn="l" rtl="0">
              <a:lnSpc>
                <a:spcPct val="110000"/>
              </a:lnSpc>
              <a:spcBef>
                <a:spcPts val="1000"/>
              </a:spcBef>
              <a:spcAft>
                <a:spcPts val="0"/>
              </a:spcAft>
              <a:buSzPts val="2800"/>
              <a:buNone/>
            </a:pPr>
            <a:r>
              <a:rPr lang="en-US" sz="3500"/>
              <a:t>Adults should be waiting on the quiet yard</a:t>
            </a:r>
            <a:r>
              <a:rPr lang="en-US" sz="3500" b="1"/>
              <a:t>.</a:t>
            </a:r>
            <a:r>
              <a:rPr lang="en-US" sz="3500"/>
              <a:t> </a:t>
            </a:r>
            <a:endParaRPr sz="3500"/>
          </a:p>
          <a:p>
            <a:pPr marL="50800" lvl="0" indent="0" algn="l" rtl="0">
              <a:lnSpc>
                <a:spcPct val="110000"/>
              </a:lnSpc>
              <a:spcBef>
                <a:spcPts val="1000"/>
              </a:spcBef>
              <a:spcAft>
                <a:spcPts val="0"/>
              </a:spcAft>
              <a:buSzPts val="2800"/>
              <a:buNone/>
            </a:pPr>
            <a:r>
              <a:rPr lang="en-US" sz="3500"/>
              <a:t>If you have a bike or scooter, you must go with your adult to collect it.</a:t>
            </a:r>
            <a:endParaRPr sz="3500"/>
          </a:p>
          <a:p>
            <a:pPr marL="50800" lvl="0" indent="0" algn="l" rtl="0">
              <a:lnSpc>
                <a:spcPct val="110000"/>
              </a:lnSpc>
              <a:spcBef>
                <a:spcPts val="1000"/>
              </a:spcBef>
              <a:spcAft>
                <a:spcPts val="0"/>
              </a:spcAft>
              <a:buSzPts val="2800"/>
              <a:buNone/>
            </a:pPr>
            <a:r>
              <a:rPr lang="en-US" sz="3500"/>
              <a:t>It is always busy on the yard, so please make sure you let the staff know that you have seen your adult. If your adult is not there, you will wait with the member of staff. </a:t>
            </a:r>
            <a:endParaRPr sz="3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2e6438556f3_0_0"/>
          <p:cNvSpPr txBox="1"/>
          <p:nvPr/>
        </p:nvSpPr>
        <p:spPr>
          <a:xfrm>
            <a:off x="635425" y="782675"/>
            <a:ext cx="10972800" cy="38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u="sng">
                <a:solidFill>
                  <a:schemeClr val="dk1"/>
                </a:solidFill>
              </a:rPr>
              <a:t>Walking Home on your own</a:t>
            </a:r>
            <a:endParaRPr sz="3200" u="sng">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US" sz="3200">
                <a:solidFill>
                  <a:schemeClr val="dk1"/>
                </a:solidFill>
              </a:rPr>
              <a:t>As you get older, your parents might allow you to go home on your own, or be met half way home by them, for example, on the bridge.</a:t>
            </a:r>
            <a:endParaRPr sz="3200">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US" sz="3200">
                <a:solidFill>
                  <a:schemeClr val="dk1"/>
                </a:solidFill>
              </a:rPr>
              <a:t>If this is the case, your parents must complete a letter - available from the office.</a:t>
            </a:r>
            <a:endParaRPr sz="3200">
              <a:solidFill>
                <a:schemeClr val="dk1"/>
              </a:solidFill>
            </a:endParaRPr>
          </a:p>
          <a:p>
            <a:pPr marL="0" lvl="0" indent="0" algn="l" rtl="0">
              <a:spcBef>
                <a:spcPts val="0"/>
              </a:spcBef>
              <a:spcAft>
                <a:spcPts val="0"/>
              </a:spcAft>
              <a:buNone/>
            </a:pPr>
            <a:endParaRPr sz="3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e7abe9b9e7_0_24"/>
          <p:cNvSpPr txBox="1"/>
          <p:nvPr/>
        </p:nvSpPr>
        <p:spPr>
          <a:xfrm>
            <a:off x="635425" y="782675"/>
            <a:ext cx="10972800" cy="38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u="sng">
                <a:solidFill>
                  <a:schemeClr val="dk1"/>
                </a:solidFill>
              </a:rPr>
              <a:t>Mobile Phones</a:t>
            </a:r>
            <a:endParaRPr sz="3200" u="sng">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US" sz="3200">
                <a:solidFill>
                  <a:schemeClr val="dk1"/>
                </a:solidFill>
              </a:rPr>
              <a:t>For those making their own way home, you might need to bring a mobile phone to school.</a:t>
            </a:r>
            <a:endParaRPr sz="3200">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US" sz="3200">
                <a:solidFill>
                  <a:schemeClr val="dk1"/>
                </a:solidFill>
              </a:rPr>
              <a:t>If so, your parents must to complete a form stating that you will have a mobile phone in school. You can not bring your phone in without the form being completed.</a:t>
            </a:r>
            <a:endParaRPr sz="3200">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US" sz="3200">
                <a:solidFill>
                  <a:schemeClr val="dk1"/>
                </a:solidFill>
              </a:rPr>
              <a:t>Once you come into school each day, you will need to sign your phone in and out of the class tray. </a:t>
            </a:r>
            <a:endParaRPr sz="3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Arial"/>
              <a:buNone/>
            </a:pPr>
            <a:r>
              <a:rPr lang="en-US" sz="4000"/>
              <a:t>Here is the Year 5 team which may include some familiar faces!</a:t>
            </a:r>
            <a:endParaRPr sz="4000"/>
          </a:p>
        </p:txBody>
      </p:sp>
      <p:sp>
        <p:nvSpPr>
          <p:cNvPr id="212" name="Google Shape;212;p3"/>
          <p:cNvSpPr txBox="1"/>
          <p:nvPr/>
        </p:nvSpPr>
        <p:spPr>
          <a:xfrm>
            <a:off x="3009452" y="6213575"/>
            <a:ext cx="2301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Arial"/>
                <a:ea typeface="Arial"/>
                <a:cs typeface="Arial"/>
                <a:sym typeface="Arial"/>
              </a:rPr>
              <a:t>Mrs </a:t>
            </a:r>
            <a:r>
              <a:rPr lang="en-US" sz="2000">
                <a:solidFill>
                  <a:schemeClr val="dk1"/>
                </a:solidFill>
              </a:rPr>
              <a:t>Dickinson</a:t>
            </a:r>
            <a:endParaRPr sz="2000" b="0" i="0" u="none" strike="noStrike" cap="none">
              <a:solidFill>
                <a:schemeClr val="dk1"/>
              </a:solidFill>
              <a:latin typeface="Arial"/>
              <a:ea typeface="Arial"/>
              <a:cs typeface="Arial"/>
              <a:sym typeface="Arial"/>
            </a:endParaRPr>
          </a:p>
        </p:txBody>
      </p:sp>
      <p:sp>
        <p:nvSpPr>
          <p:cNvPr id="213" name="Google Shape;213;p3"/>
          <p:cNvSpPr txBox="1"/>
          <p:nvPr/>
        </p:nvSpPr>
        <p:spPr>
          <a:xfrm>
            <a:off x="5132881" y="6309927"/>
            <a:ext cx="1956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Mr Duckworth</a:t>
            </a:r>
            <a:endParaRPr sz="2000" b="0" i="0" u="none" strike="noStrike" cap="none">
              <a:solidFill>
                <a:schemeClr val="dk1"/>
              </a:solidFill>
              <a:latin typeface="Arial"/>
              <a:ea typeface="Arial"/>
              <a:cs typeface="Arial"/>
              <a:sym typeface="Arial"/>
            </a:endParaRPr>
          </a:p>
        </p:txBody>
      </p:sp>
      <p:sp>
        <p:nvSpPr>
          <p:cNvPr id="214" name="Google Shape;214;p3"/>
          <p:cNvSpPr txBox="1"/>
          <p:nvPr/>
        </p:nvSpPr>
        <p:spPr>
          <a:xfrm>
            <a:off x="4170258" y="3901120"/>
            <a:ext cx="19563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100" b="0" i="0" u="none" strike="noStrike" cap="none">
                <a:solidFill>
                  <a:schemeClr val="dk1"/>
                </a:solidFill>
                <a:latin typeface="Arial"/>
                <a:ea typeface="Arial"/>
                <a:cs typeface="Arial"/>
                <a:sym typeface="Arial"/>
              </a:rPr>
              <a:t>M</a:t>
            </a:r>
            <a:r>
              <a:rPr lang="en-US" sz="2100">
                <a:solidFill>
                  <a:schemeClr val="dk1"/>
                </a:solidFill>
              </a:rPr>
              <a:t>rs Fessey</a:t>
            </a:r>
            <a:endParaRPr sz="2100" b="0" i="0" u="none" strike="noStrike" cap="none">
              <a:solidFill>
                <a:schemeClr val="dk1"/>
              </a:solidFill>
              <a:latin typeface="Arial"/>
              <a:ea typeface="Arial"/>
              <a:cs typeface="Arial"/>
              <a:sym typeface="Arial"/>
            </a:endParaRPr>
          </a:p>
        </p:txBody>
      </p:sp>
      <p:pic>
        <p:nvPicPr>
          <p:cNvPr id="215" name="Google Shape;215;p3"/>
          <p:cNvPicPr preferRelativeResize="0"/>
          <p:nvPr/>
        </p:nvPicPr>
        <p:blipFill rotWithShape="1">
          <a:blip r:embed="rId3">
            <a:alphaModFix/>
          </a:blip>
          <a:srcRect b="8908"/>
          <a:stretch/>
        </p:blipFill>
        <p:spPr>
          <a:xfrm>
            <a:off x="4399450" y="2188525"/>
            <a:ext cx="1190625" cy="1526875"/>
          </a:xfrm>
          <a:prstGeom prst="rect">
            <a:avLst/>
          </a:prstGeom>
          <a:noFill/>
          <a:ln>
            <a:noFill/>
          </a:ln>
        </p:spPr>
      </p:pic>
      <p:pic>
        <p:nvPicPr>
          <p:cNvPr id="216" name="Google Shape;216;p3"/>
          <p:cNvPicPr preferRelativeResize="0"/>
          <p:nvPr/>
        </p:nvPicPr>
        <p:blipFill>
          <a:blip r:embed="rId4">
            <a:alphaModFix/>
          </a:blip>
          <a:stretch>
            <a:fillRect/>
          </a:stretch>
        </p:blipFill>
        <p:spPr>
          <a:xfrm>
            <a:off x="3256923" y="4798753"/>
            <a:ext cx="1285875" cy="1400885"/>
          </a:xfrm>
          <a:prstGeom prst="rect">
            <a:avLst/>
          </a:prstGeom>
          <a:noFill/>
          <a:ln>
            <a:noFill/>
          </a:ln>
        </p:spPr>
      </p:pic>
      <p:sp>
        <p:nvSpPr>
          <p:cNvPr id="217" name="Google Shape;217;p3"/>
          <p:cNvSpPr txBox="1"/>
          <p:nvPr/>
        </p:nvSpPr>
        <p:spPr>
          <a:xfrm>
            <a:off x="6220675" y="3898475"/>
            <a:ext cx="1830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Arial"/>
                <a:ea typeface="Arial"/>
                <a:cs typeface="Arial"/>
                <a:sym typeface="Arial"/>
              </a:rPr>
              <a:t>M</a:t>
            </a:r>
            <a:r>
              <a:rPr lang="en-US" sz="2000">
                <a:solidFill>
                  <a:schemeClr val="dk1"/>
                </a:solidFill>
              </a:rPr>
              <a:t>rs Healy</a:t>
            </a:r>
            <a:endParaRPr sz="2000" b="0" i="0" u="none" strike="noStrike" cap="none">
              <a:solidFill>
                <a:schemeClr val="dk1"/>
              </a:solidFill>
              <a:latin typeface="Arial"/>
              <a:ea typeface="Arial"/>
              <a:cs typeface="Arial"/>
              <a:sym typeface="Arial"/>
            </a:endParaRPr>
          </a:p>
        </p:txBody>
      </p:sp>
      <p:sp>
        <p:nvSpPr>
          <p:cNvPr id="218" name="Google Shape;218;p3"/>
          <p:cNvSpPr txBox="1"/>
          <p:nvPr/>
        </p:nvSpPr>
        <p:spPr>
          <a:xfrm>
            <a:off x="1822975" y="3843425"/>
            <a:ext cx="2168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Arial"/>
                <a:ea typeface="Arial"/>
                <a:cs typeface="Arial"/>
                <a:sym typeface="Arial"/>
              </a:rPr>
              <a:t>M</a:t>
            </a:r>
            <a:r>
              <a:rPr lang="en-US" sz="2000">
                <a:solidFill>
                  <a:schemeClr val="dk1"/>
                </a:solidFill>
              </a:rPr>
              <a:t>r Dempster </a:t>
            </a:r>
            <a:endParaRPr sz="2000">
              <a:solidFill>
                <a:schemeClr val="dk1"/>
              </a:solidFill>
            </a:endParaRPr>
          </a:p>
          <a:p>
            <a:pPr marL="0" marR="0" lvl="0" indent="0" algn="ctr" rtl="0">
              <a:lnSpc>
                <a:spcPct val="100000"/>
              </a:lnSpc>
              <a:spcBef>
                <a:spcPts val="0"/>
              </a:spcBef>
              <a:spcAft>
                <a:spcPts val="0"/>
              </a:spcAft>
              <a:buClr>
                <a:srgbClr val="000000"/>
              </a:buClr>
              <a:buSzPts val="2400"/>
              <a:buFont typeface="Arial"/>
              <a:buNone/>
            </a:pPr>
            <a:r>
              <a:rPr lang="en-US" sz="2000">
                <a:solidFill>
                  <a:schemeClr val="dk1"/>
                </a:solidFill>
              </a:rPr>
              <a:t> (Phase Leader)</a:t>
            </a:r>
            <a:endParaRPr sz="2000" b="0" i="0" u="none" strike="noStrike" cap="none">
              <a:solidFill>
                <a:schemeClr val="dk1"/>
              </a:solidFill>
              <a:latin typeface="Arial"/>
              <a:ea typeface="Arial"/>
              <a:cs typeface="Arial"/>
              <a:sym typeface="Arial"/>
            </a:endParaRPr>
          </a:p>
        </p:txBody>
      </p:sp>
      <p:sp>
        <p:nvSpPr>
          <p:cNvPr id="219" name="Google Shape;219;p3"/>
          <p:cNvSpPr txBox="1"/>
          <p:nvPr/>
        </p:nvSpPr>
        <p:spPr>
          <a:xfrm>
            <a:off x="8279650" y="3919450"/>
            <a:ext cx="1830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Arial"/>
                <a:ea typeface="Arial"/>
                <a:cs typeface="Arial"/>
                <a:sym typeface="Arial"/>
              </a:rPr>
              <a:t>M</a:t>
            </a:r>
            <a:r>
              <a:rPr lang="en-US" sz="2000">
                <a:solidFill>
                  <a:schemeClr val="dk1"/>
                </a:solidFill>
              </a:rPr>
              <a:t>rs Williams</a:t>
            </a:r>
            <a:endParaRPr sz="2000" b="0" i="0" u="none" strike="noStrike" cap="none">
              <a:solidFill>
                <a:schemeClr val="dk1"/>
              </a:solidFill>
              <a:latin typeface="Arial"/>
              <a:ea typeface="Arial"/>
              <a:cs typeface="Arial"/>
              <a:sym typeface="Arial"/>
            </a:endParaRPr>
          </a:p>
        </p:txBody>
      </p:sp>
      <p:pic>
        <p:nvPicPr>
          <p:cNvPr id="220" name="Google Shape;220;p3"/>
          <p:cNvPicPr preferRelativeResize="0"/>
          <p:nvPr/>
        </p:nvPicPr>
        <p:blipFill rotWithShape="1">
          <a:blip r:embed="rId5">
            <a:alphaModFix/>
          </a:blip>
          <a:srcRect l="22604" r="15245" b="24236"/>
          <a:stretch/>
        </p:blipFill>
        <p:spPr>
          <a:xfrm>
            <a:off x="8279650" y="2153125"/>
            <a:ext cx="1285875" cy="1717026"/>
          </a:xfrm>
          <a:prstGeom prst="rect">
            <a:avLst/>
          </a:prstGeom>
          <a:noFill/>
          <a:ln>
            <a:noFill/>
          </a:ln>
        </p:spPr>
      </p:pic>
      <p:pic>
        <p:nvPicPr>
          <p:cNvPr id="221" name="Google Shape;221;p3"/>
          <p:cNvPicPr preferRelativeResize="0"/>
          <p:nvPr/>
        </p:nvPicPr>
        <p:blipFill>
          <a:blip r:embed="rId6">
            <a:alphaModFix/>
          </a:blip>
          <a:stretch>
            <a:fillRect/>
          </a:stretch>
        </p:blipFill>
        <p:spPr>
          <a:xfrm>
            <a:off x="7382400" y="4756238"/>
            <a:ext cx="1285875" cy="1485900"/>
          </a:xfrm>
          <a:prstGeom prst="rect">
            <a:avLst/>
          </a:prstGeom>
          <a:noFill/>
          <a:ln>
            <a:noFill/>
          </a:ln>
        </p:spPr>
      </p:pic>
      <p:pic>
        <p:nvPicPr>
          <p:cNvPr id="222" name="Google Shape;222;p3"/>
          <p:cNvPicPr preferRelativeResize="0"/>
          <p:nvPr/>
        </p:nvPicPr>
        <p:blipFill>
          <a:blip r:embed="rId7">
            <a:alphaModFix/>
          </a:blip>
          <a:stretch>
            <a:fillRect/>
          </a:stretch>
        </p:blipFill>
        <p:spPr>
          <a:xfrm>
            <a:off x="5412550" y="4687086"/>
            <a:ext cx="1285875" cy="1512189"/>
          </a:xfrm>
          <a:prstGeom prst="rect">
            <a:avLst/>
          </a:prstGeom>
          <a:noFill/>
          <a:ln>
            <a:noFill/>
          </a:ln>
        </p:spPr>
      </p:pic>
      <p:pic>
        <p:nvPicPr>
          <p:cNvPr id="223" name="Google Shape;223;p3"/>
          <p:cNvPicPr preferRelativeResize="0"/>
          <p:nvPr/>
        </p:nvPicPr>
        <p:blipFill>
          <a:blip r:embed="rId8">
            <a:alphaModFix/>
          </a:blip>
          <a:stretch>
            <a:fillRect/>
          </a:stretch>
        </p:blipFill>
        <p:spPr>
          <a:xfrm>
            <a:off x="2318023" y="2171751"/>
            <a:ext cx="1285875" cy="1659548"/>
          </a:xfrm>
          <a:prstGeom prst="rect">
            <a:avLst/>
          </a:prstGeom>
          <a:noFill/>
          <a:ln>
            <a:noFill/>
          </a:ln>
        </p:spPr>
      </p:pic>
      <p:pic>
        <p:nvPicPr>
          <p:cNvPr id="224" name="Google Shape;224;p3"/>
          <p:cNvPicPr preferRelativeResize="0"/>
          <p:nvPr/>
        </p:nvPicPr>
        <p:blipFill>
          <a:blip r:embed="rId9">
            <a:alphaModFix/>
          </a:blip>
          <a:stretch>
            <a:fillRect/>
          </a:stretch>
        </p:blipFill>
        <p:spPr>
          <a:xfrm>
            <a:off x="6385637" y="2263913"/>
            <a:ext cx="1133475" cy="1495425"/>
          </a:xfrm>
          <a:prstGeom prst="rect">
            <a:avLst/>
          </a:prstGeom>
          <a:noFill/>
          <a:ln>
            <a:noFill/>
          </a:ln>
        </p:spPr>
      </p:pic>
      <p:pic>
        <p:nvPicPr>
          <p:cNvPr id="225" name="Google Shape;225;p3"/>
          <p:cNvPicPr preferRelativeResize="0"/>
          <p:nvPr/>
        </p:nvPicPr>
        <p:blipFill>
          <a:blip r:embed="rId10">
            <a:alphaModFix/>
          </a:blip>
          <a:stretch>
            <a:fillRect/>
          </a:stretch>
        </p:blipFill>
        <p:spPr>
          <a:xfrm>
            <a:off x="1263525" y="4784813"/>
            <a:ext cx="1285875" cy="1428750"/>
          </a:xfrm>
          <a:prstGeom prst="rect">
            <a:avLst/>
          </a:prstGeom>
          <a:noFill/>
          <a:ln>
            <a:noFill/>
          </a:ln>
        </p:spPr>
      </p:pic>
      <p:sp>
        <p:nvSpPr>
          <p:cNvPr id="226" name="Google Shape;226;p3"/>
          <p:cNvSpPr txBox="1"/>
          <p:nvPr/>
        </p:nvSpPr>
        <p:spPr>
          <a:xfrm>
            <a:off x="755965" y="6309925"/>
            <a:ext cx="2301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chemeClr val="dk1"/>
                </a:solidFill>
              </a:rPr>
              <a:t>Miss Lloyd</a:t>
            </a:r>
            <a:endParaRPr sz="2000" b="0" i="0" u="none" strike="noStrike" cap="none">
              <a:solidFill>
                <a:schemeClr val="dk1"/>
              </a:solidFill>
              <a:latin typeface="Arial"/>
              <a:ea typeface="Arial"/>
              <a:cs typeface="Arial"/>
              <a:sym typeface="Arial"/>
            </a:endParaRPr>
          </a:p>
        </p:txBody>
      </p:sp>
      <p:sp>
        <p:nvSpPr>
          <p:cNvPr id="227" name="Google Shape;227;p3"/>
          <p:cNvSpPr txBox="1"/>
          <p:nvPr/>
        </p:nvSpPr>
        <p:spPr>
          <a:xfrm>
            <a:off x="7290119" y="6289752"/>
            <a:ext cx="1956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Miss Rees</a:t>
            </a:r>
            <a:endParaRPr sz="2000" b="0" i="0" u="none" strike="noStrike" cap="none">
              <a:solidFill>
                <a:schemeClr val="dk1"/>
              </a:solidFill>
              <a:latin typeface="Arial"/>
              <a:ea typeface="Arial"/>
              <a:cs typeface="Arial"/>
              <a:sym typeface="Arial"/>
            </a:endParaRPr>
          </a:p>
        </p:txBody>
      </p:sp>
      <p:sp>
        <p:nvSpPr>
          <p:cNvPr id="228" name="Google Shape;228;p3"/>
          <p:cNvSpPr txBox="1"/>
          <p:nvPr/>
        </p:nvSpPr>
        <p:spPr>
          <a:xfrm>
            <a:off x="9447369" y="6213577"/>
            <a:ext cx="1956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Mrs Quinn</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800"/>
              <a:buFont typeface="Arial"/>
              <a:buNone/>
            </a:pPr>
            <a:r>
              <a:rPr lang="en-US"/>
              <a:t>Things to look forward to in Year 5…</a:t>
            </a:r>
            <a:endParaRPr/>
          </a:p>
        </p:txBody>
      </p:sp>
      <p:sp>
        <p:nvSpPr>
          <p:cNvPr id="269" name="Google Shape;269;p7"/>
          <p:cNvSpPr txBox="1"/>
          <p:nvPr/>
        </p:nvSpPr>
        <p:spPr>
          <a:xfrm>
            <a:off x="174649" y="1692075"/>
            <a:ext cx="25422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100" b="0" i="0" u="none" strike="noStrike" cap="none">
                <a:solidFill>
                  <a:schemeClr val="dk1"/>
                </a:solidFill>
                <a:latin typeface="Arial"/>
                <a:ea typeface="Arial"/>
                <a:cs typeface="Arial"/>
                <a:sym typeface="Arial"/>
              </a:rPr>
              <a:t>Swimming in the </a:t>
            </a:r>
            <a:r>
              <a:rPr lang="en-US" sz="3100">
                <a:solidFill>
                  <a:schemeClr val="dk1"/>
                </a:solidFill>
              </a:rPr>
              <a:t>Autumn and Spring</a:t>
            </a:r>
            <a:r>
              <a:rPr lang="en-US" sz="3100" b="0" i="0" u="none" strike="noStrike" cap="none">
                <a:solidFill>
                  <a:schemeClr val="dk1"/>
                </a:solidFill>
                <a:latin typeface="Arial"/>
                <a:ea typeface="Arial"/>
                <a:cs typeface="Arial"/>
                <a:sym typeface="Arial"/>
              </a:rPr>
              <a:t> term </a:t>
            </a:r>
            <a:endParaRPr sz="3100" b="0" i="0" u="none" strike="noStrike" cap="none">
              <a:solidFill>
                <a:schemeClr val="dk1"/>
              </a:solidFill>
              <a:latin typeface="Arial"/>
              <a:ea typeface="Arial"/>
              <a:cs typeface="Arial"/>
              <a:sym typeface="Arial"/>
            </a:endParaRPr>
          </a:p>
        </p:txBody>
      </p:sp>
      <p:sp>
        <p:nvSpPr>
          <p:cNvPr id="270" name="Google Shape;270;p7"/>
          <p:cNvSpPr txBox="1"/>
          <p:nvPr/>
        </p:nvSpPr>
        <p:spPr>
          <a:xfrm>
            <a:off x="7605430" y="1946050"/>
            <a:ext cx="4375200" cy="66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700">
                <a:solidFill>
                  <a:schemeClr val="dk1"/>
                </a:solidFill>
              </a:rPr>
              <a:t>Bradshaw Brook</a:t>
            </a:r>
            <a:endParaRPr sz="3700" b="0" i="0" u="none" strike="noStrike" cap="none">
              <a:solidFill>
                <a:schemeClr val="dk1"/>
              </a:solidFill>
              <a:latin typeface="Arial"/>
              <a:ea typeface="Arial"/>
              <a:cs typeface="Arial"/>
              <a:sym typeface="Arial"/>
            </a:endParaRPr>
          </a:p>
        </p:txBody>
      </p:sp>
      <p:sp>
        <p:nvSpPr>
          <p:cNvPr id="271" name="Google Shape;271;p7"/>
          <p:cNvSpPr txBox="1"/>
          <p:nvPr/>
        </p:nvSpPr>
        <p:spPr>
          <a:xfrm>
            <a:off x="7942801" y="3098600"/>
            <a:ext cx="2736600" cy="123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700" b="0" i="0" u="none" strike="noStrike" cap="none">
                <a:solidFill>
                  <a:schemeClr val="dk1"/>
                </a:solidFill>
                <a:latin typeface="Arial"/>
                <a:ea typeface="Arial"/>
                <a:cs typeface="Arial"/>
                <a:sym typeface="Arial"/>
              </a:rPr>
              <a:t>Visit from a </a:t>
            </a:r>
            <a:r>
              <a:rPr lang="en-US" sz="3700">
                <a:solidFill>
                  <a:schemeClr val="dk1"/>
                </a:solidFill>
              </a:rPr>
              <a:t>Viking</a:t>
            </a:r>
            <a:endParaRPr sz="3700" b="0" i="0" u="none" strike="noStrike" cap="none">
              <a:solidFill>
                <a:schemeClr val="dk1"/>
              </a:solidFill>
              <a:latin typeface="Arial"/>
              <a:ea typeface="Arial"/>
              <a:cs typeface="Arial"/>
              <a:sym typeface="Arial"/>
            </a:endParaRPr>
          </a:p>
        </p:txBody>
      </p:sp>
      <p:sp>
        <p:nvSpPr>
          <p:cNvPr id="272" name="Google Shape;272;p7"/>
          <p:cNvSpPr txBox="1"/>
          <p:nvPr/>
        </p:nvSpPr>
        <p:spPr>
          <a:xfrm>
            <a:off x="267999" y="6178696"/>
            <a:ext cx="4375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a:solidFill>
                  <a:schemeClr val="dk1"/>
                </a:solidFill>
              </a:rPr>
              <a:t>Mini Police</a:t>
            </a:r>
            <a:endParaRPr sz="4000" b="0" i="0" u="none" strike="noStrike" cap="none">
              <a:solidFill>
                <a:schemeClr val="dk1"/>
              </a:solidFill>
              <a:latin typeface="Arial"/>
              <a:ea typeface="Arial"/>
              <a:cs typeface="Arial"/>
              <a:sym typeface="Arial"/>
            </a:endParaRPr>
          </a:p>
        </p:txBody>
      </p:sp>
      <p:pic>
        <p:nvPicPr>
          <p:cNvPr id="273" name="Google Shape;273;p7"/>
          <p:cNvPicPr preferRelativeResize="0"/>
          <p:nvPr/>
        </p:nvPicPr>
        <p:blipFill rotWithShape="1">
          <a:blip r:embed="rId3">
            <a:alphaModFix/>
          </a:blip>
          <a:srcRect/>
          <a:stretch/>
        </p:blipFill>
        <p:spPr>
          <a:xfrm>
            <a:off x="2716862" y="2103736"/>
            <a:ext cx="2149619" cy="1177679"/>
          </a:xfrm>
          <a:prstGeom prst="rect">
            <a:avLst/>
          </a:prstGeom>
          <a:noFill/>
          <a:ln>
            <a:noFill/>
          </a:ln>
        </p:spPr>
      </p:pic>
      <p:pic>
        <p:nvPicPr>
          <p:cNvPr id="274" name="Google Shape;274;p7"/>
          <p:cNvPicPr preferRelativeResize="0"/>
          <p:nvPr/>
        </p:nvPicPr>
        <p:blipFill>
          <a:blip r:embed="rId4">
            <a:alphaModFix/>
          </a:blip>
          <a:stretch>
            <a:fillRect/>
          </a:stretch>
        </p:blipFill>
        <p:spPr>
          <a:xfrm>
            <a:off x="5367924" y="1886462"/>
            <a:ext cx="2149627" cy="1612220"/>
          </a:xfrm>
          <a:prstGeom prst="rect">
            <a:avLst/>
          </a:prstGeom>
          <a:noFill/>
          <a:ln>
            <a:noFill/>
          </a:ln>
        </p:spPr>
      </p:pic>
      <p:pic>
        <p:nvPicPr>
          <p:cNvPr id="275" name="Google Shape;275;p7"/>
          <p:cNvPicPr preferRelativeResize="0"/>
          <p:nvPr/>
        </p:nvPicPr>
        <p:blipFill>
          <a:blip r:embed="rId5">
            <a:alphaModFix/>
          </a:blip>
          <a:stretch>
            <a:fillRect/>
          </a:stretch>
        </p:blipFill>
        <p:spPr>
          <a:xfrm>
            <a:off x="10679300" y="2909399"/>
            <a:ext cx="1156700" cy="1704254"/>
          </a:xfrm>
          <a:prstGeom prst="rect">
            <a:avLst/>
          </a:prstGeom>
          <a:noFill/>
          <a:ln>
            <a:noFill/>
          </a:ln>
        </p:spPr>
      </p:pic>
      <p:pic>
        <p:nvPicPr>
          <p:cNvPr id="276" name="Google Shape;276;p7"/>
          <p:cNvPicPr preferRelativeResize="0"/>
          <p:nvPr/>
        </p:nvPicPr>
        <p:blipFill>
          <a:blip r:embed="rId6">
            <a:alphaModFix/>
          </a:blip>
          <a:stretch>
            <a:fillRect/>
          </a:stretch>
        </p:blipFill>
        <p:spPr>
          <a:xfrm>
            <a:off x="3637852" y="4266250"/>
            <a:ext cx="3554400" cy="1908062"/>
          </a:xfrm>
          <a:prstGeom prst="rect">
            <a:avLst/>
          </a:prstGeom>
          <a:noFill/>
          <a:ln>
            <a:noFill/>
          </a:ln>
        </p:spPr>
      </p:pic>
      <p:pic>
        <p:nvPicPr>
          <p:cNvPr id="277" name="Google Shape;277;p7"/>
          <p:cNvPicPr preferRelativeResize="0"/>
          <p:nvPr/>
        </p:nvPicPr>
        <p:blipFill>
          <a:blip r:embed="rId7">
            <a:alphaModFix/>
          </a:blip>
          <a:stretch>
            <a:fillRect/>
          </a:stretch>
        </p:blipFill>
        <p:spPr>
          <a:xfrm>
            <a:off x="1093050" y="5063265"/>
            <a:ext cx="1156706" cy="1156706"/>
          </a:xfrm>
          <a:prstGeom prst="rect">
            <a:avLst/>
          </a:prstGeom>
          <a:noFill/>
          <a:ln>
            <a:noFill/>
          </a:ln>
        </p:spPr>
      </p:pic>
      <p:pic>
        <p:nvPicPr>
          <p:cNvPr id="278" name="Google Shape;278;p7"/>
          <p:cNvPicPr preferRelativeResize="0"/>
          <p:nvPr/>
        </p:nvPicPr>
        <p:blipFill>
          <a:blip r:embed="rId8">
            <a:alphaModFix/>
          </a:blip>
          <a:stretch>
            <a:fillRect/>
          </a:stretch>
        </p:blipFill>
        <p:spPr>
          <a:xfrm>
            <a:off x="1556326" y="3886841"/>
            <a:ext cx="1929125" cy="982649"/>
          </a:xfrm>
          <a:prstGeom prst="rect">
            <a:avLst/>
          </a:prstGeom>
          <a:noFill/>
          <a:ln>
            <a:noFill/>
          </a:ln>
        </p:spPr>
      </p:pic>
      <p:sp>
        <p:nvSpPr>
          <p:cNvPr id="279" name="Google Shape;279;p7"/>
          <p:cNvSpPr txBox="1"/>
          <p:nvPr/>
        </p:nvSpPr>
        <p:spPr>
          <a:xfrm>
            <a:off x="171400" y="3977975"/>
            <a:ext cx="13848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700">
                <a:solidFill>
                  <a:schemeClr val="dk1"/>
                </a:solidFill>
              </a:rPr>
              <a:t>Band</a:t>
            </a:r>
            <a:endParaRPr sz="1100"/>
          </a:p>
        </p:txBody>
      </p:sp>
      <p:sp>
        <p:nvSpPr>
          <p:cNvPr id="280" name="Google Shape;280;p7"/>
          <p:cNvSpPr txBox="1"/>
          <p:nvPr/>
        </p:nvSpPr>
        <p:spPr>
          <a:xfrm>
            <a:off x="3585650" y="6190375"/>
            <a:ext cx="43752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800">
                <a:solidFill>
                  <a:schemeClr val="dk1"/>
                </a:solidFill>
              </a:rPr>
              <a:t>Philharmonic Hall</a:t>
            </a:r>
            <a:endParaRPr sz="3800" b="0" i="0" u="none" strike="noStrike" cap="none">
              <a:solidFill>
                <a:schemeClr val="dk1"/>
              </a:solidFill>
              <a:latin typeface="Arial"/>
              <a:ea typeface="Arial"/>
              <a:cs typeface="Arial"/>
              <a:sym typeface="Arial"/>
            </a:endParaRPr>
          </a:p>
        </p:txBody>
      </p:sp>
      <p:pic>
        <p:nvPicPr>
          <p:cNvPr id="281" name="Google Shape;281;p7"/>
          <p:cNvPicPr preferRelativeResize="0"/>
          <p:nvPr/>
        </p:nvPicPr>
        <p:blipFill>
          <a:blip r:embed="rId9">
            <a:alphaModFix/>
          </a:blip>
          <a:stretch>
            <a:fillRect/>
          </a:stretch>
        </p:blipFill>
        <p:spPr>
          <a:xfrm>
            <a:off x="8657178" y="5500051"/>
            <a:ext cx="2542199" cy="1386661"/>
          </a:xfrm>
          <a:prstGeom prst="rect">
            <a:avLst/>
          </a:prstGeom>
          <a:noFill/>
          <a:ln>
            <a:noFill/>
          </a:ln>
        </p:spPr>
      </p:pic>
      <p:sp>
        <p:nvSpPr>
          <p:cNvPr id="282" name="Google Shape;282;p7"/>
          <p:cNvSpPr txBox="1"/>
          <p:nvPr/>
        </p:nvSpPr>
        <p:spPr>
          <a:xfrm>
            <a:off x="7344650" y="4854325"/>
            <a:ext cx="4841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a:solidFill>
                  <a:schemeClr val="dk1"/>
                </a:solidFill>
              </a:rPr>
              <a:t>Southport Yacht Club</a:t>
            </a:r>
            <a:endParaRPr sz="36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6292f50be7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Y5/6 Production</a:t>
            </a:r>
            <a:endParaRPr/>
          </a:p>
        </p:txBody>
      </p:sp>
      <p:sp>
        <p:nvSpPr>
          <p:cNvPr id="288" name="Google Shape;288;g36292f50be7_0_0"/>
          <p:cNvSpPr txBox="1">
            <a:spLocks noGrp="1"/>
          </p:cNvSpPr>
          <p:nvPr>
            <p:ph type="body" idx="1"/>
          </p:nvPr>
        </p:nvSpPr>
        <p:spPr>
          <a:xfrm>
            <a:off x="838200" y="1929384"/>
            <a:ext cx="10515600" cy="42519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This year, you will get the opportunity to take part in a production at The Atkinson!</a:t>
            </a:r>
            <a:endParaRPr/>
          </a:p>
        </p:txBody>
      </p:sp>
      <p:pic>
        <p:nvPicPr>
          <p:cNvPr id="289" name="Google Shape;289;g36292f50be7_0_0"/>
          <p:cNvPicPr preferRelativeResize="0"/>
          <p:nvPr/>
        </p:nvPicPr>
        <p:blipFill>
          <a:blip r:embed="rId3">
            <a:alphaModFix/>
          </a:blip>
          <a:stretch>
            <a:fillRect/>
          </a:stretch>
        </p:blipFill>
        <p:spPr>
          <a:xfrm>
            <a:off x="152400" y="3447750"/>
            <a:ext cx="6494577" cy="3161644"/>
          </a:xfrm>
          <a:prstGeom prst="rect">
            <a:avLst/>
          </a:prstGeom>
          <a:noFill/>
          <a:ln>
            <a:noFill/>
          </a:ln>
        </p:spPr>
      </p:pic>
      <p:pic>
        <p:nvPicPr>
          <p:cNvPr id="290" name="Google Shape;290;g36292f50be7_0_0"/>
          <p:cNvPicPr preferRelativeResize="0"/>
          <p:nvPr/>
        </p:nvPicPr>
        <p:blipFill>
          <a:blip r:embed="rId4">
            <a:alphaModFix/>
          </a:blip>
          <a:stretch>
            <a:fillRect/>
          </a:stretch>
        </p:blipFill>
        <p:spPr>
          <a:xfrm>
            <a:off x="6740775" y="3447750"/>
            <a:ext cx="5031051" cy="3244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800"/>
              <a:buFont typeface="Arial"/>
              <a:buNone/>
            </a:pPr>
            <a:r>
              <a:rPr lang="en-US"/>
              <a:t>Bradshaw Brook!</a:t>
            </a:r>
            <a:endParaRPr/>
          </a:p>
        </p:txBody>
      </p:sp>
      <p:pic>
        <p:nvPicPr>
          <p:cNvPr id="296" name="Google Shape;296;p8"/>
          <p:cNvPicPr preferRelativeResize="0"/>
          <p:nvPr/>
        </p:nvPicPr>
        <p:blipFill>
          <a:blip r:embed="rId3">
            <a:alphaModFix/>
          </a:blip>
          <a:stretch>
            <a:fillRect/>
          </a:stretch>
        </p:blipFill>
        <p:spPr>
          <a:xfrm>
            <a:off x="152400" y="1843103"/>
            <a:ext cx="2971203" cy="2228375"/>
          </a:xfrm>
          <a:prstGeom prst="rect">
            <a:avLst/>
          </a:prstGeom>
          <a:noFill/>
          <a:ln>
            <a:noFill/>
          </a:ln>
        </p:spPr>
      </p:pic>
      <p:pic>
        <p:nvPicPr>
          <p:cNvPr id="297" name="Google Shape;297;p8"/>
          <p:cNvPicPr preferRelativeResize="0"/>
          <p:nvPr/>
        </p:nvPicPr>
        <p:blipFill>
          <a:blip r:embed="rId4">
            <a:alphaModFix/>
          </a:blip>
          <a:stretch>
            <a:fillRect/>
          </a:stretch>
        </p:blipFill>
        <p:spPr>
          <a:xfrm>
            <a:off x="3276000" y="1843102"/>
            <a:ext cx="5535462" cy="4151589"/>
          </a:xfrm>
          <a:prstGeom prst="rect">
            <a:avLst/>
          </a:prstGeom>
          <a:noFill/>
          <a:ln>
            <a:noFill/>
          </a:ln>
        </p:spPr>
      </p:pic>
      <p:pic>
        <p:nvPicPr>
          <p:cNvPr id="298" name="Google Shape;298;p8"/>
          <p:cNvPicPr preferRelativeResize="0"/>
          <p:nvPr/>
        </p:nvPicPr>
        <p:blipFill>
          <a:blip r:embed="rId5">
            <a:alphaModFix/>
          </a:blip>
          <a:stretch>
            <a:fillRect/>
          </a:stretch>
        </p:blipFill>
        <p:spPr>
          <a:xfrm>
            <a:off x="9010575" y="1843100"/>
            <a:ext cx="2971203" cy="2228383"/>
          </a:xfrm>
          <a:prstGeom prst="rect">
            <a:avLst/>
          </a:prstGeom>
          <a:noFill/>
          <a:ln>
            <a:noFill/>
          </a:ln>
        </p:spPr>
      </p:pic>
      <p:pic>
        <p:nvPicPr>
          <p:cNvPr id="299" name="Google Shape;299;p8"/>
          <p:cNvPicPr preferRelativeResize="0"/>
          <p:nvPr/>
        </p:nvPicPr>
        <p:blipFill>
          <a:blip r:embed="rId6">
            <a:alphaModFix/>
          </a:blip>
          <a:stretch>
            <a:fillRect/>
          </a:stretch>
        </p:blipFill>
        <p:spPr>
          <a:xfrm>
            <a:off x="9010574" y="4223881"/>
            <a:ext cx="2971203" cy="2228394"/>
          </a:xfrm>
          <a:prstGeom prst="rect">
            <a:avLst/>
          </a:prstGeom>
          <a:noFill/>
          <a:ln>
            <a:noFill/>
          </a:ln>
        </p:spPr>
      </p:pic>
      <p:pic>
        <p:nvPicPr>
          <p:cNvPr id="300" name="Google Shape;300;p8"/>
          <p:cNvPicPr preferRelativeResize="0"/>
          <p:nvPr/>
        </p:nvPicPr>
        <p:blipFill>
          <a:blip r:embed="rId7">
            <a:alphaModFix/>
          </a:blip>
          <a:stretch>
            <a:fillRect/>
          </a:stretch>
        </p:blipFill>
        <p:spPr>
          <a:xfrm>
            <a:off x="152400" y="4223878"/>
            <a:ext cx="2971203" cy="22284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2"/>
          <p:cNvSpPr txBox="1"/>
          <p:nvPr/>
        </p:nvSpPr>
        <p:spPr>
          <a:xfrm>
            <a:off x="0" y="722700"/>
            <a:ext cx="12192000" cy="72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800"/>
              <a:buFont typeface="Arial"/>
              <a:buNone/>
            </a:pPr>
            <a:r>
              <a:rPr lang="en-US" sz="3200" i="0" u="none" strike="noStrike" cap="none">
                <a:solidFill>
                  <a:schemeClr val="dk1"/>
                </a:solidFill>
              </a:rPr>
              <a:t>Our day starts </a:t>
            </a:r>
            <a:r>
              <a:rPr lang="en-US" sz="3200">
                <a:solidFill>
                  <a:schemeClr val="dk1"/>
                </a:solidFill>
              </a:rPr>
              <a:t>from 8:30</a:t>
            </a:r>
            <a:r>
              <a:rPr lang="en-US" sz="3200" i="0" u="none" strike="noStrike" cap="none">
                <a:solidFill>
                  <a:schemeClr val="dk1"/>
                </a:solidFill>
              </a:rPr>
              <a:t>am. Register closes at 8</a:t>
            </a:r>
            <a:r>
              <a:rPr lang="en-US" sz="3200">
                <a:solidFill>
                  <a:schemeClr val="dk1"/>
                </a:solidFill>
              </a:rPr>
              <a:t>:45</a:t>
            </a:r>
            <a:r>
              <a:rPr lang="en-US" sz="3200" i="0" u="none" strike="noStrike" cap="none">
                <a:solidFill>
                  <a:schemeClr val="dk1"/>
                </a:solidFill>
              </a:rPr>
              <a:t>am.</a:t>
            </a:r>
            <a:endParaRPr sz="3200" i="0" u="none" strike="noStrike" cap="none">
              <a:solidFill>
                <a:schemeClr val="dk1"/>
              </a:solidFill>
            </a:endParaRPr>
          </a:p>
        </p:txBody>
      </p:sp>
      <p:sp>
        <p:nvSpPr>
          <p:cNvPr id="315" name="Google Shape;315;p12"/>
          <p:cNvSpPr txBox="1"/>
          <p:nvPr/>
        </p:nvSpPr>
        <p:spPr>
          <a:xfrm>
            <a:off x="2264313" y="6207760"/>
            <a:ext cx="2582008" cy="44548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800"/>
              <a:buFont typeface="Arial"/>
              <a:buNone/>
            </a:pPr>
            <a:endParaRPr sz="4800" b="0" i="0" u="none" strike="noStrike" cap="none">
              <a:solidFill>
                <a:schemeClr val="dk1"/>
              </a:solidFill>
              <a:latin typeface="Arial"/>
              <a:ea typeface="Arial"/>
              <a:cs typeface="Arial"/>
              <a:sym typeface="Arial"/>
            </a:endParaRPr>
          </a:p>
        </p:txBody>
      </p:sp>
      <p:sp>
        <p:nvSpPr>
          <p:cNvPr id="316" name="Google Shape;316;p12"/>
          <p:cNvSpPr txBox="1"/>
          <p:nvPr/>
        </p:nvSpPr>
        <p:spPr>
          <a:xfrm>
            <a:off x="0" y="0"/>
            <a:ext cx="12192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i="0" u="none" strike="noStrike" cap="none">
                <a:solidFill>
                  <a:srgbClr val="000000"/>
                </a:solidFill>
              </a:rPr>
              <a:t>Let us look at a ‘typical’ day in Year </a:t>
            </a:r>
            <a:r>
              <a:rPr lang="en-US" sz="3200"/>
              <a:t>5</a:t>
            </a:r>
            <a:r>
              <a:rPr lang="en-US" sz="3200" i="0" u="none" strike="noStrike" cap="none">
                <a:solidFill>
                  <a:srgbClr val="000000"/>
                </a:solidFill>
              </a:rPr>
              <a:t>.</a:t>
            </a:r>
            <a:endParaRPr sz="200"/>
          </a:p>
        </p:txBody>
      </p:sp>
      <p:sp>
        <p:nvSpPr>
          <p:cNvPr id="317" name="Google Shape;317;p12"/>
          <p:cNvSpPr txBox="1"/>
          <p:nvPr/>
        </p:nvSpPr>
        <p:spPr>
          <a:xfrm>
            <a:off x="0" y="1520550"/>
            <a:ext cx="121920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a:t>Walk down the side of school, down the side of the staff car park.</a:t>
            </a:r>
            <a:endParaRPr sz="2400"/>
          </a:p>
          <a:p>
            <a:pPr marL="0" marR="0" lvl="0" indent="0" algn="ctr" rtl="0">
              <a:lnSpc>
                <a:spcPct val="100000"/>
              </a:lnSpc>
              <a:spcBef>
                <a:spcPts val="0"/>
              </a:spcBef>
              <a:spcAft>
                <a:spcPts val="0"/>
              </a:spcAft>
              <a:buNone/>
            </a:pPr>
            <a:endParaRPr sz="2400"/>
          </a:p>
          <a:p>
            <a:pPr marL="0" marR="0" lvl="0" indent="0" algn="ctr" rtl="0">
              <a:lnSpc>
                <a:spcPct val="100000"/>
              </a:lnSpc>
              <a:spcBef>
                <a:spcPts val="0"/>
              </a:spcBef>
              <a:spcAft>
                <a:spcPts val="0"/>
              </a:spcAft>
              <a:buNone/>
            </a:pPr>
            <a:endParaRPr sz="1000"/>
          </a:p>
        </p:txBody>
      </p:sp>
      <p:pic>
        <p:nvPicPr>
          <p:cNvPr id="318" name="Google Shape;318;p12"/>
          <p:cNvPicPr preferRelativeResize="0"/>
          <p:nvPr/>
        </p:nvPicPr>
        <p:blipFill rotWithShape="1">
          <a:blip r:embed="rId3">
            <a:alphaModFix/>
          </a:blip>
          <a:srcRect/>
          <a:stretch/>
        </p:blipFill>
        <p:spPr>
          <a:xfrm rot="10800000">
            <a:off x="2264325" y="3487250"/>
            <a:ext cx="1232100" cy="481625"/>
          </a:xfrm>
          <a:prstGeom prst="rect">
            <a:avLst/>
          </a:prstGeom>
          <a:noFill/>
          <a:ln>
            <a:noFill/>
          </a:ln>
        </p:spPr>
      </p:pic>
      <p:pic>
        <p:nvPicPr>
          <p:cNvPr id="319" name="Google Shape;319;p12"/>
          <p:cNvPicPr preferRelativeResize="0"/>
          <p:nvPr/>
        </p:nvPicPr>
        <p:blipFill>
          <a:blip r:embed="rId4">
            <a:alphaModFix/>
          </a:blip>
          <a:stretch>
            <a:fillRect/>
          </a:stretch>
        </p:blipFill>
        <p:spPr>
          <a:xfrm>
            <a:off x="822288" y="3487282"/>
            <a:ext cx="2636856" cy="3370706"/>
          </a:xfrm>
          <a:prstGeom prst="rect">
            <a:avLst/>
          </a:prstGeom>
          <a:noFill/>
          <a:ln>
            <a:noFill/>
          </a:ln>
        </p:spPr>
      </p:pic>
      <p:pic>
        <p:nvPicPr>
          <p:cNvPr id="320" name="Google Shape;320;p12"/>
          <p:cNvPicPr preferRelativeResize="0"/>
          <p:nvPr/>
        </p:nvPicPr>
        <p:blipFill>
          <a:blip r:embed="rId5">
            <a:alphaModFix/>
          </a:blip>
          <a:stretch>
            <a:fillRect/>
          </a:stretch>
        </p:blipFill>
        <p:spPr>
          <a:xfrm>
            <a:off x="3459140" y="3487252"/>
            <a:ext cx="2636856" cy="3370737"/>
          </a:xfrm>
          <a:prstGeom prst="rect">
            <a:avLst/>
          </a:prstGeom>
          <a:noFill/>
          <a:ln>
            <a:noFill/>
          </a:ln>
        </p:spPr>
      </p:pic>
      <p:pic>
        <p:nvPicPr>
          <p:cNvPr id="321" name="Google Shape;321;p12"/>
          <p:cNvPicPr preferRelativeResize="0"/>
          <p:nvPr/>
        </p:nvPicPr>
        <p:blipFill>
          <a:blip r:embed="rId6">
            <a:alphaModFix/>
          </a:blip>
          <a:stretch>
            <a:fillRect/>
          </a:stretch>
        </p:blipFill>
        <p:spPr>
          <a:xfrm>
            <a:off x="6095999" y="3487252"/>
            <a:ext cx="2636856" cy="3370737"/>
          </a:xfrm>
          <a:prstGeom prst="rect">
            <a:avLst/>
          </a:prstGeom>
          <a:noFill/>
          <a:ln>
            <a:noFill/>
          </a:ln>
        </p:spPr>
      </p:pic>
      <p:pic>
        <p:nvPicPr>
          <p:cNvPr id="322" name="Google Shape;322;p12"/>
          <p:cNvPicPr preferRelativeResize="0"/>
          <p:nvPr/>
        </p:nvPicPr>
        <p:blipFill>
          <a:blip r:embed="rId7">
            <a:alphaModFix/>
          </a:blip>
          <a:stretch>
            <a:fillRect/>
          </a:stretch>
        </p:blipFill>
        <p:spPr>
          <a:xfrm>
            <a:off x="8732856" y="3487251"/>
            <a:ext cx="2636856" cy="3370752"/>
          </a:xfrm>
          <a:prstGeom prst="rect">
            <a:avLst/>
          </a:prstGeom>
          <a:noFill/>
          <a:ln>
            <a:noFill/>
          </a:ln>
        </p:spPr>
      </p:pic>
      <p:cxnSp>
        <p:nvCxnSpPr>
          <p:cNvPr id="323" name="Google Shape;323;p12"/>
          <p:cNvCxnSpPr/>
          <p:nvPr/>
        </p:nvCxnSpPr>
        <p:spPr>
          <a:xfrm rot="10800000" flipH="1">
            <a:off x="2110575" y="5503950"/>
            <a:ext cx="16500" cy="1003200"/>
          </a:xfrm>
          <a:prstGeom prst="straightConnector1">
            <a:avLst/>
          </a:prstGeom>
          <a:noFill/>
          <a:ln w="38100" cap="flat" cmpd="sng">
            <a:solidFill>
              <a:srgbClr val="FF0000"/>
            </a:solidFill>
            <a:prstDash val="solid"/>
            <a:round/>
            <a:headEnd type="none" w="med" len="med"/>
            <a:tailEnd type="triangle" w="med" len="med"/>
          </a:ln>
        </p:spPr>
      </p:cxnSp>
      <p:cxnSp>
        <p:nvCxnSpPr>
          <p:cNvPr id="324" name="Google Shape;324;p12"/>
          <p:cNvCxnSpPr/>
          <p:nvPr/>
        </p:nvCxnSpPr>
        <p:spPr>
          <a:xfrm rot="10800000">
            <a:off x="4785825" y="5650175"/>
            <a:ext cx="663300" cy="725400"/>
          </a:xfrm>
          <a:prstGeom prst="straightConnector1">
            <a:avLst/>
          </a:prstGeom>
          <a:noFill/>
          <a:ln w="38100" cap="flat" cmpd="sng">
            <a:solidFill>
              <a:srgbClr val="FF0000"/>
            </a:solidFill>
            <a:prstDash val="solid"/>
            <a:round/>
            <a:headEnd type="none" w="med" len="med"/>
            <a:tailEnd type="triangle" w="med" len="med"/>
          </a:ln>
        </p:spPr>
      </p:cxnSp>
      <p:cxnSp>
        <p:nvCxnSpPr>
          <p:cNvPr id="325" name="Google Shape;325;p12"/>
          <p:cNvCxnSpPr/>
          <p:nvPr/>
        </p:nvCxnSpPr>
        <p:spPr>
          <a:xfrm rot="10800000">
            <a:off x="7422638" y="5438250"/>
            <a:ext cx="0" cy="1068900"/>
          </a:xfrm>
          <a:prstGeom prst="straightConnector1">
            <a:avLst/>
          </a:prstGeom>
          <a:noFill/>
          <a:ln w="38100" cap="flat" cmpd="sng">
            <a:solidFill>
              <a:srgbClr val="FF0000"/>
            </a:solidFill>
            <a:prstDash val="solid"/>
            <a:round/>
            <a:headEnd type="none" w="med" len="med"/>
            <a:tailEnd type="triangle" w="med" len="med"/>
          </a:ln>
        </p:spPr>
      </p:cxnSp>
      <p:cxnSp>
        <p:nvCxnSpPr>
          <p:cNvPr id="326" name="Google Shape;326;p12"/>
          <p:cNvCxnSpPr/>
          <p:nvPr/>
        </p:nvCxnSpPr>
        <p:spPr>
          <a:xfrm rot="10800000">
            <a:off x="10051125" y="4581400"/>
            <a:ext cx="792300" cy="18000"/>
          </a:xfrm>
          <a:prstGeom prst="straightConnector1">
            <a:avLst/>
          </a:prstGeom>
          <a:noFill/>
          <a:ln w="38100" cap="flat" cmpd="sng">
            <a:solidFill>
              <a:srgbClr val="FF0000"/>
            </a:solidFill>
            <a:prstDash val="solid"/>
            <a:round/>
            <a:headEnd type="none" w="med" len="med"/>
            <a:tailEnd type="triangle" w="med" len="med"/>
          </a:ln>
        </p:spPr>
      </p:cxnSp>
      <p:sp>
        <p:nvSpPr>
          <p:cNvPr id="327" name="Google Shape;327;p12"/>
          <p:cNvSpPr txBox="1"/>
          <p:nvPr/>
        </p:nvSpPr>
        <p:spPr>
          <a:xfrm>
            <a:off x="423900" y="2084175"/>
            <a:ext cx="109458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You will come through these gates next to the Year 5 and 6 bikesheds.</a:t>
            </a:r>
            <a:endParaRPr sz="1000">
              <a:solidFill>
                <a:schemeClr val="dk1"/>
              </a:solidFill>
            </a:endParaRPr>
          </a:p>
          <a:p>
            <a:pPr marL="0" lvl="0" indent="0" algn="l" rtl="0">
              <a:spcBef>
                <a:spcPts val="0"/>
              </a:spcBef>
              <a:spcAft>
                <a:spcPts val="0"/>
              </a:spcAft>
              <a:buNone/>
            </a:pPr>
            <a:endParaRPr sz="1000">
              <a:solidFill>
                <a:schemeClr val="dk1"/>
              </a:solidFill>
            </a:endParaRPr>
          </a:p>
        </p:txBody>
      </p:sp>
      <p:sp>
        <p:nvSpPr>
          <p:cNvPr id="328" name="Google Shape;328;p12"/>
          <p:cNvSpPr txBox="1"/>
          <p:nvPr/>
        </p:nvSpPr>
        <p:spPr>
          <a:xfrm>
            <a:off x="2580975" y="2719450"/>
            <a:ext cx="6861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You will then enter this door near to the field.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4"/>
          <p:cNvSpPr txBox="1"/>
          <p:nvPr/>
        </p:nvSpPr>
        <p:spPr>
          <a:xfrm>
            <a:off x="478465" y="148856"/>
            <a:ext cx="104943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0" b="0" i="0" u="none" strike="noStrike" cap="none">
                <a:solidFill>
                  <a:srgbClr val="000000"/>
                </a:solidFill>
                <a:latin typeface="Arial"/>
                <a:ea typeface="Arial"/>
                <a:cs typeface="Arial"/>
                <a:sym typeface="Arial"/>
              </a:rPr>
              <a:t>Once you come in, you walk </a:t>
            </a:r>
            <a:r>
              <a:rPr lang="en-US" sz="6000"/>
              <a:t>along the corridor and head into your classroom</a:t>
            </a:r>
            <a:r>
              <a:rPr lang="en-US" sz="6000" b="0" i="0" u="none" strike="noStrike" cap="none">
                <a:solidFill>
                  <a:srgbClr val="000000"/>
                </a:solidFill>
                <a:latin typeface="Arial"/>
                <a:ea typeface="Arial"/>
                <a:cs typeface="Arial"/>
                <a:sym typeface="Arial"/>
              </a:rPr>
              <a:t>.</a:t>
            </a:r>
            <a:endParaRPr/>
          </a:p>
        </p:txBody>
      </p:sp>
      <p:pic>
        <p:nvPicPr>
          <p:cNvPr id="334" name="Google Shape;334;p24"/>
          <p:cNvPicPr preferRelativeResize="0"/>
          <p:nvPr/>
        </p:nvPicPr>
        <p:blipFill>
          <a:blip r:embed="rId3">
            <a:alphaModFix/>
          </a:blip>
          <a:stretch>
            <a:fillRect/>
          </a:stretch>
        </p:blipFill>
        <p:spPr>
          <a:xfrm>
            <a:off x="7807101" y="2132500"/>
            <a:ext cx="3327077" cy="4453499"/>
          </a:xfrm>
          <a:prstGeom prst="rect">
            <a:avLst/>
          </a:prstGeom>
          <a:noFill/>
          <a:ln>
            <a:noFill/>
          </a:ln>
        </p:spPr>
      </p:pic>
      <p:cxnSp>
        <p:nvCxnSpPr>
          <p:cNvPr id="335" name="Google Shape;335;p24"/>
          <p:cNvCxnSpPr/>
          <p:nvPr/>
        </p:nvCxnSpPr>
        <p:spPr>
          <a:xfrm rot="10800000">
            <a:off x="9560625" y="5026975"/>
            <a:ext cx="0" cy="12006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p:nvPr/>
        </p:nvSpPr>
        <p:spPr>
          <a:xfrm>
            <a:off x="202019" y="198858"/>
            <a:ext cx="113286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700" b="1" i="0" u="none" strike="noStrike" cap="none">
                <a:solidFill>
                  <a:srgbClr val="000000"/>
                </a:solidFill>
                <a:latin typeface="Arial"/>
                <a:ea typeface="Arial"/>
                <a:cs typeface="Arial"/>
                <a:sym typeface="Arial"/>
              </a:rPr>
              <a:t>Playtime and Toilets</a:t>
            </a:r>
            <a:endParaRPr sz="1100"/>
          </a:p>
          <a:p>
            <a:pPr marL="0" marR="0" lvl="0" indent="0" algn="l" rtl="0">
              <a:lnSpc>
                <a:spcPct val="100000"/>
              </a:lnSpc>
              <a:spcBef>
                <a:spcPts val="0"/>
              </a:spcBef>
              <a:spcAft>
                <a:spcPts val="0"/>
              </a:spcAft>
              <a:buNone/>
            </a:pPr>
            <a:r>
              <a:rPr lang="en-US" sz="2600" b="0" i="0" u="none" strike="noStrike" cap="none">
                <a:solidFill>
                  <a:srgbClr val="000000"/>
                </a:solidFill>
                <a:latin typeface="Arial"/>
                <a:ea typeface="Arial"/>
                <a:cs typeface="Arial"/>
                <a:sym typeface="Arial"/>
              </a:rPr>
              <a:t>At playtime, we play on the yard. </a:t>
            </a:r>
            <a:endParaRPr sz="100"/>
          </a:p>
          <a:p>
            <a:pPr marL="0" marR="0" lvl="0" indent="0" algn="l" rtl="0">
              <a:lnSpc>
                <a:spcPct val="100000"/>
              </a:lnSpc>
              <a:spcBef>
                <a:spcPts val="0"/>
              </a:spcBef>
              <a:spcAft>
                <a:spcPts val="0"/>
              </a:spcAft>
              <a:buNone/>
            </a:pPr>
            <a:r>
              <a:rPr lang="en-US" sz="2600" b="0" i="0" u="none" strike="noStrike" cap="none">
                <a:solidFill>
                  <a:srgbClr val="000000"/>
                </a:solidFill>
                <a:latin typeface="Arial"/>
                <a:ea typeface="Arial"/>
                <a:cs typeface="Arial"/>
                <a:sym typeface="Arial"/>
              </a:rPr>
              <a:t>We can use the 4 square and </a:t>
            </a:r>
            <a:r>
              <a:rPr lang="en-US" sz="2600"/>
              <a:t>if there are any balls left, we can play other ball games in the designated area - no football though!</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600" b="0" i="0" u="none" strike="noStrike" cap="none">
                <a:solidFill>
                  <a:srgbClr val="000000"/>
                </a:solidFill>
                <a:latin typeface="Arial"/>
                <a:ea typeface="Arial"/>
                <a:cs typeface="Arial"/>
                <a:sym typeface="Arial"/>
              </a:rPr>
              <a:t> </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We use these toile</a:t>
            </a:r>
            <a:r>
              <a:rPr lang="en-US" sz="2800"/>
              <a:t>ts, girl’s toilets are at the end of our corridor.</a:t>
            </a:r>
            <a:endParaRPr sz="2800"/>
          </a:p>
          <a:p>
            <a:pPr marL="0" marR="0" lvl="0" indent="0" algn="l" rtl="0">
              <a:lnSpc>
                <a:spcPct val="100000"/>
              </a:lnSpc>
              <a:spcBef>
                <a:spcPts val="0"/>
              </a:spcBef>
              <a:spcAft>
                <a:spcPts val="0"/>
              </a:spcAft>
              <a:buNone/>
            </a:pPr>
            <a:r>
              <a:rPr lang="en-US" sz="2800"/>
              <a:t>Boy’s toilets are upstairs next to Mrs Bennet and Mrs Taylor’s office.</a:t>
            </a:r>
            <a:endParaRPr sz="2800"/>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1" name="Google Shape;361;p23"/>
          <p:cNvSpPr txBox="1"/>
          <p:nvPr/>
        </p:nvSpPr>
        <p:spPr>
          <a:xfrm>
            <a:off x="1474381" y="5980093"/>
            <a:ext cx="1158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BOYS                                                                   GIRLS                                                                                                                                                       </a:t>
            </a:r>
            <a:endParaRPr/>
          </a:p>
        </p:txBody>
      </p:sp>
      <p:sp>
        <p:nvSpPr>
          <p:cNvPr id="362" name="Google Shape;362;p23"/>
          <p:cNvSpPr txBox="1"/>
          <p:nvPr/>
        </p:nvSpPr>
        <p:spPr>
          <a:xfrm>
            <a:off x="4175149" y="3424950"/>
            <a:ext cx="51867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a:solidFill>
                  <a:srgbClr val="0070C0"/>
                </a:solidFill>
              </a:rPr>
              <a:t>You </a:t>
            </a:r>
            <a:r>
              <a:rPr lang="en-US" sz="2100" b="1">
                <a:solidFill>
                  <a:srgbClr val="0070C0"/>
                </a:solidFill>
              </a:rPr>
              <a:t>all </a:t>
            </a:r>
            <a:r>
              <a:rPr lang="en-US" sz="2100">
                <a:solidFill>
                  <a:srgbClr val="0070C0"/>
                </a:solidFill>
              </a:rPr>
              <a:t>know the rules when using the toilets. </a:t>
            </a:r>
            <a:endParaRPr sz="2100">
              <a:solidFill>
                <a:srgbClr val="0070C0"/>
              </a:solidFill>
            </a:endParaRPr>
          </a:p>
          <a:p>
            <a:pPr marL="0" marR="0" lvl="0" indent="0" algn="ctr" rtl="0">
              <a:lnSpc>
                <a:spcPct val="100000"/>
              </a:lnSpc>
              <a:spcBef>
                <a:spcPts val="0"/>
              </a:spcBef>
              <a:spcAft>
                <a:spcPts val="0"/>
              </a:spcAft>
              <a:buNone/>
            </a:pPr>
            <a:r>
              <a:rPr lang="en-US" sz="2100">
                <a:solidFill>
                  <a:srgbClr val="0070C0"/>
                </a:solidFill>
              </a:rPr>
              <a:t>In Year 5 we trust you to maintain a high standard of behaviour.</a:t>
            </a:r>
            <a:endParaRPr sz="2100">
              <a:solidFill>
                <a:srgbClr val="0070C0"/>
              </a:solidFill>
            </a:endParaRPr>
          </a:p>
          <a:p>
            <a:pPr marL="0" marR="0" lvl="0" indent="0" algn="ctr" rtl="0">
              <a:lnSpc>
                <a:spcPct val="100000"/>
              </a:lnSpc>
              <a:spcBef>
                <a:spcPts val="0"/>
              </a:spcBef>
              <a:spcAft>
                <a:spcPts val="0"/>
              </a:spcAft>
              <a:buNone/>
            </a:pPr>
            <a:r>
              <a:rPr lang="en-US" sz="2100">
                <a:solidFill>
                  <a:srgbClr val="0070C0"/>
                </a:solidFill>
              </a:rPr>
              <a:t>In Year 5 it is your responsibility to report any issues to an adult straight away. </a:t>
            </a:r>
            <a:endParaRPr sz="2100">
              <a:solidFill>
                <a:srgbClr val="0070C0"/>
              </a:solidFill>
            </a:endParaRPr>
          </a:p>
        </p:txBody>
      </p:sp>
      <p:pic>
        <p:nvPicPr>
          <p:cNvPr id="363" name="Google Shape;363;p23"/>
          <p:cNvPicPr preferRelativeResize="0"/>
          <p:nvPr/>
        </p:nvPicPr>
        <p:blipFill>
          <a:blip r:embed="rId3">
            <a:alphaModFix/>
          </a:blip>
          <a:stretch>
            <a:fillRect/>
          </a:stretch>
        </p:blipFill>
        <p:spPr>
          <a:xfrm>
            <a:off x="9654201" y="3365216"/>
            <a:ext cx="1876426" cy="2511708"/>
          </a:xfrm>
          <a:prstGeom prst="rect">
            <a:avLst/>
          </a:prstGeom>
          <a:noFill/>
          <a:ln>
            <a:noFill/>
          </a:ln>
        </p:spPr>
      </p:pic>
      <p:pic>
        <p:nvPicPr>
          <p:cNvPr id="364" name="Google Shape;364;p23"/>
          <p:cNvPicPr preferRelativeResize="0"/>
          <p:nvPr/>
        </p:nvPicPr>
        <p:blipFill>
          <a:blip r:embed="rId4">
            <a:alphaModFix/>
          </a:blip>
          <a:stretch>
            <a:fillRect/>
          </a:stretch>
        </p:blipFill>
        <p:spPr>
          <a:xfrm>
            <a:off x="2298725" y="3413637"/>
            <a:ext cx="1876426" cy="2511713"/>
          </a:xfrm>
          <a:prstGeom prst="rect">
            <a:avLst/>
          </a:prstGeom>
          <a:noFill/>
          <a:ln>
            <a:noFill/>
          </a:ln>
        </p:spPr>
      </p:pic>
      <p:pic>
        <p:nvPicPr>
          <p:cNvPr id="365" name="Google Shape;365;p23"/>
          <p:cNvPicPr preferRelativeResize="0"/>
          <p:nvPr/>
        </p:nvPicPr>
        <p:blipFill>
          <a:blip r:embed="rId5">
            <a:alphaModFix/>
          </a:blip>
          <a:stretch>
            <a:fillRect/>
          </a:stretch>
        </p:blipFill>
        <p:spPr>
          <a:xfrm>
            <a:off x="202015" y="3413638"/>
            <a:ext cx="1876426" cy="2511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g2e6205aa546_1_0"/>
          <p:cNvPicPr preferRelativeResize="0"/>
          <p:nvPr/>
        </p:nvPicPr>
        <p:blipFill>
          <a:blip r:embed="rId3">
            <a:alphaModFix/>
          </a:blip>
          <a:stretch>
            <a:fillRect/>
          </a:stretch>
        </p:blipFill>
        <p:spPr>
          <a:xfrm>
            <a:off x="152400" y="152400"/>
            <a:ext cx="11753482" cy="6553200"/>
          </a:xfrm>
          <a:prstGeom prst="rect">
            <a:avLst/>
          </a:prstGeom>
          <a:noFill/>
          <a:ln>
            <a:noFill/>
          </a:ln>
        </p:spPr>
      </p:pic>
    </p:spTree>
  </p:cSld>
  <p:clrMapOvr>
    <a:masterClrMapping/>
  </p:clrMapOvr>
</p:sld>
</file>

<file path=ppt/theme/theme1.xml><?xml version="1.0" encoding="utf-8"?>
<a:theme xmlns:a="http://schemas.openxmlformats.org/drawingml/2006/main" name="SketchyVTI">
  <a:themeElements>
    <a:clrScheme name="AnalogousFromDarkSeedLeftStep">
      <a:dk1>
        <a:srgbClr val="000000"/>
      </a:dk1>
      <a:lt1>
        <a:srgbClr val="FFFFFF"/>
      </a:lt1>
      <a:dk2>
        <a:srgbClr val="2F2F1B"/>
      </a:dk2>
      <a:lt2>
        <a:srgbClr val="F0F3F3"/>
      </a:lt2>
      <a:accent1>
        <a:srgbClr val="E74129"/>
      </a:accent1>
      <a:accent2>
        <a:srgbClr val="D5174E"/>
      </a:accent2>
      <a:accent3>
        <a:srgbClr val="E729AF"/>
      </a:accent3>
      <a:accent4>
        <a:srgbClr val="BE17D5"/>
      </a:accent4>
      <a:accent5>
        <a:srgbClr val="8029E7"/>
      </a:accent5>
      <a:accent6>
        <a:srgbClr val="4942DD"/>
      </a:accent6>
      <a:hlink>
        <a:srgbClr val="8F3F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AnalogousFromDarkSeedLeftStep">
      <a:dk1>
        <a:srgbClr val="000000"/>
      </a:dk1>
      <a:lt1>
        <a:srgbClr val="FFFFFF"/>
      </a:lt1>
      <a:dk2>
        <a:srgbClr val="2F2F1B"/>
      </a:dk2>
      <a:lt2>
        <a:srgbClr val="F0F3F3"/>
      </a:lt2>
      <a:accent1>
        <a:srgbClr val="E74129"/>
      </a:accent1>
      <a:accent2>
        <a:srgbClr val="D5174E"/>
      </a:accent2>
      <a:accent3>
        <a:srgbClr val="E729AF"/>
      </a:accent3>
      <a:accent4>
        <a:srgbClr val="BE17D5"/>
      </a:accent4>
      <a:accent5>
        <a:srgbClr val="8029E7"/>
      </a:accent5>
      <a:accent6>
        <a:srgbClr val="4942DD"/>
      </a:accent6>
      <a:hlink>
        <a:srgbClr val="8F3F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925</Words>
  <Application>Microsoft Office PowerPoint</Application>
  <PresentationFormat>Widescreen</PresentationFormat>
  <Paragraphs>87</Paragraphs>
  <Slides>18</Slides>
  <Notes>18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Lucida Sans</vt:lpstr>
      <vt:lpstr>SketchyVTI</vt:lpstr>
      <vt:lpstr>SketchyVTI</vt:lpstr>
      <vt:lpstr>Welcome to  Year 5</vt:lpstr>
      <vt:lpstr>Here is the Year 5 team which may include some familiar faces!</vt:lpstr>
      <vt:lpstr>Things to look forward to in Year 5…</vt:lpstr>
      <vt:lpstr>Y5/6 Production</vt:lpstr>
      <vt:lpstr>Bradshaw Brook!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afternoons, we cover lots of different subjects and topics. Can you guess what they might be?</vt:lpstr>
      <vt:lpstr>Did you get any right? In Year 5, different teachers teach different subjects.</vt:lpstr>
      <vt:lpstr>Home time  is at 3:05pm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Alex Clark</dc:creator>
  <cp:lastModifiedBy>Mrs Williams</cp:lastModifiedBy>
  <cp:revision>1</cp:revision>
  <dcterms:created xsi:type="dcterms:W3CDTF">2021-06-22T17:04:46Z</dcterms:created>
  <dcterms:modified xsi:type="dcterms:W3CDTF">2025-10-03T12:05:31Z</dcterms:modified>
</cp:coreProperties>
</file>