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90" r:id="rId5"/>
    <p:sldId id="393" r:id="rId6"/>
    <p:sldId id="394" r:id="rId7"/>
    <p:sldId id="360" r:id="rId8"/>
    <p:sldId id="395" r:id="rId9"/>
    <p:sldId id="398" r:id="rId10"/>
    <p:sldId id="408" r:id="rId11"/>
    <p:sldId id="397" r:id="rId12"/>
    <p:sldId id="400" r:id="rId13"/>
    <p:sldId id="396" r:id="rId14"/>
    <p:sldId id="401" r:id="rId15"/>
    <p:sldId id="386" r:id="rId16"/>
    <p:sldId id="403" r:id="rId17"/>
    <p:sldId id="404" r:id="rId18"/>
    <p:sldId id="314" r:id="rId19"/>
    <p:sldId id="405" r:id="rId20"/>
    <p:sldId id="402" r:id="rId21"/>
    <p:sldId id="406" r:id="rId22"/>
    <p:sldId id="407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CB3DB7"/>
    <a:srgbClr val="EAB0E2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BC07A7-3EA7-4C81-8124-809D4E9585D6}" v="40" dt="2019-02-21T14:28:17.7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232" autoAdjust="0"/>
  </p:normalViewPr>
  <p:slideViewPr>
    <p:cSldViewPr snapToGrid="0">
      <p:cViewPr varScale="1">
        <p:scale>
          <a:sx n="73" d="100"/>
          <a:sy n="73" d="100"/>
        </p:scale>
        <p:origin x="129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07/02/2021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07/02/2021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07/02/2021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07/02/2021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07/02/2021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07/02/2021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07/02/2021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07/02/2021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07/02/2021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07/02/2021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07/02/2021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07/02/2021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2019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id="{C0CD6503-388C-4F9E-9FB0-9053D8579D01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/>
            <a:r>
              <a:rPr lang="en-GB" sz="1600" b="1" u="sng" smtClean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 </a:t>
            </a:r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48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 Introducing Present Perfect Form</a:t>
            </a:r>
            <a:endParaRPr lang="en-GB" sz="12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11000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2019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Tick the sentences which are written in the present perfect tense.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37FECFF1-A9E1-4E91-8C19-947469BB3D17}"/>
              </a:ext>
            </a:extLst>
          </p:cNvPr>
          <p:cNvSpPr/>
          <p:nvPr/>
        </p:nvSpPr>
        <p:spPr>
          <a:xfrm>
            <a:off x="2379393" y="1733125"/>
            <a:ext cx="3790552" cy="949310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company calendar for next year has just arrived.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AE61F0F2-25A6-45E7-A9EA-B18F717D646D}"/>
              </a:ext>
            </a:extLst>
          </p:cNvPr>
          <p:cNvSpPr/>
          <p:nvPr/>
        </p:nvSpPr>
        <p:spPr>
          <a:xfrm>
            <a:off x="6924777" y="1857795"/>
            <a:ext cx="839391" cy="696896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36AD5467-A573-404C-B421-9A8AC23F500A}"/>
              </a:ext>
            </a:extLst>
          </p:cNvPr>
          <p:cNvSpPr/>
          <p:nvPr/>
        </p:nvSpPr>
        <p:spPr>
          <a:xfrm>
            <a:off x="2435068" y="2972525"/>
            <a:ext cx="3790552" cy="949310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He has only played in the final quarter of the game.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A5ED67F4-8D3F-4747-A148-36CAE1261B54}"/>
              </a:ext>
            </a:extLst>
          </p:cNvPr>
          <p:cNvSpPr/>
          <p:nvPr/>
        </p:nvSpPr>
        <p:spPr>
          <a:xfrm>
            <a:off x="6924777" y="3097195"/>
            <a:ext cx="839391" cy="696896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58D14B66-BEBB-4A83-B1FF-56164AB0C8EB}"/>
              </a:ext>
            </a:extLst>
          </p:cNvPr>
          <p:cNvSpPr/>
          <p:nvPr/>
        </p:nvSpPr>
        <p:spPr>
          <a:xfrm>
            <a:off x="2435068" y="4211925"/>
            <a:ext cx="3790552" cy="949310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Jenny promised to let us visit her new puppy during the school holidays.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DCE4BEE-691A-481A-9E30-1B03E344E7F4}"/>
              </a:ext>
            </a:extLst>
          </p:cNvPr>
          <p:cNvSpPr/>
          <p:nvPr/>
        </p:nvSpPr>
        <p:spPr>
          <a:xfrm>
            <a:off x="6924777" y="4336595"/>
            <a:ext cx="839391" cy="696896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BB5BBF57-1655-4CC3-A88F-52DA95D15A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5070767"/>
              </p:ext>
            </p:extLst>
          </p:nvPr>
        </p:nvGraphicFramePr>
        <p:xfrm>
          <a:off x="1680236" y="1857795"/>
          <a:ext cx="318881" cy="331636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8881">
                  <a:extLst>
                    <a:ext uri="{9D8B030D-6E8A-4147-A177-3AD203B41FA5}">
                      <a16:colId xmlns:a16="http://schemas.microsoft.com/office/drawing/2014/main" val="1513034426"/>
                    </a:ext>
                  </a:extLst>
                </a:gridCol>
              </a:tblGrid>
              <a:tr h="701538"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A.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16638375"/>
                  </a:ext>
                </a:extLst>
              </a:tr>
              <a:tr h="573986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94243264"/>
                  </a:ext>
                </a:extLst>
              </a:tr>
              <a:tr h="701538"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B.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15099625"/>
                  </a:ext>
                </a:extLst>
              </a:tr>
              <a:tr h="637762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36504719"/>
                  </a:ext>
                </a:extLst>
              </a:tr>
              <a:tr h="701538"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C.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639562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36042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2019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Tick the sentences which are written in the present perfect tense.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37FECFF1-A9E1-4E91-8C19-947469BB3D17}"/>
              </a:ext>
            </a:extLst>
          </p:cNvPr>
          <p:cNvSpPr/>
          <p:nvPr/>
        </p:nvSpPr>
        <p:spPr>
          <a:xfrm>
            <a:off x="2379393" y="1733125"/>
            <a:ext cx="3790552" cy="949310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The company calendar for next year has just arrived.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AE61F0F2-25A6-45E7-A9EA-B18F717D646D}"/>
              </a:ext>
            </a:extLst>
          </p:cNvPr>
          <p:cNvSpPr/>
          <p:nvPr/>
        </p:nvSpPr>
        <p:spPr>
          <a:xfrm>
            <a:off x="6924777" y="1857795"/>
            <a:ext cx="839391" cy="696896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rgbClr val="FF0000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</a:t>
            </a:r>
            <a:endParaRPr lang="en-GB" sz="6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36AD5467-A573-404C-B421-9A8AC23F500A}"/>
              </a:ext>
            </a:extLst>
          </p:cNvPr>
          <p:cNvSpPr/>
          <p:nvPr/>
        </p:nvSpPr>
        <p:spPr>
          <a:xfrm>
            <a:off x="2435068" y="2972525"/>
            <a:ext cx="3790552" cy="949310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He has only played in the final quarter of the game.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A5ED67F4-8D3F-4747-A148-36CAE1261B54}"/>
              </a:ext>
            </a:extLst>
          </p:cNvPr>
          <p:cNvSpPr/>
          <p:nvPr/>
        </p:nvSpPr>
        <p:spPr>
          <a:xfrm>
            <a:off x="6924777" y="3097195"/>
            <a:ext cx="839391" cy="696896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rgbClr val="FF0000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</a:t>
            </a:r>
            <a:endParaRPr lang="en-GB" sz="1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58D14B66-BEBB-4A83-B1FF-56164AB0C8EB}"/>
              </a:ext>
            </a:extLst>
          </p:cNvPr>
          <p:cNvSpPr/>
          <p:nvPr/>
        </p:nvSpPr>
        <p:spPr>
          <a:xfrm>
            <a:off x="2435068" y="4211925"/>
            <a:ext cx="3790552" cy="94931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Jenny promised to let us visit her new puppy during the school holidays.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DCE4BEE-691A-481A-9E30-1B03E344E7F4}"/>
              </a:ext>
            </a:extLst>
          </p:cNvPr>
          <p:cNvSpPr/>
          <p:nvPr/>
        </p:nvSpPr>
        <p:spPr>
          <a:xfrm>
            <a:off x="6924777" y="4336595"/>
            <a:ext cx="839391" cy="696896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b="1" dirty="0">
              <a:solidFill>
                <a:schemeClr val="bg1">
                  <a:lumMod val="65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BB5BBF57-1655-4CC3-A88F-52DA95D15A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0193176"/>
              </p:ext>
            </p:extLst>
          </p:nvPr>
        </p:nvGraphicFramePr>
        <p:xfrm>
          <a:off x="1680236" y="1857795"/>
          <a:ext cx="318881" cy="331636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8881">
                  <a:extLst>
                    <a:ext uri="{9D8B030D-6E8A-4147-A177-3AD203B41FA5}">
                      <a16:colId xmlns:a16="http://schemas.microsoft.com/office/drawing/2014/main" val="1513034426"/>
                    </a:ext>
                  </a:extLst>
                </a:gridCol>
              </a:tblGrid>
              <a:tr h="701538"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A.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16638375"/>
                  </a:ext>
                </a:extLst>
              </a:tr>
              <a:tr h="573986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94243264"/>
                  </a:ext>
                </a:extLst>
              </a:tr>
              <a:tr h="701538"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B.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15099625"/>
                  </a:ext>
                </a:extLst>
              </a:tr>
              <a:tr h="637762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36504719"/>
                  </a:ext>
                </a:extLst>
              </a:tr>
              <a:tr h="701538"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C.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639562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70419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2019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Alfie thinks he has written a sentence in the present perfect tense. 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he correct? Explain why.</a:t>
            </a:r>
          </a:p>
          <a:p>
            <a:pPr lvl="0" algn="ctr"/>
            <a:endParaRPr lang="en-GB" sz="2400" dirty="0">
              <a:solidFill>
                <a:srgbClr val="FF0000"/>
              </a:solidFill>
              <a:latin typeface="SassoonCRInfantMedium" panose="02000603020000020003" pitchFamily="2" charset="0"/>
            </a:endParaRP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9D0E0E36-80FF-449D-9AB1-B956FFA746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4028682"/>
              </p:ext>
            </p:extLst>
          </p:nvPr>
        </p:nvGraphicFramePr>
        <p:xfrm>
          <a:off x="1507937" y="1440730"/>
          <a:ext cx="6128126" cy="25454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3383">
                  <a:extLst>
                    <a:ext uri="{9D8B030D-6E8A-4147-A177-3AD203B41FA5}">
                      <a16:colId xmlns:a16="http://schemas.microsoft.com/office/drawing/2014/main" val="150199616"/>
                    </a:ext>
                  </a:extLst>
                </a:gridCol>
                <a:gridCol w="5404743">
                  <a:extLst>
                    <a:ext uri="{9D8B030D-6E8A-4147-A177-3AD203B41FA5}">
                      <a16:colId xmlns:a16="http://schemas.microsoft.com/office/drawing/2014/main" val="2863628880"/>
                    </a:ext>
                  </a:extLst>
                </a:gridCol>
              </a:tblGrid>
              <a:tr h="202844">
                <a:tc>
                  <a:txBody>
                    <a:bodyPr/>
                    <a:lstStyle/>
                    <a:p>
                      <a:endParaRPr lang="en-GB" sz="1300" b="1" dirty="0">
                        <a:latin typeface="Century Gothic" panose="020B0502020202020204" pitchFamily="34" charset="0"/>
                      </a:endParaRPr>
                    </a:p>
                  </a:txBody>
                  <a:tcPr marL="77171" marR="0" marT="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300" b="1" dirty="0">
                        <a:latin typeface="Century Gothic" panose="020B0502020202020204" pitchFamily="34" charset="0"/>
                      </a:endParaRPr>
                    </a:p>
                  </a:txBody>
                  <a:tcPr marL="77171" marR="0" marT="0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4903219"/>
                  </a:ext>
                </a:extLst>
              </a:tr>
              <a:tr h="529873">
                <a:tc>
                  <a:txBody>
                    <a:bodyPr/>
                    <a:lstStyle/>
                    <a:p>
                      <a:endParaRPr lang="en-GB" sz="2500" b="1" dirty="0">
                        <a:latin typeface="Century Gothic" panose="020B0502020202020204" pitchFamily="34" charset="0"/>
                      </a:endParaRPr>
                    </a:p>
                  </a:txBody>
                  <a:tcPr marL="77171" marR="0" marT="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500" b="1" dirty="0">
                        <a:latin typeface="Century Gothic" panose="020B0502020202020204" pitchFamily="34" charset="0"/>
                      </a:endParaRPr>
                    </a:p>
                  </a:txBody>
                  <a:tcPr marL="77171" marR="0" marT="0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7031220"/>
                  </a:ext>
                </a:extLst>
              </a:tr>
              <a:tr h="529873">
                <a:tc>
                  <a:txBody>
                    <a:bodyPr/>
                    <a:lstStyle/>
                    <a:p>
                      <a:endParaRPr lang="en-GB" sz="2500" b="1" dirty="0">
                        <a:latin typeface="Century Gothic" panose="020B0502020202020204" pitchFamily="34" charset="0"/>
                      </a:endParaRPr>
                    </a:p>
                  </a:txBody>
                  <a:tcPr marL="77171" marR="0" marT="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500" b="1" dirty="0">
                        <a:latin typeface="Century Gothic" panose="020B0502020202020204" pitchFamily="34" charset="0"/>
                      </a:endParaRPr>
                    </a:p>
                  </a:txBody>
                  <a:tcPr marL="77171" marR="0" marT="0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3192130"/>
                  </a:ext>
                </a:extLst>
              </a:tr>
              <a:tr h="529873">
                <a:tc>
                  <a:txBody>
                    <a:bodyPr/>
                    <a:lstStyle/>
                    <a:p>
                      <a:endParaRPr lang="en-GB" sz="2500" b="1" dirty="0">
                        <a:latin typeface="Century Gothic" panose="020B0502020202020204" pitchFamily="34" charset="0"/>
                      </a:endParaRPr>
                    </a:p>
                  </a:txBody>
                  <a:tcPr marL="77171" marR="0" marT="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500" b="1" dirty="0">
                        <a:latin typeface="Century Gothic" panose="020B0502020202020204" pitchFamily="34" charset="0"/>
                      </a:endParaRPr>
                    </a:p>
                  </a:txBody>
                  <a:tcPr marL="77171" marR="0" marT="0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4896091"/>
                  </a:ext>
                </a:extLst>
              </a:tr>
              <a:tr h="529873">
                <a:tc>
                  <a:txBody>
                    <a:bodyPr/>
                    <a:lstStyle/>
                    <a:p>
                      <a:endParaRPr lang="en-GB" sz="2500" b="1" dirty="0">
                        <a:latin typeface="Century Gothic" panose="020B0502020202020204" pitchFamily="34" charset="0"/>
                      </a:endParaRPr>
                    </a:p>
                  </a:txBody>
                  <a:tcPr marL="77171" marR="0" marT="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500" b="1" dirty="0">
                        <a:latin typeface="Century Gothic" panose="020B0502020202020204" pitchFamily="34" charset="0"/>
                      </a:endParaRPr>
                    </a:p>
                  </a:txBody>
                  <a:tcPr marL="77171" marR="0" marT="0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8731094"/>
                  </a:ext>
                </a:extLst>
              </a:tr>
              <a:tr h="223128">
                <a:tc>
                  <a:txBody>
                    <a:bodyPr/>
                    <a:lstStyle/>
                    <a:p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 marL="77171" marR="0" marT="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 marL="77171" marR="0" marT="0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6957732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F0AC33E9-9B34-499B-9F9E-86347B895F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1614972"/>
              </p:ext>
            </p:extLst>
          </p:nvPr>
        </p:nvGraphicFramePr>
        <p:xfrm>
          <a:off x="2226841" y="1698106"/>
          <a:ext cx="5404743" cy="10597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04743">
                  <a:extLst>
                    <a:ext uri="{9D8B030D-6E8A-4147-A177-3AD203B41FA5}">
                      <a16:colId xmlns:a16="http://schemas.microsoft.com/office/drawing/2014/main" val="2863628880"/>
                    </a:ext>
                  </a:extLst>
                </a:gridCol>
              </a:tblGrid>
              <a:tr h="529873">
                <a:tc>
                  <a:txBody>
                    <a:bodyPr/>
                    <a:lstStyle/>
                    <a:p>
                      <a:r>
                        <a:rPr lang="en-GB" sz="2500" b="1" dirty="0">
                          <a:latin typeface="Century Gothic" panose="020B0502020202020204" pitchFamily="34" charset="0"/>
                        </a:rPr>
                        <a:t>The history lesson continued to be</a:t>
                      </a:r>
                    </a:p>
                  </a:txBody>
                  <a:tcPr marL="77171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3192130"/>
                  </a:ext>
                </a:extLst>
              </a:tr>
              <a:tr h="529873">
                <a:tc>
                  <a:txBody>
                    <a:bodyPr/>
                    <a:lstStyle/>
                    <a:p>
                      <a:r>
                        <a:rPr lang="en-GB" sz="2500" b="1" dirty="0">
                          <a:latin typeface="Century Gothic" panose="020B0502020202020204" pitchFamily="34" charset="0"/>
                        </a:rPr>
                        <a:t>really interesting.</a:t>
                      </a:r>
                    </a:p>
                  </a:txBody>
                  <a:tcPr marL="77171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48960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9867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2019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Alfie thinks he has written a sentence in the present perfect tense. 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he correct? Explain why.</a:t>
            </a: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Alfie is incorrect because...</a:t>
            </a:r>
            <a:endParaRPr lang="en-GB" sz="20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32F35E92-9FDE-4EC4-8106-B44D4B922C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8804632"/>
              </p:ext>
            </p:extLst>
          </p:nvPr>
        </p:nvGraphicFramePr>
        <p:xfrm>
          <a:off x="1507937" y="1440730"/>
          <a:ext cx="6128126" cy="25454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3383">
                  <a:extLst>
                    <a:ext uri="{9D8B030D-6E8A-4147-A177-3AD203B41FA5}">
                      <a16:colId xmlns:a16="http://schemas.microsoft.com/office/drawing/2014/main" val="150199616"/>
                    </a:ext>
                  </a:extLst>
                </a:gridCol>
                <a:gridCol w="5404743">
                  <a:extLst>
                    <a:ext uri="{9D8B030D-6E8A-4147-A177-3AD203B41FA5}">
                      <a16:colId xmlns:a16="http://schemas.microsoft.com/office/drawing/2014/main" val="2863628880"/>
                    </a:ext>
                  </a:extLst>
                </a:gridCol>
              </a:tblGrid>
              <a:tr h="202844">
                <a:tc>
                  <a:txBody>
                    <a:bodyPr/>
                    <a:lstStyle/>
                    <a:p>
                      <a:endParaRPr lang="en-GB" sz="1300" b="1" dirty="0">
                        <a:latin typeface="Century Gothic" panose="020B0502020202020204" pitchFamily="34" charset="0"/>
                      </a:endParaRPr>
                    </a:p>
                  </a:txBody>
                  <a:tcPr marL="77171" marR="0" marT="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300" b="1" dirty="0">
                        <a:latin typeface="Century Gothic" panose="020B0502020202020204" pitchFamily="34" charset="0"/>
                      </a:endParaRPr>
                    </a:p>
                  </a:txBody>
                  <a:tcPr marL="77171" marR="0" marT="0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4903219"/>
                  </a:ext>
                </a:extLst>
              </a:tr>
              <a:tr h="529873">
                <a:tc>
                  <a:txBody>
                    <a:bodyPr/>
                    <a:lstStyle/>
                    <a:p>
                      <a:endParaRPr lang="en-GB" sz="2500" b="1" dirty="0">
                        <a:latin typeface="Century Gothic" panose="020B0502020202020204" pitchFamily="34" charset="0"/>
                      </a:endParaRPr>
                    </a:p>
                  </a:txBody>
                  <a:tcPr marL="77171" marR="0" marT="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500" b="1" dirty="0">
                        <a:latin typeface="Century Gothic" panose="020B0502020202020204" pitchFamily="34" charset="0"/>
                      </a:endParaRPr>
                    </a:p>
                  </a:txBody>
                  <a:tcPr marL="77171" marR="0" marT="0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7031220"/>
                  </a:ext>
                </a:extLst>
              </a:tr>
              <a:tr h="529873">
                <a:tc>
                  <a:txBody>
                    <a:bodyPr/>
                    <a:lstStyle/>
                    <a:p>
                      <a:endParaRPr lang="en-GB" sz="2500" b="1" dirty="0">
                        <a:latin typeface="Century Gothic" panose="020B0502020202020204" pitchFamily="34" charset="0"/>
                      </a:endParaRPr>
                    </a:p>
                  </a:txBody>
                  <a:tcPr marL="77171" marR="0" marT="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500" b="1" dirty="0">
                        <a:latin typeface="Century Gothic" panose="020B0502020202020204" pitchFamily="34" charset="0"/>
                      </a:endParaRPr>
                    </a:p>
                  </a:txBody>
                  <a:tcPr marL="77171" marR="0" marT="0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3192130"/>
                  </a:ext>
                </a:extLst>
              </a:tr>
              <a:tr h="529873">
                <a:tc>
                  <a:txBody>
                    <a:bodyPr/>
                    <a:lstStyle/>
                    <a:p>
                      <a:endParaRPr lang="en-GB" sz="2500" b="1" dirty="0">
                        <a:latin typeface="Century Gothic" panose="020B0502020202020204" pitchFamily="34" charset="0"/>
                      </a:endParaRPr>
                    </a:p>
                  </a:txBody>
                  <a:tcPr marL="77171" marR="0" marT="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500" b="1" dirty="0">
                        <a:latin typeface="Century Gothic" panose="020B0502020202020204" pitchFamily="34" charset="0"/>
                      </a:endParaRPr>
                    </a:p>
                  </a:txBody>
                  <a:tcPr marL="77171" marR="0" marT="0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4896091"/>
                  </a:ext>
                </a:extLst>
              </a:tr>
              <a:tr h="529873">
                <a:tc>
                  <a:txBody>
                    <a:bodyPr/>
                    <a:lstStyle/>
                    <a:p>
                      <a:endParaRPr lang="en-GB" sz="2500" b="1" dirty="0">
                        <a:latin typeface="Century Gothic" panose="020B0502020202020204" pitchFamily="34" charset="0"/>
                      </a:endParaRPr>
                    </a:p>
                  </a:txBody>
                  <a:tcPr marL="77171" marR="0" marT="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500" b="1" dirty="0">
                        <a:latin typeface="Century Gothic" panose="020B0502020202020204" pitchFamily="34" charset="0"/>
                      </a:endParaRPr>
                    </a:p>
                  </a:txBody>
                  <a:tcPr marL="77171" marR="0" marT="0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8731094"/>
                  </a:ext>
                </a:extLst>
              </a:tr>
              <a:tr h="223128">
                <a:tc>
                  <a:txBody>
                    <a:bodyPr/>
                    <a:lstStyle/>
                    <a:p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 marL="77171" marR="0" marT="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 marL="77171" marR="0" marT="0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6957732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77376CAA-D52E-4A75-8E89-6EA4B6FEC9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7037782"/>
              </p:ext>
            </p:extLst>
          </p:nvPr>
        </p:nvGraphicFramePr>
        <p:xfrm>
          <a:off x="2226841" y="1698106"/>
          <a:ext cx="5404743" cy="10597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04743">
                  <a:extLst>
                    <a:ext uri="{9D8B030D-6E8A-4147-A177-3AD203B41FA5}">
                      <a16:colId xmlns:a16="http://schemas.microsoft.com/office/drawing/2014/main" val="2863628880"/>
                    </a:ext>
                  </a:extLst>
                </a:gridCol>
              </a:tblGrid>
              <a:tr h="529873">
                <a:tc>
                  <a:txBody>
                    <a:bodyPr/>
                    <a:lstStyle/>
                    <a:p>
                      <a:r>
                        <a:rPr lang="en-GB" sz="2500" b="1" dirty="0">
                          <a:latin typeface="Century Gothic" panose="020B0502020202020204" pitchFamily="34" charset="0"/>
                        </a:rPr>
                        <a:t>The history lesson continued to be</a:t>
                      </a:r>
                    </a:p>
                  </a:txBody>
                  <a:tcPr marL="77171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3192130"/>
                  </a:ext>
                </a:extLst>
              </a:tr>
              <a:tr h="529873">
                <a:tc>
                  <a:txBody>
                    <a:bodyPr/>
                    <a:lstStyle/>
                    <a:p>
                      <a:r>
                        <a:rPr lang="en-GB" sz="2500" b="1" dirty="0">
                          <a:latin typeface="Century Gothic" panose="020B0502020202020204" pitchFamily="34" charset="0"/>
                        </a:rPr>
                        <a:t>really interesting.</a:t>
                      </a:r>
                    </a:p>
                  </a:txBody>
                  <a:tcPr marL="77171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48960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1329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2019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Alfie thinks he has written a sentence in the present perfect tense. 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he correct? Explain why.</a:t>
            </a: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Alfie is incorrect because his sentence is written in the simple past. </a:t>
            </a: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Present perfect tense is formed using the auxiliary verb ‘has’ or ‘have’ followed by the past participle.</a:t>
            </a:r>
            <a:endParaRPr lang="en-GB" sz="2400" dirty="0">
              <a:solidFill>
                <a:srgbClr val="FF0000"/>
              </a:solidFill>
              <a:latin typeface="SassoonCRInfantMedium" panose="02000603020000020003" pitchFamily="2" charset="0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7159F7F0-B8D3-4546-97A4-B577C1C1C5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8804632"/>
              </p:ext>
            </p:extLst>
          </p:nvPr>
        </p:nvGraphicFramePr>
        <p:xfrm>
          <a:off x="1507937" y="1440730"/>
          <a:ext cx="6128126" cy="25454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3383">
                  <a:extLst>
                    <a:ext uri="{9D8B030D-6E8A-4147-A177-3AD203B41FA5}">
                      <a16:colId xmlns:a16="http://schemas.microsoft.com/office/drawing/2014/main" val="150199616"/>
                    </a:ext>
                  </a:extLst>
                </a:gridCol>
                <a:gridCol w="5404743">
                  <a:extLst>
                    <a:ext uri="{9D8B030D-6E8A-4147-A177-3AD203B41FA5}">
                      <a16:colId xmlns:a16="http://schemas.microsoft.com/office/drawing/2014/main" val="2863628880"/>
                    </a:ext>
                  </a:extLst>
                </a:gridCol>
              </a:tblGrid>
              <a:tr h="202844">
                <a:tc>
                  <a:txBody>
                    <a:bodyPr/>
                    <a:lstStyle/>
                    <a:p>
                      <a:endParaRPr lang="en-GB" sz="1300" b="1" dirty="0">
                        <a:latin typeface="Century Gothic" panose="020B0502020202020204" pitchFamily="34" charset="0"/>
                      </a:endParaRPr>
                    </a:p>
                  </a:txBody>
                  <a:tcPr marL="77171" marR="0" marT="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300" b="1" dirty="0">
                        <a:latin typeface="Century Gothic" panose="020B0502020202020204" pitchFamily="34" charset="0"/>
                      </a:endParaRPr>
                    </a:p>
                  </a:txBody>
                  <a:tcPr marL="77171" marR="0" marT="0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4903219"/>
                  </a:ext>
                </a:extLst>
              </a:tr>
              <a:tr h="529873">
                <a:tc>
                  <a:txBody>
                    <a:bodyPr/>
                    <a:lstStyle/>
                    <a:p>
                      <a:endParaRPr lang="en-GB" sz="2500" b="1" dirty="0">
                        <a:latin typeface="Century Gothic" panose="020B0502020202020204" pitchFamily="34" charset="0"/>
                      </a:endParaRPr>
                    </a:p>
                  </a:txBody>
                  <a:tcPr marL="77171" marR="0" marT="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500" b="1" dirty="0">
                        <a:latin typeface="Century Gothic" panose="020B0502020202020204" pitchFamily="34" charset="0"/>
                      </a:endParaRPr>
                    </a:p>
                  </a:txBody>
                  <a:tcPr marL="77171" marR="0" marT="0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7031220"/>
                  </a:ext>
                </a:extLst>
              </a:tr>
              <a:tr h="529873">
                <a:tc>
                  <a:txBody>
                    <a:bodyPr/>
                    <a:lstStyle/>
                    <a:p>
                      <a:endParaRPr lang="en-GB" sz="2500" b="1" dirty="0">
                        <a:latin typeface="Century Gothic" panose="020B0502020202020204" pitchFamily="34" charset="0"/>
                      </a:endParaRPr>
                    </a:p>
                  </a:txBody>
                  <a:tcPr marL="77171" marR="0" marT="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500" b="1" dirty="0">
                        <a:latin typeface="Century Gothic" panose="020B0502020202020204" pitchFamily="34" charset="0"/>
                      </a:endParaRPr>
                    </a:p>
                  </a:txBody>
                  <a:tcPr marL="77171" marR="0" marT="0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3192130"/>
                  </a:ext>
                </a:extLst>
              </a:tr>
              <a:tr h="529873">
                <a:tc>
                  <a:txBody>
                    <a:bodyPr/>
                    <a:lstStyle/>
                    <a:p>
                      <a:endParaRPr lang="en-GB" sz="2500" b="1" dirty="0">
                        <a:latin typeface="Century Gothic" panose="020B0502020202020204" pitchFamily="34" charset="0"/>
                      </a:endParaRPr>
                    </a:p>
                  </a:txBody>
                  <a:tcPr marL="77171" marR="0" marT="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500" b="1" dirty="0">
                        <a:latin typeface="Century Gothic" panose="020B0502020202020204" pitchFamily="34" charset="0"/>
                      </a:endParaRPr>
                    </a:p>
                  </a:txBody>
                  <a:tcPr marL="77171" marR="0" marT="0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4896091"/>
                  </a:ext>
                </a:extLst>
              </a:tr>
              <a:tr h="529873">
                <a:tc>
                  <a:txBody>
                    <a:bodyPr/>
                    <a:lstStyle/>
                    <a:p>
                      <a:endParaRPr lang="en-GB" sz="2500" b="1" dirty="0">
                        <a:latin typeface="Century Gothic" panose="020B0502020202020204" pitchFamily="34" charset="0"/>
                      </a:endParaRPr>
                    </a:p>
                  </a:txBody>
                  <a:tcPr marL="77171" marR="0" marT="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500" b="1" dirty="0">
                        <a:latin typeface="Century Gothic" panose="020B0502020202020204" pitchFamily="34" charset="0"/>
                      </a:endParaRPr>
                    </a:p>
                  </a:txBody>
                  <a:tcPr marL="77171" marR="0" marT="0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8731094"/>
                  </a:ext>
                </a:extLst>
              </a:tr>
              <a:tr h="223128">
                <a:tc>
                  <a:txBody>
                    <a:bodyPr/>
                    <a:lstStyle/>
                    <a:p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 marL="77171" marR="0" marT="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 marL="77171" marR="0" marT="0" marB="0" anchor="b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6957732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C3590785-6583-4BCE-87E9-5ABCD756FF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7037782"/>
              </p:ext>
            </p:extLst>
          </p:nvPr>
        </p:nvGraphicFramePr>
        <p:xfrm>
          <a:off x="2226841" y="1698106"/>
          <a:ext cx="5404743" cy="10597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04743">
                  <a:extLst>
                    <a:ext uri="{9D8B030D-6E8A-4147-A177-3AD203B41FA5}">
                      <a16:colId xmlns:a16="http://schemas.microsoft.com/office/drawing/2014/main" val="2863628880"/>
                    </a:ext>
                  </a:extLst>
                </a:gridCol>
              </a:tblGrid>
              <a:tr h="529873">
                <a:tc>
                  <a:txBody>
                    <a:bodyPr/>
                    <a:lstStyle/>
                    <a:p>
                      <a:r>
                        <a:rPr lang="en-GB" sz="2500" b="1" dirty="0">
                          <a:latin typeface="Century Gothic" panose="020B0502020202020204" pitchFamily="34" charset="0"/>
                        </a:rPr>
                        <a:t>The history lesson continued to be</a:t>
                      </a:r>
                    </a:p>
                  </a:txBody>
                  <a:tcPr marL="77171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3192130"/>
                  </a:ext>
                </a:extLst>
              </a:tr>
              <a:tr h="529873">
                <a:tc>
                  <a:txBody>
                    <a:bodyPr/>
                    <a:lstStyle/>
                    <a:p>
                      <a:r>
                        <a:rPr lang="en-GB" sz="2500" b="1" dirty="0">
                          <a:latin typeface="Century Gothic" panose="020B0502020202020204" pitchFamily="34" charset="0"/>
                        </a:rPr>
                        <a:t>really interesting.</a:t>
                      </a:r>
                    </a:p>
                  </a:txBody>
                  <a:tcPr marL="77171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48960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94094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2019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Application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Add the auxiliary verb </a:t>
            </a:r>
            <a:r>
              <a:rPr lang="en-GB" sz="2000" b="1" u="sng" dirty="0">
                <a:solidFill>
                  <a:schemeClr val="tx1"/>
                </a:solidFill>
                <a:latin typeface="Century Gothic" panose="020B0502020202020204" pitchFamily="34" charset="0"/>
              </a:rPr>
              <a:t>has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or </a:t>
            </a:r>
            <a:r>
              <a:rPr lang="en-GB" sz="2000" b="1" u="sng" dirty="0">
                <a:solidFill>
                  <a:schemeClr val="tx1"/>
                </a:solidFill>
                <a:latin typeface="Century Gothic" panose="020B0502020202020204" pitchFamily="34" charset="0"/>
              </a:rPr>
              <a:t>have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to the following phrases to change them into the present perfect form.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A2D794D1-6ED0-4085-A024-289060516F45}"/>
              </a:ext>
            </a:extLst>
          </p:cNvPr>
          <p:cNvGrpSpPr/>
          <p:nvPr/>
        </p:nvGrpSpPr>
        <p:grpSpPr>
          <a:xfrm>
            <a:off x="1699758" y="2062673"/>
            <a:ext cx="5744484" cy="3400302"/>
            <a:chOff x="3008306" y="2299853"/>
            <a:chExt cx="2947828" cy="1744893"/>
          </a:xfrm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307A9828-AAFA-478C-AE90-A0DCEA978255}"/>
                </a:ext>
              </a:extLst>
            </p:cNvPr>
            <p:cNvSpPr/>
            <p:nvPr/>
          </p:nvSpPr>
          <p:spPr>
            <a:xfrm>
              <a:off x="3008306" y="2299853"/>
              <a:ext cx="914400" cy="475989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I remember</a:t>
              </a:r>
            </a:p>
          </p:txBody>
        </p: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63BFEADF-9BA8-4AD5-86E3-FBDF3F20F0B9}"/>
                </a:ext>
              </a:extLst>
            </p:cNvPr>
            <p:cNvSpPr/>
            <p:nvPr/>
          </p:nvSpPr>
          <p:spPr>
            <a:xfrm>
              <a:off x="4025020" y="2893805"/>
              <a:ext cx="914400" cy="475989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You completed</a:t>
              </a:r>
            </a:p>
          </p:txBody>
        </p:sp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7A2BF615-7CF1-402A-AF52-AD3ABEEEB8BF}"/>
                </a:ext>
              </a:extLst>
            </p:cNvPr>
            <p:cNvSpPr/>
            <p:nvPr/>
          </p:nvSpPr>
          <p:spPr>
            <a:xfrm>
              <a:off x="5041734" y="3568757"/>
              <a:ext cx="914400" cy="475989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She considered</a:t>
              </a:r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21041875-C729-41C1-9648-41A378797871}"/>
                </a:ext>
              </a:extLst>
            </p:cNvPr>
            <p:cNvSpPr/>
            <p:nvPr/>
          </p:nvSpPr>
          <p:spPr>
            <a:xfrm>
              <a:off x="5041734" y="2299853"/>
              <a:ext cx="914400" cy="475989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They appeared</a:t>
              </a:r>
            </a:p>
          </p:txBody>
        </p:sp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D2696407-A04F-461B-95B0-40A447EB11E9}"/>
                </a:ext>
              </a:extLst>
            </p:cNvPr>
            <p:cNvSpPr/>
            <p:nvPr/>
          </p:nvSpPr>
          <p:spPr>
            <a:xfrm>
              <a:off x="3008306" y="3568757"/>
              <a:ext cx="914400" cy="475989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He exercises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360145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2019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Application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Add the auxiliary verb </a:t>
            </a:r>
            <a:r>
              <a:rPr lang="en-GB" sz="2000" b="1" u="sng" dirty="0">
                <a:solidFill>
                  <a:schemeClr val="tx1"/>
                </a:solidFill>
                <a:latin typeface="Century Gothic" panose="020B0502020202020204" pitchFamily="34" charset="0"/>
              </a:rPr>
              <a:t>has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or </a:t>
            </a:r>
            <a:r>
              <a:rPr lang="en-GB" sz="2000" b="1" u="sng" dirty="0">
                <a:solidFill>
                  <a:schemeClr val="tx1"/>
                </a:solidFill>
                <a:latin typeface="Century Gothic" panose="020B0502020202020204" pitchFamily="34" charset="0"/>
              </a:rPr>
              <a:t>have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to the following phrases to change them into the present perfect form.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A2D794D1-6ED0-4085-A024-289060516F45}"/>
              </a:ext>
            </a:extLst>
          </p:cNvPr>
          <p:cNvGrpSpPr/>
          <p:nvPr/>
        </p:nvGrpSpPr>
        <p:grpSpPr>
          <a:xfrm>
            <a:off x="1699758" y="2062673"/>
            <a:ext cx="5744484" cy="3400302"/>
            <a:chOff x="3008306" y="2299853"/>
            <a:chExt cx="2947828" cy="1744893"/>
          </a:xfrm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307A9828-AAFA-478C-AE90-A0DCEA978255}"/>
                </a:ext>
              </a:extLst>
            </p:cNvPr>
            <p:cNvSpPr/>
            <p:nvPr/>
          </p:nvSpPr>
          <p:spPr>
            <a:xfrm>
              <a:off x="3008306" y="2299853"/>
              <a:ext cx="914400" cy="475989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000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I have remembered</a:t>
              </a:r>
            </a:p>
          </p:txBody>
        </p: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63BFEADF-9BA8-4AD5-86E3-FBDF3F20F0B9}"/>
                </a:ext>
              </a:extLst>
            </p:cNvPr>
            <p:cNvSpPr/>
            <p:nvPr/>
          </p:nvSpPr>
          <p:spPr>
            <a:xfrm>
              <a:off x="4025020" y="2893805"/>
              <a:ext cx="914400" cy="475989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000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You have completed</a:t>
              </a:r>
            </a:p>
          </p:txBody>
        </p:sp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7A2BF615-7CF1-402A-AF52-AD3ABEEEB8BF}"/>
                </a:ext>
              </a:extLst>
            </p:cNvPr>
            <p:cNvSpPr/>
            <p:nvPr/>
          </p:nvSpPr>
          <p:spPr>
            <a:xfrm>
              <a:off x="5041734" y="3568757"/>
              <a:ext cx="914400" cy="475989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000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She has considered</a:t>
              </a:r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21041875-C729-41C1-9648-41A378797871}"/>
                </a:ext>
              </a:extLst>
            </p:cNvPr>
            <p:cNvSpPr/>
            <p:nvPr/>
          </p:nvSpPr>
          <p:spPr>
            <a:xfrm>
              <a:off x="5041734" y="2299853"/>
              <a:ext cx="914400" cy="475989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000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They have appeared</a:t>
              </a:r>
            </a:p>
          </p:txBody>
        </p:sp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D2696407-A04F-461B-95B0-40A447EB11E9}"/>
                </a:ext>
              </a:extLst>
            </p:cNvPr>
            <p:cNvSpPr/>
            <p:nvPr/>
          </p:nvSpPr>
          <p:spPr>
            <a:xfrm>
              <a:off x="3008306" y="3568757"/>
              <a:ext cx="914400" cy="475989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000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He has exercised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878879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2019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Have the verbs below been sorted into the correct columns?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Convince me.</a:t>
            </a:r>
            <a:endParaRPr lang="en-GB" sz="3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dirty="0">
              <a:solidFill>
                <a:srgbClr val="FF0000"/>
              </a:solidFill>
              <a:latin typeface="SassoonCRInfantMedium" panose="02000603020000020003" pitchFamily="2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F9208BA-5B8C-4986-A9D1-F8D0B06477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2077281"/>
              </p:ext>
            </p:extLst>
          </p:nvPr>
        </p:nvGraphicFramePr>
        <p:xfrm>
          <a:off x="2825348" y="1636743"/>
          <a:ext cx="3710614" cy="278296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55307">
                  <a:extLst>
                    <a:ext uri="{9D8B030D-6E8A-4147-A177-3AD203B41FA5}">
                      <a16:colId xmlns:a16="http://schemas.microsoft.com/office/drawing/2014/main" val="2209470200"/>
                    </a:ext>
                  </a:extLst>
                </a:gridCol>
                <a:gridCol w="1855307">
                  <a:extLst>
                    <a:ext uri="{9D8B030D-6E8A-4147-A177-3AD203B41FA5}">
                      <a16:colId xmlns:a16="http://schemas.microsoft.com/office/drawing/2014/main" val="743949065"/>
                    </a:ext>
                  </a:extLst>
                </a:gridCol>
              </a:tblGrid>
              <a:tr h="463827"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Simple Past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Present Perfect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2379232"/>
                  </a:ext>
                </a:extLst>
              </a:tr>
              <a:tr h="579784"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interested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have arrived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0677438"/>
                  </a:ext>
                </a:extLst>
              </a:tr>
              <a:tr h="579784"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experimented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has appeared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9300587"/>
                  </a:ext>
                </a:extLst>
              </a:tr>
              <a:tr h="579784"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has breathed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has reigned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8123538"/>
                  </a:ext>
                </a:extLst>
              </a:tr>
              <a:tr h="579784"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answered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decided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26564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69756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2019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Have the verbs below been sorted into the correct columns?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Convince me.</a:t>
            </a: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No because…</a:t>
            </a:r>
            <a:endParaRPr lang="en-GB" sz="3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dirty="0">
              <a:solidFill>
                <a:srgbClr val="FF0000"/>
              </a:solidFill>
              <a:latin typeface="SassoonCRInfantMedium" panose="02000603020000020003" pitchFamily="2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F9208BA-5B8C-4986-A9D1-F8D0B06477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6710778"/>
              </p:ext>
            </p:extLst>
          </p:nvPr>
        </p:nvGraphicFramePr>
        <p:xfrm>
          <a:off x="2825348" y="1636743"/>
          <a:ext cx="3710614" cy="278296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55307">
                  <a:extLst>
                    <a:ext uri="{9D8B030D-6E8A-4147-A177-3AD203B41FA5}">
                      <a16:colId xmlns:a16="http://schemas.microsoft.com/office/drawing/2014/main" val="2209470200"/>
                    </a:ext>
                  </a:extLst>
                </a:gridCol>
                <a:gridCol w="1855307">
                  <a:extLst>
                    <a:ext uri="{9D8B030D-6E8A-4147-A177-3AD203B41FA5}">
                      <a16:colId xmlns:a16="http://schemas.microsoft.com/office/drawing/2014/main" val="743949065"/>
                    </a:ext>
                  </a:extLst>
                </a:gridCol>
              </a:tblGrid>
              <a:tr h="463827"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Simple Past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Present Perfect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2379232"/>
                  </a:ext>
                </a:extLst>
              </a:tr>
              <a:tr h="579784"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interested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have arrived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0677438"/>
                  </a:ext>
                </a:extLst>
              </a:tr>
              <a:tr h="579784"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experimented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has appeared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9300587"/>
                  </a:ext>
                </a:extLst>
              </a:tr>
              <a:tr h="579784"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has breathed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has reigned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8123538"/>
                  </a:ext>
                </a:extLst>
              </a:tr>
              <a:tr h="579784"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answered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decided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26564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22630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2019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Have the verbs below been sorted into the correct columns?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Convince me.</a:t>
            </a:r>
            <a:endParaRPr lang="en-GB" sz="3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No because ‘has breathed’ and ‘decided’ are in the wrong columns. When the past participle follows ‘has’ or ‘have’, then it is written in present perfect tense.</a:t>
            </a:r>
            <a:endParaRPr lang="en-GB" sz="2400" dirty="0">
              <a:solidFill>
                <a:srgbClr val="FF0000"/>
              </a:solidFill>
              <a:latin typeface="SassoonCRInfantMedium" panose="02000603020000020003" pitchFamily="2" charset="0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F3AEB7C7-1CDB-46BD-A520-F8348DCCD1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2533136"/>
              </p:ext>
            </p:extLst>
          </p:nvPr>
        </p:nvGraphicFramePr>
        <p:xfrm>
          <a:off x="2825348" y="1636743"/>
          <a:ext cx="3710614" cy="278296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55307">
                  <a:extLst>
                    <a:ext uri="{9D8B030D-6E8A-4147-A177-3AD203B41FA5}">
                      <a16:colId xmlns:a16="http://schemas.microsoft.com/office/drawing/2014/main" val="2209470200"/>
                    </a:ext>
                  </a:extLst>
                </a:gridCol>
                <a:gridCol w="1855307">
                  <a:extLst>
                    <a:ext uri="{9D8B030D-6E8A-4147-A177-3AD203B41FA5}">
                      <a16:colId xmlns:a16="http://schemas.microsoft.com/office/drawing/2014/main" val="743949065"/>
                    </a:ext>
                  </a:extLst>
                </a:gridCol>
              </a:tblGrid>
              <a:tr h="463827"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Simple Past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Present Perfect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2379232"/>
                  </a:ext>
                </a:extLst>
              </a:tr>
              <a:tr h="579784"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interested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have arrived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0677438"/>
                  </a:ext>
                </a:extLst>
              </a:tr>
              <a:tr h="579784"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experimented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has appeared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9300587"/>
                  </a:ext>
                </a:extLst>
              </a:tr>
              <a:tr h="579784"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has breathed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has reigned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8123538"/>
                  </a:ext>
                </a:extLst>
              </a:tr>
              <a:tr h="579784"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answered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decided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26564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845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2019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Tick the sentences below which have a verb underlined.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42FA196-61D1-4BD5-811F-51B9BC563B7B}"/>
              </a:ext>
            </a:extLst>
          </p:cNvPr>
          <p:cNvGrpSpPr/>
          <p:nvPr/>
        </p:nvGrpSpPr>
        <p:grpSpPr>
          <a:xfrm>
            <a:off x="424882" y="1472353"/>
            <a:ext cx="8294234" cy="4447456"/>
            <a:chOff x="409574" y="1000125"/>
            <a:chExt cx="6231581" cy="3341440"/>
          </a:xfrm>
        </p:grpSpPr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F85BC9F7-4B1B-4807-9BFA-845B94594EA5}"/>
                </a:ext>
              </a:extLst>
            </p:cNvPr>
            <p:cNvSpPr/>
            <p:nvPr/>
          </p:nvSpPr>
          <p:spPr>
            <a:xfrm>
              <a:off x="409574" y="3439470"/>
              <a:ext cx="2213373" cy="902095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99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A group of whales </a:t>
              </a:r>
              <a:r>
                <a:rPr lang="en-GB" sz="2000" b="1" u="sng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is</a:t>
              </a:r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 called a school or a pod.</a:t>
              </a:r>
            </a:p>
          </p:txBody>
        </p:sp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DC3BBB54-09CE-4610-9B5A-CEB78258B102}"/>
                </a:ext>
              </a:extLst>
            </p:cNvPr>
            <p:cNvSpPr/>
            <p:nvPr/>
          </p:nvSpPr>
          <p:spPr>
            <a:xfrm>
              <a:off x="409574" y="1000125"/>
              <a:ext cx="2213373" cy="902095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The fruit was </a:t>
              </a:r>
              <a:r>
                <a:rPr lang="en-GB" sz="2000" b="1" u="sng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fresh</a:t>
              </a:r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 and juicy.</a:t>
              </a:r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1E7443EB-0C5E-4707-81F0-AA921481EDD9}"/>
                </a:ext>
              </a:extLst>
            </p:cNvPr>
            <p:cNvSpPr/>
            <p:nvPr/>
          </p:nvSpPr>
          <p:spPr>
            <a:xfrm>
              <a:off x="409574" y="2219798"/>
              <a:ext cx="2213373" cy="902095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The history book on the shelf was </a:t>
              </a:r>
              <a:r>
                <a:rPr lang="en-GB" sz="2000" b="1" u="sng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dusty</a:t>
              </a:r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.</a:t>
              </a:r>
            </a:p>
          </p:txBody>
        </p:sp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719632DA-E543-4013-A859-7A98A190A777}"/>
                </a:ext>
              </a:extLst>
            </p:cNvPr>
            <p:cNvSpPr/>
            <p:nvPr/>
          </p:nvSpPr>
          <p:spPr>
            <a:xfrm>
              <a:off x="3677222" y="3409612"/>
              <a:ext cx="2213373" cy="902095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The calendar was </a:t>
              </a:r>
              <a:r>
                <a:rPr lang="en-GB" sz="2000" b="1" u="sng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still</a:t>
              </a:r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 on February even though it was now April.</a:t>
              </a:r>
            </a:p>
          </p:txBody>
        </p:sp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A57B119F-6F09-463D-9E52-D79B7D98E70C}"/>
                </a:ext>
              </a:extLst>
            </p:cNvPr>
            <p:cNvSpPr/>
            <p:nvPr/>
          </p:nvSpPr>
          <p:spPr>
            <a:xfrm>
              <a:off x="3677223" y="1010764"/>
              <a:ext cx="2213373" cy="902095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He </a:t>
              </a:r>
              <a:r>
                <a:rPr lang="en-GB" sz="2000" b="1" u="sng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opens</a:t>
              </a:r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 the shop early on Mondays.</a:t>
              </a:r>
            </a:p>
          </p:txBody>
        </p:sp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27C51DCD-5E8A-4DC5-90BC-685D6C796D3C}"/>
                </a:ext>
              </a:extLst>
            </p:cNvPr>
            <p:cNvSpPr/>
            <p:nvPr/>
          </p:nvSpPr>
          <p:spPr>
            <a:xfrm>
              <a:off x="3677222" y="2210188"/>
              <a:ext cx="2213373" cy="902095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He built the </a:t>
              </a:r>
              <a:r>
                <a:rPr lang="en-GB" sz="2000" b="1" u="sng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house</a:t>
              </a:r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 all on his own.</a:t>
              </a:r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27D5364C-7138-41BB-99C9-2CAC9D8D6F50}"/>
                </a:ext>
              </a:extLst>
            </p:cNvPr>
            <p:cNvSpPr/>
            <p:nvPr/>
          </p:nvSpPr>
          <p:spPr>
            <a:xfrm>
              <a:off x="2879230" y="1242479"/>
              <a:ext cx="521195" cy="432717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2706CBFC-AA1C-4C40-B7B1-69063E2DEECE}"/>
                </a:ext>
              </a:extLst>
            </p:cNvPr>
            <p:cNvSpPr/>
            <p:nvPr/>
          </p:nvSpPr>
          <p:spPr>
            <a:xfrm>
              <a:off x="2907805" y="2467932"/>
              <a:ext cx="521195" cy="432717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75E1E34E-93F4-4DFA-A72D-3A7C3208438C}"/>
                </a:ext>
              </a:extLst>
            </p:cNvPr>
            <p:cNvSpPr/>
            <p:nvPr/>
          </p:nvSpPr>
          <p:spPr>
            <a:xfrm>
              <a:off x="2907805" y="3693385"/>
              <a:ext cx="521195" cy="432717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99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E3AD29C2-3CFE-4254-BE47-B230629C66DC}"/>
                </a:ext>
              </a:extLst>
            </p:cNvPr>
            <p:cNvSpPr/>
            <p:nvPr/>
          </p:nvSpPr>
          <p:spPr>
            <a:xfrm>
              <a:off x="6091385" y="1232869"/>
              <a:ext cx="521195" cy="432717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id="{1C7130DE-6C4F-42E2-9EDD-1211895421AD}"/>
                </a:ext>
              </a:extLst>
            </p:cNvPr>
            <p:cNvSpPr/>
            <p:nvPr/>
          </p:nvSpPr>
          <p:spPr>
            <a:xfrm>
              <a:off x="6119960" y="2458322"/>
              <a:ext cx="521195" cy="432717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8A5849D3-FBA3-4643-8DB1-64B67E30A793}"/>
                </a:ext>
              </a:extLst>
            </p:cNvPr>
            <p:cNvSpPr/>
            <p:nvPr/>
          </p:nvSpPr>
          <p:spPr>
            <a:xfrm>
              <a:off x="6119960" y="3683775"/>
              <a:ext cx="521195" cy="432717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074907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2019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Tick the sentences below which have a verb underlined.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42FA196-61D1-4BD5-811F-51B9BC563B7B}"/>
              </a:ext>
            </a:extLst>
          </p:cNvPr>
          <p:cNvGrpSpPr/>
          <p:nvPr/>
        </p:nvGrpSpPr>
        <p:grpSpPr>
          <a:xfrm>
            <a:off x="424882" y="1472353"/>
            <a:ext cx="8294234" cy="4447456"/>
            <a:chOff x="409574" y="1000125"/>
            <a:chExt cx="6231581" cy="3341440"/>
          </a:xfrm>
        </p:grpSpPr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F85BC9F7-4B1B-4807-9BFA-845B94594EA5}"/>
                </a:ext>
              </a:extLst>
            </p:cNvPr>
            <p:cNvSpPr/>
            <p:nvPr/>
          </p:nvSpPr>
          <p:spPr>
            <a:xfrm>
              <a:off x="409574" y="3439470"/>
              <a:ext cx="2213373" cy="902095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000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A group of whales </a:t>
              </a:r>
              <a:r>
                <a:rPr lang="en-GB" sz="2000" b="1" u="sng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is</a:t>
              </a:r>
              <a:r>
                <a:rPr lang="en-GB" sz="2000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 called a school or a pod.</a:t>
              </a:r>
            </a:p>
          </p:txBody>
        </p:sp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DC3BBB54-09CE-4610-9B5A-CEB78258B102}"/>
                </a:ext>
              </a:extLst>
            </p:cNvPr>
            <p:cNvSpPr/>
            <p:nvPr/>
          </p:nvSpPr>
          <p:spPr>
            <a:xfrm>
              <a:off x="409574" y="1000125"/>
              <a:ext cx="2213373" cy="902095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000" b="1" dirty="0">
                  <a:solidFill>
                    <a:schemeClr val="bg1">
                      <a:lumMod val="65000"/>
                    </a:schemeClr>
                  </a:solidFill>
                  <a:latin typeface="Century Gothic" panose="020B0502020202020204" pitchFamily="34" charset="0"/>
                </a:rPr>
                <a:t>The fruit was </a:t>
              </a:r>
              <a:r>
                <a:rPr lang="en-GB" sz="2000" b="1" u="sng" dirty="0">
                  <a:solidFill>
                    <a:schemeClr val="bg1">
                      <a:lumMod val="65000"/>
                    </a:schemeClr>
                  </a:solidFill>
                  <a:latin typeface="Century Gothic" panose="020B0502020202020204" pitchFamily="34" charset="0"/>
                </a:rPr>
                <a:t>fresh</a:t>
              </a:r>
              <a:r>
                <a:rPr lang="en-GB" sz="2000" b="1" dirty="0">
                  <a:solidFill>
                    <a:schemeClr val="bg1">
                      <a:lumMod val="65000"/>
                    </a:schemeClr>
                  </a:solidFill>
                  <a:latin typeface="Century Gothic" panose="020B0502020202020204" pitchFamily="34" charset="0"/>
                </a:rPr>
                <a:t> and juicy.</a:t>
              </a:r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1E7443EB-0C5E-4707-81F0-AA921481EDD9}"/>
                </a:ext>
              </a:extLst>
            </p:cNvPr>
            <p:cNvSpPr/>
            <p:nvPr/>
          </p:nvSpPr>
          <p:spPr>
            <a:xfrm>
              <a:off x="409574" y="2219798"/>
              <a:ext cx="2213373" cy="902095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000" b="1" dirty="0">
                  <a:solidFill>
                    <a:schemeClr val="bg1">
                      <a:lumMod val="65000"/>
                    </a:schemeClr>
                  </a:solidFill>
                  <a:latin typeface="Century Gothic" panose="020B0502020202020204" pitchFamily="34" charset="0"/>
                </a:rPr>
                <a:t>The history book on the shelf was </a:t>
              </a:r>
              <a:r>
                <a:rPr lang="en-GB" sz="2000" b="1" u="sng" dirty="0">
                  <a:solidFill>
                    <a:schemeClr val="bg1">
                      <a:lumMod val="65000"/>
                    </a:schemeClr>
                  </a:solidFill>
                  <a:latin typeface="Century Gothic" panose="020B0502020202020204" pitchFamily="34" charset="0"/>
                </a:rPr>
                <a:t>dusty</a:t>
              </a:r>
              <a:r>
                <a:rPr lang="en-GB" sz="2000" b="1" dirty="0">
                  <a:solidFill>
                    <a:schemeClr val="bg1">
                      <a:lumMod val="65000"/>
                    </a:schemeClr>
                  </a:solidFill>
                  <a:latin typeface="Century Gothic" panose="020B0502020202020204" pitchFamily="34" charset="0"/>
                </a:rPr>
                <a:t>.</a:t>
              </a:r>
            </a:p>
          </p:txBody>
        </p:sp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719632DA-E543-4013-A859-7A98A190A777}"/>
                </a:ext>
              </a:extLst>
            </p:cNvPr>
            <p:cNvSpPr/>
            <p:nvPr/>
          </p:nvSpPr>
          <p:spPr>
            <a:xfrm>
              <a:off x="3677222" y="3409612"/>
              <a:ext cx="2213373" cy="902095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000" b="1" dirty="0">
                  <a:solidFill>
                    <a:schemeClr val="bg1">
                      <a:lumMod val="65000"/>
                    </a:schemeClr>
                  </a:solidFill>
                  <a:latin typeface="Century Gothic" panose="020B0502020202020204" pitchFamily="34" charset="0"/>
                </a:rPr>
                <a:t>The calendar was </a:t>
              </a:r>
              <a:r>
                <a:rPr lang="en-GB" sz="2000" b="1" u="sng" dirty="0">
                  <a:solidFill>
                    <a:schemeClr val="bg1">
                      <a:lumMod val="65000"/>
                    </a:schemeClr>
                  </a:solidFill>
                  <a:latin typeface="Century Gothic" panose="020B0502020202020204" pitchFamily="34" charset="0"/>
                </a:rPr>
                <a:t>still</a:t>
              </a:r>
              <a:r>
                <a:rPr lang="en-GB" sz="2000" b="1" dirty="0">
                  <a:solidFill>
                    <a:schemeClr val="bg1">
                      <a:lumMod val="65000"/>
                    </a:schemeClr>
                  </a:solidFill>
                  <a:latin typeface="Century Gothic" panose="020B0502020202020204" pitchFamily="34" charset="0"/>
                </a:rPr>
                <a:t> on February even though it was now April.</a:t>
              </a:r>
            </a:p>
          </p:txBody>
        </p:sp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A57B119F-6F09-463D-9E52-D79B7D98E70C}"/>
                </a:ext>
              </a:extLst>
            </p:cNvPr>
            <p:cNvSpPr/>
            <p:nvPr/>
          </p:nvSpPr>
          <p:spPr>
            <a:xfrm>
              <a:off x="3677223" y="1010764"/>
              <a:ext cx="2213373" cy="902095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000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He </a:t>
              </a:r>
              <a:r>
                <a:rPr lang="en-GB" sz="2000" b="1" u="sng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opens</a:t>
              </a:r>
              <a:r>
                <a:rPr lang="en-GB" sz="2000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 the shop early on Mondays.</a:t>
              </a:r>
            </a:p>
          </p:txBody>
        </p:sp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27C51DCD-5E8A-4DC5-90BC-685D6C796D3C}"/>
                </a:ext>
              </a:extLst>
            </p:cNvPr>
            <p:cNvSpPr/>
            <p:nvPr/>
          </p:nvSpPr>
          <p:spPr>
            <a:xfrm>
              <a:off x="3677222" y="2210188"/>
              <a:ext cx="2213373" cy="902095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000" b="1" dirty="0">
                  <a:solidFill>
                    <a:schemeClr val="bg1">
                      <a:lumMod val="65000"/>
                    </a:schemeClr>
                  </a:solidFill>
                  <a:latin typeface="Century Gothic" panose="020B0502020202020204" pitchFamily="34" charset="0"/>
                </a:rPr>
                <a:t>He built the </a:t>
              </a:r>
              <a:r>
                <a:rPr lang="en-GB" sz="2000" b="1" u="sng" dirty="0">
                  <a:solidFill>
                    <a:schemeClr val="bg1">
                      <a:lumMod val="65000"/>
                    </a:schemeClr>
                  </a:solidFill>
                  <a:latin typeface="Century Gothic" panose="020B0502020202020204" pitchFamily="34" charset="0"/>
                </a:rPr>
                <a:t>house</a:t>
              </a:r>
              <a:r>
                <a:rPr lang="en-GB" sz="2000" b="1" dirty="0">
                  <a:solidFill>
                    <a:schemeClr val="bg1">
                      <a:lumMod val="65000"/>
                    </a:schemeClr>
                  </a:solidFill>
                  <a:latin typeface="Century Gothic" panose="020B0502020202020204" pitchFamily="34" charset="0"/>
                </a:rPr>
                <a:t> all on his own.</a:t>
              </a:r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27D5364C-7138-41BB-99C9-2CAC9D8D6F50}"/>
                </a:ext>
              </a:extLst>
            </p:cNvPr>
            <p:cNvSpPr/>
            <p:nvPr/>
          </p:nvSpPr>
          <p:spPr>
            <a:xfrm>
              <a:off x="2879230" y="1242479"/>
              <a:ext cx="521195" cy="432717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 b="1" dirty="0">
                <a:solidFill>
                  <a:schemeClr val="bg1">
                    <a:lumMod val="65000"/>
                  </a:schemeClr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2706CBFC-AA1C-4C40-B7B1-69063E2DEECE}"/>
                </a:ext>
              </a:extLst>
            </p:cNvPr>
            <p:cNvSpPr/>
            <p:nvPr/>
          </p:nvSpPr>
          <p:spPr>
            <a:xfrm>
              <a:off x="2907805" y="2467932"/>
              <a:ext cx="521195" cy="432717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 b="1" dirty="0">
                <a:solidFill>
                  <a:schemeClr val="bg1">
                    <a:lumMod val="65000"/>
                  </a:schemeClr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75E1E34E-93F4-4DFA-A72D-3A7C3208438C}"/>
                </a:ext>
              </a:extLst>
            </p:cNvPr>
            <p:cNvSpPr/>
            <p:nvPr/>
          </p:nvSpPr>
          <p:spPr>
            <a:xfrm>
              <a:off x="2907805" y="3693385"/>
              <a:ext cx="521195" cy="432717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3600" b="1" dirty="0">
                  <a:solidFill>
                    <a:srgbClr val="FF0000"/>
                  </a:solidFill>
                  <a:latin typeface="Century Gothic" panose="020B0502020202020204" pitchFamily="34" charset="0"/>
                  <a:sym typeface="Wingdings" panose="05000000000000000000" pitchFamily="2" charset="2"/>
                </a:rPr>
                <a:t></a:t>
              </a:r>
              <a:endParaRPr lang="en-GB" sz="2000" b="1" dirty="0">
                <a:solidFill>
                  <a:srgbClr val="FF0000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E3AD29C2-3CFE-4254-BE47-B230629C66DC}"/>
                </a:ext>
              </a:extLst>
            </p:cNvPr>
            <p:cNvSpPr/>
            <p:nvPr/>
          </p:nvSpPr>
          <p:spPr>
            <a:xfrm>
              <a:off x="6091385" y="1232869"/>
              <a:ext cx="521195" cy="432717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3600" b="1" dirty="0">
                  <a:solidFill>
                    <a:srgbClr val="FF0000"/>
                  </a:solidFill>
                  <a:latin typeface="Century Gothic" panose="020B0502020202020204" pitchFamily="34" charset="0"/>
                  <a:sym typeface="Wingdings" panose="05000000000000000000" pitchFamily="2" charset="2"/>
                </a:rPr>
                <a:t></a:t>
              </a:r>
              <a:endParaRPr lang="en-GB" sz="20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id="{1C7130DE-6C4F-42E2-9EDD-1211895421AD}"/>
                </a:ext>
              </a:extLst>
            </p:cNvPr>
            <p:cNvSpPr/>
            <p:nvPr/>
          </p:nvSpPr>
          <p:spPr>
            <a:xfrm>
              <a:off x="6119960" y="2458322"/>
              <a:ext cx="521195" cy="432717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 b="1" dirty="0">
                <a:solidFill>
                  <a:schemeClr val="bg1">
                    <a:lumMod val="65000"/>
                  </a:schemeClr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8A5849D3-FBA3-4643-8DB1-64B67E30A793}"/>
                </a:ext>
              </a:extLst>
            </p:cNvPr>
            <p:cNvSpPr/>
            <p:nvPr/>
          </p:nvSpPr>
          <p:spPr>
            <a:xfrm>
              <a:off x="6119960" y="3683775"/>
              <a:ext cx="521195" cy="432717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 b="1" dirty="0">
                <a:solidFill>
                  <a:schemeClr val="bg1">
                    <a:lumMod val="65000"/>
                  </a:schemeClr>
                </a:solidFill>
                <a:latin typeface="Century Gothic" panose="020B0502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33256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2019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Underline the verb in the sentence below.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They exercised daily to keep in good shape.</a:t>
            </a:r>
          </a:p>
        </p:txBody>
      </p:sp>
    </p:spTree>
    <p:extLst>
      <p:ext uri="{BB962C8B-B14F-4D97-AF65-F5344CB8AC3E}">
        <p14:creationId xmlns:p14="http://schemas.microsoft.com/office/powerpoint/2010/main" val="36917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2019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Underline the verb in the sentence below.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They </a:t>
            </a:r>
            <a:r>
              <a:rPr lang="en-GB" sz="2800" b="1" u="sng" dirty="0">
                <a:solidFill>
                  <a:srgbClr val="FF0000"/>
                </a:solidFill>
                <a:latin typeface="Century Gothic" panose="020B0502020202020204" pitchFamily="34" charset="0"/>
              </a:rPr>
              <a:t>exercised</a:t>
            </a:r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daily to keep in good shape.</a:t>
            </a:r>
          </a:p>
        </p:txBody>
      </p:sp>
    </p:spTree>
    <p:extLst>
      <p:ext uri="{BB962C8B-B14F-4D97-AF65-F5344CB8AC3E}">
        <p14:creationId xmlns:p14="http://schemas.microsoft.com/office/powerpoint/2010/main" val="39899534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2019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Add the correct auxiliary verb to the sentence below.</a:t>
            </a: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They </a:t>
            </a:r>
            <a:r>
              <a:rPr lang="en-GB" sz="2400" b="1" spc="-300" dirty="0">
                <a:solidFill>
                  <a:schemeClr val="tx1"/>
                </a:solidFill>
                <a:latin typeface="Century Gothic" panose="020B0502020202020204" pitchFamily="34" charset="0"/>
              </a:rPr>
              <a:t>__________  </a:t>
            </a:r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increased their prices after a difficult year.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7E5A073C-DC90-49FA-98F3-7B291866A2EE}"/>
              </a:ext>
            </a:extLst>
          </p:cNvPr>
          <p:cNvGrpSpPr/>
          <p:nvPr/>
        </p:nvGrpSpPr>
        <p:grpSpPr>
          <a:xfrm>
            <a:off x="1495570" y="4033373"/>
            <a:ext cx="6152860" cy="696896"/>
            <a:chOff x="1495570" y="4033373"/>
            <a:chExt cx="6152860" cy="696896"/>
          </a:xfrm>
        </p:grpSpPr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CBC7CA0D-15D2-49F3-AB0C-A9B397E28743}"/>
                </a:ext>
              </a:extLst>
            </p:cNvPr>
            <p:cNvSpPr/>
            <p:nvPr/>
          </p:nvSpPr>
          <p:spPr>
            <a:xfrm>
              <a:off x="1495570" y="4033373"/>
              <a:ext cx="1338773" cy="696896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do</a:t>
              </a:r>
            </a:p>
          </p:txBody>
        </p:sp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9C7AD45F-1E5E-435A-ACB9-524F2440BBCD}"/>
                </a:ext>
              </a:extLst>
            </p:cNvPr>
            <p:cNvSpPr/>
            <p:nvPr/>
          </p:nvSpPr>
          <p:spPr>
            <a:xfrm>
              <a:off x="3902614" y="4033373"/>
              <a:ext cx="1338773" cy="696896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can</a:t>
              </a:r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9A80E937-82E6-49F1-AFDF-431DAB41E4C0}"/>
                </a:ext>
              </a:extLst>
            </p:cNvPr>
            <p:cNvSpPr/>
            <p:nvPr/>
          </p:nvSpPr>
          <p:spPr>
            <a:xfrm>
              <a:off x="6309657" y="4033373"/>
              <a:ext cx="1338773" cy="696896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have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192688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2019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Add the correct auxiliary verb to the sentence below.</a:t>
            </a: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They </a:t>
            </a:r>
            <a:r>
              <a:rPr lang="en-GB" sz="2400" b="1" spc="-300" dirty="0">
                <a:solidFill>
                  <a:schemeClr val="tx1"/>
                </a:solidFill>
                <a:latin typeface="Century Gothic" panose="020B0502020202020204" pitchFamily="34" charset="0"/>
              </a:rPr>
              <a:t>__________  </a:t>
            </a:r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increased their prices after a difficult year.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7E5A073C-DC90-49FA-98F3-7B291866A2EE}"/>
              </a:ext>
            </a:extLst>
          </p:cNvPr>
          <p:cNvGrpSpPr/>
          <p:nvPr/>
        </p:nvGrpSpPr>
        <p:grpSpPr>
          <a:xfrm>
            <a:off x="1495570" y="4033373"/>
            <a:ext cx="6152860" cy="696896"/>
            <a:chOff x="1495570" y="4033373"/>
            <a:chExt cx="6152860" cy="696896"/>
          </a:xfrm>
        </p:grpSpPr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CBC7CA0D-15D2-49F3-AB0C-A9B397E28743}"/>
                </a:ext>
              </a:extLst>
            </p:cNvPr>
            <p:cNvSpPr/>
            <p:nvPr/>
          </p:nvSpPr>
          <p:spPr>
            <a:xfrm>
              <a:off x="1495570" y="4033373"/>
              <a:ext cx="1338773" cy="696896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b="1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rPr>
                <a:t>do</a:t>
              </a:r>
            </a:p>
          </p:txBody>
        </p:sp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9C7AD45F-1E5E-435A-ACB9-524F2440BBCD}"/>
                </a:ext>
              </a:extLst>
            </p:cNvPr>
            <p:cNvSpPr/>
            <p:nvPr/>
          </p:nvSpPr>
          <p:spPr>
            <a:xfrm>
              <a:off x="3902614" y="4033373"/>
              <a:ext cx="1338773" cy="696896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b="1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rPr>
                <a:t>can</a:t>
              </a:r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9A80E937-82E6-49F1-AFDF-431DAB41E4C0}"/>
                </a:ext>
              </a:extLst>
            </p:cNvPr>
            <p:cNvSpPr/>
            <p:nvPr/>
          </p:nvSpPr>
          <p:spPr>
            <a:xfrm>
              <a:off x="6309657" y="4033373"/>
              <a:ext cx="1338773" cy="696896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have</a:t>
              </a:r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E50CE3F7-F641-4370-9549-B1DC2CA8D34D}"/>
              </a:ext>
            </a:extLst>
          </p:cNvPr>
          <p:cNvSpPr/>
          <p:nvPr/>
        </p:nvSpPr>
        <p:spPr>
          <a:xfrm>
            <a:off x="1252164" y="2355612"/>
            <a:ext cx="94288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have</a:t>
            </a:r>
            <a:endParaRPr lang="en-GB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95524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2019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all the verbs in the grid below.</a:t>
            </a:r>
            <a:endParaRPr lang="en-GB" sz="2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0174ED1-F04D-447B-B4D1-F1F4183E0C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2807834"/>
              </p:ext>
            </p:extLst>
          </p:nvPr>
        </p:nvGraphicFramePr>
        <p:xfrm>
          <a:off x="1836001" y="1933008"/>
          <a:ext cx="5472000" cy="273600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24000">
                  <a:extLst>
                    <a:ext uri="{9D8B030D-6E8A-4147-A177-3AD203B41FA5}">
                      <a16:colId xmlns:a16="http://schemas.microsoft.com/office/drawing/2014/main" val="2209470200"/>
                    </a:ext>
                  </a:extLst>
                </a:gridCol>
                <a:gridCol w="1824000">
                  <a:extLst>
                    <a:ext uri="{9D8B030D-6E8A-4147-A177-3AD203B41FA5}">
                      <a16:colId xmlns:a16="http://schemas.microsoft.com/office/drawing/2014/main" val="742536774"/>
                    </a:ext>
                  </a:extLst>
                </a:gridCol>
                <a:gridCol w="1824000">
                  <a:extLst>
                    <a:ext uri="{9D8B030D-6E8A-4147-A177-3AD203B41FA5}">
                      <a16:colId xmlns:a16="http://schemas.microsoft.com/office/drawing/2014/main" val="743949065"/>
                    </a:ext>
                  </a:extLst>
                </a:gridCol>
              </a:tblGrid>
              <a:tr h="912001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natural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February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breath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2379232"/>
                  </a:ext>
                </a:extLst>
              </a:tr>
              <a:tr h="912001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build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extreme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straight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0677438"/>
                  </a:ext>
                </a:extLst>
              </a:tr>
              <a:tr h="912001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calendar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stayed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breathe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93005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31323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2019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all the verbs in the grid below.</a:t>
            </a:r>
            <a:endParaRPr lang="en-GB" sz="2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0174ED1-F04D-447B-B4D1-F1F4183E0C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8922674"/>
              </p:ext>
            </p:extLst>
          </p:nvPr>
        </p:nvGraphicFramePr>
        <p:xfrm>
          <a:off x="1836000" y="1933008"/>
          <a:ext cx="5472000" cy="273600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24000">
                  <a:extLst>
                    <a:ext uri="{9D8B030D-6E8A-4147-A177-3AD203B41FA5}">
                      <a16:colId xmlns:a16="http://schemas.microsoft.com/office/drawing/2014/main" val="2209470200"/>
                    </a:ext>
                  </a:extLst>
                </a:gridCol>
                <a:gridCol w="1824000">
                  <a:extLst>
                    <a:ext uri="{9D8B030D-6E8A-4147-A177-3AD203B41FA5}">
                      <a16:colId xmlns:a16="http://schemas.microsoft.com/office/drawing/2014/main" val="742536774"/>
                    </a:ext>
                  </a:extLst>
                </a:gridCol>
                <a:gridCol w="1824000">
                  <a:extLst>
                    <a:ext uri="{9D8B030D-6E8A-4147-A177-3AD203B41FA5}">
                      <a16:colId xmlns:a16="http://schemas.microsoft.com/office/drawing/2014/main" val="743949065"/>
                    </a:ext>
                  </a:extLst>
                </a:gridCol>
              </a:tblGrid>
              <a:tr h="912001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natural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February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breath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2379232"/>
                  </a:ext>
                </a:extLst>
              </a:tr>
              <a:tr h="912001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build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extreme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straight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0677438"/>
                  </a:ext>
                </a:extLst>
              </a:tr>
              <a:tr h="912001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calendar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stayed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breathe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93005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54264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28500E97074E9232E002F87A0DA8" ma:contentTypeVersion="8" ma:contentTypeDescription="Create a new document." ma:contentTypeScope="" ma:versionID="f9bae57d942f349496b0c157240b0a3b">
  <xsd:schema xmlns:xsd="http://www.w3.org/2001/XMLSchema" xmlns:xs="http://www.w3.org/2001/XMLSchema" xmlns:p="http://schemas.microsoft.com/office/2006/metadata/properties" xmlns:ns2="86144f90-c7b6-48d0-aae5-f5e9e48cc3df" xmlns:ns3="5c7a0828-c5e4-45f8-a074-18a8fdc88ec6" targetNamespace="http://schemas.microsoft.com/office/2006/metadata/properties" ma:root="true" ma:fieldsID="c61ec2ab7abc56edcd4447b1e74a28c5" ns2:_="" ns3:_="">
    <xsd:import namespace="86144f90-c7b6-48d0-aae5-f5e9e48cc3df"/>
    <xsd:import namespace="5c7a0828-c5e4-45f8-a074-18a8fdc88ec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7a0828-c5e4-45f8-a074-18a8fdc88e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16702C3-70DA-451D-94DA-C9E12F43D8E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144f90-c7b6-48d0-aae5-f5e9e48cc3df"/>
    <ds:schemaRef ds:uri="5c7a0828-c5e4-45f8-a074-18a8fdc88e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EF8F11D-A449-4684-B8E0-461263A2E192}">
  <ds:schemaRefs>
    <ds:schemaRef ds:uri="http://purl.org/dc/elements/1.1/"/>
    <ds:schemaRef ds:uri="http://schemas.microsoft.com/office/2006/metadata/properties"/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86144f90-c7b6-48d0-aae5-f5e9e48cc3df"/>
    <ds:schemaRef ds:uri="http://schemas.openxmlformats.org/package/2006/metadata/core-properties"/>
    <ds:schemaRef ds:uri="5c7a0828-c5e4-45f8-a074-18a8fdc88ec6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358</TotalTime>
  <Words>830</Words>
  <Application>Microsoft Office PowerPoint</Application>
  <PresentationFormat>On-screen Show (4:3)</PresentationFormat>
  <Paragraphs>289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Calibri</vt:lpstr>
      <vt:lpstr>Calibri Light</vt:lpstr>
      <vt:lpstr>Century Gothic</vt:lpstr>
      <vt:lpstr>SassoonCRInfantMedium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Ashleigh Sobol</dc:creator>
  <cp:lastModifiedBy>Lucy</cp:lastModifiedBy>
  <cp:revision>4</cp:revision>
  <dcterms:created xsi:type="dcterms:W3CDTF">2018-03-17T10:08:43Z</dcterms:created>
  <dcterms:modified xsi:type="dcterms:W3CDTF">2021-02-07T20:45:25Z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0x0101002E2B28500E97074E9232E002F87A0DA8</vt:lpwstr>
  </property>
  <property fmtid="{D5CDD505-2E9C-101B-9397-08002B2CF9AE}" pid="3" name="TaxKeyword">
    <vt:lpwstr/>
  </property>
</Properties>
</file>