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2" r:id="rId2"/>
    <p:sldId id="311" r:id="rId3"/>
    <p:sldId id="312" r:id="rId4"/>
    <p:sldId id="313" r:id="rId5"/>
    <p:sldId id="314" r:id="rId6"/>
    <p:sldId id="315" r:id="rId7"/>
    <p:sldId id="316" r:id="rId8"/>
    <p:sldId id="317" r:id="rId9"/>
    <p:sldId id="318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  <p:embeddedFont>
      <p:font typeface="Twinkl SemiBold" charset="0"/>
      <p:bold r:id="rId1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443E"/>
    <a:srgbClr val="33CCCC"/>
    <a:srgbClr val="CC00CC"/>
    <a:srgbClr val="3366FF"/>
    <a:srgbClr val="A568D2"/>
    <a:srgbClr val="FFF3B9"/>
    <a:srgbClr val="FF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 autoAdjust="0"/>
    <p:restoredTop sz="85714" autoAdjust="0"/>
  </p:normalViewPr>
  <p:slideViewPr>
    <p:cSldViewPr>
      <p:cViewPr varScale="1">
        <p:scale>
          <a:sx n="74" d="100"/>
          <a:sy n="74" d="100"/>
        </p:scale>
        <p:origin x="21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37D9CB-01C7-4ED4-A496-28E042905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1EB2D-E537-4AEF-B76A-90C4DBD14B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9DAF50-CE7C-4818-AAFD-FE1A1304D487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84E7745-2E9F-437D-98EC-41314C09E3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C85999F-2833-4E24-A69D-97FA563F0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A630E9-B25A-46B7-896F-61AF753E60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6ECE7-333B-45E3-873E-C1A9449B9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93DFDA-4B1C-47B1-AD63-9EA78A2279C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D7A40453-9C40-4B72-A6E6-EA26B4F512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43203B8E-EBDA-438E-B0EB-C44D7CF96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F600DE4D-D2A7-4E3D-B73E-D3CC294EBB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020C50-CA8B-4E95-91FD-C97F290F1370}" type="slidenum">
              <a:rPr lang="en-GB" altLang="en-US"/>
              <a:pPr/>
              <a:t>1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E43C613-7F97-4F4B-BA3B-7C05568D06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DF1A0F2E-2C2A-41F1-9A62-7138CD4016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339140F-2FD1-4AAB-9D94-A03CA1EE3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E36C98B-CFD6-458F-B3B5-956902683FBF}" type="slidenum">
              <a:rPr lang="en-GB" altLang="en-US"/>
              <a:pPr/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5377EC64-6EC7-4D17-98C5-70139E99DEC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DA8ED3D-8C4F-4142-BFC7-304FFEC93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6788465-70D6-4618-B61A-40EFFA1115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E5593E8-1767-4C99-8E0F-258D4B6261FB}" type="slidenum">
              <a:rPr lang="en-GB" altLang="en-US"/>
              <a:pPr/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D3FB44B1-6C45-4D99-B22C-D687C679BC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A6E5106-DCD0-47B0-A1C3-3ECB5131F6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6FD3D4E5-B5FE-4784-BB27-A3F5129CA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0274D07-47EB-4B46-92A4-E0AE0EC12BE7}" type="slidenum">
              <a:rPr lang="en-GB" altLang="en-US"/>
              <a:pPr/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A74CB64E-5329-42E4-9E95-01B52FF2D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DE60456-3AA8-446C-AFCB-850629F1DD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EA8B9E15-6ABE-4968-A5E9-EAE7B8DA3D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F62D49B-A63B-494D-85A7-CCE7B36FB24B}" type="slidenum">
              <a:rPr lang="en-GB" altLang="en-US"/>
              <a:pPr/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309821CD-5F07-4AF2-884B-6CAAFF0F2A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764CD8F6-46C0-4A33-96A2-D0BEF13EA4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D7D9EA36-5896-482C-9B9E-4784CA28C5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BFF034-0814-477B-B002-0F14D4CDAC25}" type="slidenum">
              <a:rPr lang="en-GB" altLang="en-US"/>
              <a:pPr/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94631B8-E978-48F9-8C0D-D1D30A163B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0043A934-8D86-4C31-913E-F717E21A12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C1776EA-778B-47C2-96A0-BA6E926793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C80F1CC-777F-4B70-83DD-D4A86F5778CC}" type="slidenum">
              <a:rPr lang="en-GB" altLang="en-US"/>
              <a:pPr/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6F31FF27-01B6-4AD4-8C7D-5E44040D65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95802B7-C6E6-40F3-9EE6-1E1462934E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62836BB3-9929-4478-9F6E-CD6F54A13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8BB6FD2-61E6-4820-BC8B-AAB5AA88C365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A0C23807-94C4-47DA-B46F-A10FF7C26A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23486ACA-DB81-4718-AB67-49E9FD3770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A926A5E4-5938-4286-9318-40C1E7436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A905BC4-4318-497E-BFD0-1EA87D798D2A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BC5EB-CA46-4F72-BE77-B66EDE229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BA77-B603-429A-AFEC-46AE29334C7A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B0576-006D-4AB4-8048-7DD0DA9C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0C6DA-9E61-47DB-BD68-78DB58E81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DDCC5-3609-49F4-9882-657A382CB2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1152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A69AB-CE63-461F-9E94-43FE5497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1301-269B-4A2F-BEF1-7B5F950EEED3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B00EC-5004-4E22-BD65-297ACF56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7E7E7-DFE6-4E67-B795-D34387E94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ED4F2-2A49-4EFE-93EB-F668E67C1C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349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C022A-8EFE-4A88-97E5-67829806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7DE6-B4CF-48E4-A75A-E87D3978217F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2D71D-6073-43C1-94A3-C1686BE6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4E927-F121-40AA-8D79-770AEE48D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705A4-2F69-4EF7-BC73-205B502868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188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F0B86511-0F93-450C-A0E6-DDA3CE64F6D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0D0AE5-FB9D-4CA4-956F-3E6068273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7E122-7D08-428A-91A3-6EC497D70657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15FAD1-1C43-4C0D-BEDD-D38E26AB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73A815-0806-410B-9D78-B4B62819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D88C7-B7E1-4890-BD56-17724ED8A1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015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63FE3-E3CD-4EB5-B2D5-A0E940C1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1F1D-58C7-4EF4-AF78-F45D058F83D7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53E3-5A60-435D-92B2-0D25C2E6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987D5-29EC-4F58-A53F-D923A9AA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D2ADF-9030-47C3-A8A5-C59ACC347F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567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6B2F60-1AF0-4BCF-B776-CE8FEA59A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8879E-FC9F-4546-B293-2BF9BF08A7AC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88CC9DB-E2B2-4EAE-A350-8E246A90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FFA02C-D875-41D7-AE9C-1717896C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1FBF7-7544-400E-A241-F972A80EE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956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084B87-2F35-4115-A663-AC2A4E112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FE51E-9307-44C4-B995-CF73D2D01050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89C1ED7-5DCE-4EEE-ABE0-77A18F2E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07A17CF-CA3C-42A9-AAED-E903E048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F3403-98E5-466B-A48F-9379E0C86A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791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0A708F-D02C-4D7E-BA78-F54CF860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428A9-627B-42A3-BEC9-4FF78C0092C7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C9A7666-25E9-4103-8472-F17ACADD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1077C2-8612-43CD-8FF2-9BFF38ED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E5155-6ACA-41E5-94DB-13D91C6434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608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50E25D-FDDE-4D3E-8B68-A2348491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2C25A-95AF-4DBE-A606-B3EBA20BFF61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C38E8F-6CD9-4E73-A43D-456263FB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B07A8A-CB2C-45CC-A637-B860E3B0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32594-25BB-413F-ABD3-C24AB8565C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47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CABC770-C244-46C2-AB4B-4059A8568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927B-F1D2-460D-BF1B-1AAB049D1F3D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6474CB-7BE5-4DB4-9B64-F6E728309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A1660B-A4F8-433C-BEB7-0223B6B08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1E1C2-721B-4153-8710-2D5C89DD45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614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4F846A-685C-45AA-8B3F-CB1B86FE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BC909-59CA-46CE-B47A-BB550D00A0A9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01C72F-6970-44F0-A6F0-361EE923C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6CAC17-56C6-481C-B544-669088C06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F16A9-5CBF-4668-88CA-00A6BF1CD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12721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DE4A789-8C64-4AAF-A616-4776DD0C5F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FCFCBFE-913A-4A9B-B5AC-521FCFB42C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FDFBC-98BF-4F77-9F28-B8956FCD3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5C8C15-1A55-46BC-BAB6-DE65E2DC07E6}" type="datetimeFigureOut">
              <a:rPr lang="en-GB"/>
              <a:pPr>
                <a:defRPr/>
              </a:pPr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05D6B-2E97-4414-AA2D-0ADE545EB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B4182B-8D02-4512-AB31-32596919F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7AFB24A-876F-4121-A66B-7DA7EE90AB24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5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69A2A5E-1EF5-45E6-AC10-CE5BFB9A6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6D1708-ABE0-4627-9539-6ABC4E0DE59B}"/>
              </a:ext>
            </a:extLst>
          </p:cNvPr>
          <p:cNvSpPr/>
          <p:nvPr/>
        </p:nvSpPr>
        <p:spPr>
          <a:xfrm>
            <a:off x="0" y="1412875"/>
            <a:ext cx="9144000" cy="3311525"/>
          </a:xfrm>
          <a:prstGeom prst="rect">
            <a:avLst/>
          </a:prstGeom>
          <a:solidFill>
            <a:schemeClr val="accent3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124" name="TextBox 3">
            <a:extLst>
              <a:ext uri="{FF2B5EF4-FFF2-40B4-BE49-F238E27FC236}">
                <a16:creationId xmlns:a16="http://schemas.microsoft.com/office/drawing/2014/main" id="{C25C0D9B-87B3-4034-983C-CD0CF5CB2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00213"/>
            <a:ext cx="91440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600" b="1">
                <a:solidFill>
                  <a:srgbClr val="41443E"/>
                </a:solidFill>
                <a:latin typeface="Twinkl" pitchFamily="2" charset="0"/>
              </a:rPr>
              <a:t>Is it imperative that the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600" b="1">
                <a:solidFill>
                  <a:srgbClr val="41443E"/>
                </a:solidFill>
                <a:latin typeface="Twinkl" pitchFamily="2" charset="0"/>
              </a:rPr>
              <a:t>subjunctive be used? </a:t>
            </a: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95DEE464-52E8-4490-9D7C-AEBE70476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42900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>
                <a:solidFill>
                  <a:srgbClr val="41443E"/>
                </a:solidFill>
                <a:latin typeface="Twinkl" pitchFamily="2" charset="0"/>
              </a:rPr>
              <a:t>(If I were you, I’d have a look at this . . . )</a:t>
            </a:r>
          </a:p>
        </p:txBody>
      </p:sp>
      <p:pic>
        <p:nvPicPr>
          <p:cNvPr id="5126" name="Twinkl Logo">
            <a:extLst>
              <a:ext uri="{FF2B5EF4-FFF2-40B4-BE49-F238E27FC236}">
                <a16:creationId xmlns:a16="http://schemas.microsoft.com/office/drawing/2014/main" id="{D95EB6F0-1AE8-445F-83B8-126526E9B0A5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AC0CB41-81D0-460A-8350-8B859ACEAC25}"/>
              </a:ext>
            </a:extLst>
          </p:cNvPr>
          <p:cNvSpPr/>
          <p:nvPr/>
        </p:nvSpPr>
        <p:spPr>
          <a:xfrm>
            <a:off x="793750" y="1458913"/>
            <a:ext cx="7561263" cy="64293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Title 1">
            <a:extLst>
              <a:ext uri="{FF2B5EF4-FFF2-40B4-BE49-F238E27FC236}">
                <a16:creationId xmlns:a16="http://schemas.microsoft.com/office/drawing/2014/main" id="{071628BD-422E-46D2-8C39-98C4138A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" pitchFamily="2" charset="0"/>
              </a:rPr>
              <a:t>Strange New Verbs</a:t>
            </a:r>
          </a:p>
        </p:txBody>
      </p:sp>
      <p:sp>
        <p:nvSpPr>
          <p:cNvPr id="10244" name="Content Placeholder 2">
            <a:extLst>
              <a:ext uri="{FF2B5EF4-FFF2-40B4-BE49-F238E27FC236}">
                <a16:creationId xmlns:a16="http://schemas.microsoft.com/office/drawing/2014/main" id="{02CFD3D7-4B94-40E2-B173-906958AA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595438"/>
            <a:ext cx="7570788" cy="387350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Huh? The subjunctive verb form? What’s that?</a:t>
            </a:r>
          </a:p>
        </p:txBody>
      </p:sp>
      <p:grpSp>
        <p:nvGrpSpPr>
          <p:cNvPr id="10245" name="Group 35">
            <a:extLst>
              <a:ext uri="{FF2B5EF4-FFF2-40B4-BE49-F238E27FC236}">
                <a16:creationId xmlns:a16="http://schemas.microsoft.com/office/drawing/2014/main" id="{1F6EFAC2-AFAE-4C1C-958E-FD7D07CD0617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2243138"/>
            <a:ext cx="7569200" cy="642937"/>
            <a:chOff x="790697" y="2061759"/>
            <a:chExt cx="7569765" cy="643210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B59A94D-14AD-4F41-B3A2-019176DDA3D2}"/>
                </a:ext>
              </a:extLst>
            </p:cNvPr>
            <p:cNvSpPr/>
            <p:nvPr/>
          </p:nvSpPr>
          <p:spPr>
            <a:xfrm>
              <a:off x="800223" y="2061759"/>
              <a:ext cx="7560239" cy="6432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0259" name="Content Placeholder 2">
              <a:extLst>
                <a:ext uri="{FF2B5EF4-FFF2-40B4-BE49-F238E27FC236}">
                  <a16:creationId xmlns:a16="http://schemas.microsoft.com/office/drawing/2014/main" id="{6AB9A23C-2868-4428-AC4E-27A6EBB62C2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0697" y="2197878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Have a look at these sentences, can you see anything unusual about the verbs?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3817078-B10D-41BB-B935-A3F41871B796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3027363"/>
            <a:ext cx="7569200" cy="642937"/>
            <a:chOff x="790697" y="2796183"/>
            <a:chExt cx="7569765" cy="64321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C9EF0378-77E3-4DEE-924D-E336A22C3F2F}"/>
                </a:ext>
              </a:extLst>
            </p:cNvPr>
            <p:cNvSpPr/>
            <p:nvPr/>
          </p:nvSpPr>
          <p:spPr>
            <a:xfrm>
              <a:off x="800223" y="279618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0257" name="Content Placeholder 2">
              <a:extLst>
                <a:ext uri="{FF2B5EF4-FFF2-40B4-BE49-F238E27FC236}">
                  <a16:creationId xmlns:a16="http://schemas.microsoft.com/office/drawing/2014/main" id="{90EB66E5-FF13-4E45-9C5E-0384970CCF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0697" y="293230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If John </a:t>
              </a:r>
              <a:r>
                <a:rPr lang="en-GB" altLang="en-US" sz="1800" b="1">
                  <a:latin typeface="Twinkl" pitchFamily="2" charset="0"/>
                </a:rPr>
                <a:t>were </a:t>
              </a:r>
              <a:r>
                <a:rPr lang="en-GB" altLang="en-US" sz="1800">
                  <a:latin typeface="Twinkl" pitchFamily="2" charset="0"/>
                </a:rPr>
                <a:t>to get an A on his test, I would be very surprised.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F1A5D4A-5A20-49DE-A8FF-7B47D657F88F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3810000"/>
            <a:ext cx="7570788" cy="642938"/>
            <a:chOff x="784639" y="3530607"/>
            <a:chExt cx="7569765" cy="64321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855DE271-D6C3-4D26-8B48-D8CE8601789C}"/>
                </a:ext>
              </a:extLst>
            </p:cNvPr>
            <p:cNvSpPr/>
            <p:nvPr/>
          </p:nvSpPr>
          <p:spPr>
            <a:xfrm>
              <a:off x="794163" y="3530607"/>
              <a:ext cx="7560241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0255" name="Content Placeholder 2">
              <a:extLst>
                <a:ext uri="{FF2B5EF4-FFF2-40B4-BE49-F238E27FC236}">
                  <a16:creationId xmlns:a16="http://schemas.microsoft.com/office/drawing/2014/main" id="{8ECC93F0-782A-4E74-A07D-6185CE1A79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4639" y="3666726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 b="1">
                  <a:latin typeface="Twinkl" pitchFamily="2" charset="0"/>
                </a:rPr>
                <a:t>Were </a:t>
              </a:r>
              <a:r>
                <a:rPr lang="en-GB" altLang="en-US" sz="1800">
                  <a:latin typeface="Twinkl" pitchFamily="2" charset="0"/>
                </a:rPr>
                <a:t>I a little bit taller, I would be able to reach the shelf.</a:t>
              </a:r>
              <a:endParaRPr lang="en-GB" altLang="en-US" sz="1800" b="1">
                <a:latin typeface="Twinkl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88C6D-8159-4E8E-9CD4-1E45D6A3255C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4594225"/>
            <a:ext cx="7569200" cy="642938"/>
            <a:chOff x="793564" y="4292461"/>
            <a:chExt cx="7569765" cy="64321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FA4C81D0-11EA-48D8-BF31-F4DBFAC9C17E}"/>
                </a:ext>
              </a:extLst>
            </p:cNvPr>
            <p:cNvSpPr/>
            <p:nvPr/>
          </p:nvSpPr>
          <p:spPr>
            <a:xfrm>
              <a:off x="803090" y="4292461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0253" name="Content Placeholder 2">
              <a:extLst>
                <a:ext uri="{FF2B5EF4-FFF2-40B4-BE49-F238E27FC236}">
                  <a16:creationId xmlns:a16="http://schemas.microsoft.com/office/drawing/2014/main" id="{88D4F6E8-854B-4B6D-92BC-DA021B137F1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3564" y="4428580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 would run if I </a:t>
              </a:r>
              <a:r>
                <a:rPr lang="en-GB" altLang="en-US" sz="1800" b="1">
                  <a:latin typeface="Twinkl" pitchFamily="2" charset="0"/>
                </a:rPr>
                <a:t>were </a:t>
              </a:r>
              <a:r>
                <a:rPr lang="en-GB" altLang="en-US" sz="1800">
                  <a:latin typeface="Twinkl" pitchFamily="2" charset="0"/>
                </a:rPr>
                <a:t>younger.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713E31-936F-48DC-9071-7654771909F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76863"/>
            <a:ext cx="7569200" cy="644525"/>
            <a:chOff x="761515" y="5252073"/>
            <a:chExt cx="7569765" cy="64321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38513E5-56F6-4501-8DCB-6072D51EC9F3}"/>
                </a:ext>
              </a:extLst>
            </p:cNvPr>
            <p:cNvSpPr/>
            <p:nvPr/>
          </p:nvSpPr>
          <p:spPr>
            <a:xfrm>
              <a:off x="771041" y="525207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0251" name="Content Placeholder 2">
              <a:extLst>
                <a:ext uri="{FF2B5EF4-FFF2-40B4-BE49-F238E27FC236}">
                  <a16:creationId xmlns:a16="http://schemas.microsoft.com/office/drawing/2014/main" id="{E74911E4-7E24-4A0F-8F38-C46D26DC90B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1515" y="538819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If I </a:t>
              </a:r>
              <a:r>
                <a:rPr lang="en-GB" altLang="en-US" sz="1800" b="1">
                  <a:latin typeface="Twinkl" pitchFamily="2" charset="0"/>
                </a:rPr>
                <a:t>were </a:t>
              </a:r>
              <a:r>
                <a:rPr lang="en-GB" altLang="en-US" sz="1800">
                  <a:latin typeface="Twinkl" pitchFamily="2" charset="0"/>
                </a:rPr>
                <a:t>him, I’d try a lot harder at school.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6546CC4-91D3-437E-92D2-A076C53428D6}"/>
              </a:ext>
            </a:extLst>
          </p:cNvPr>
          <p:cNvSpPr/>
          <p:nvPr/>
        </p:nvSpPr>
        <p:spPr>
          <a:xfrm>
            <a:off x="828675" y="1592263"/>
            <a:ext cx="7561263" cy="1168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itle 1">
            <a:extLst>
              <a:ext uri="{FF2B5EF4-FFF2-40B4-BE49-F238E27FC236}">
                <a16:creationId xmlns:a16="http://schemas.microsoft.com/office/drawing/2014/main" id="{8A8DD70C-DF3D-4F33-8A2E-6DF8F380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50" y="442913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" pitchFamily="2" charset="0"/>
              </a:rPr>
              <a:t>Strange New Verbs</a:t>
            </a:r>
          </a:p>
        </p:txBody>
      </p:sp>
      <p:sp>
        <p:nvSpPr>
          <p:cNvPr id="12292" name="Content Placeholder 2">
            <a:extLst>
              <a:ext uri="{FF2B5EF4-FFF2-40B4-BE49-F238E27FC236}">
                <a16:creationId xmlns:a16="http://schemas.microsoft.com/office/drawing/2014/main" id="{19CCA141-13F3-48BB-9F15-3BBBD7E29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38" y="1982788"/>
            <a:ext cx="7569200" cy="387350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Wouldn’t we usually say them like this?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1DDC74-FD38-4275-856D-967F25D730EE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2901950"/>
            <a:ext cx="7569200" cy="642938"/>
            <a:chOff x="790697" y="2796183"/>
            <a:chExt cx="7569765" cy="64321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26744F0-334E-4EA7-AEEF-36EA1FE242E6}"/>
                </a:ext>
              </a:extLst>
            </p:cNvPr>
            <p:cNvSpPr/>
            <p:nvPr/>
          </p:nvSpPr>
          <p:spPr>
            <a:xfrm>
              <a:off x="800223" y="279618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2304" name="Content Placeholder 2">
              <a:extLst>
                <a:ext uri="{FF2B5EF4-FFF2-40B4-BE49-F238E27FC236}">
                  <a16:creationId xmlns:a16="http://schemas.microsoft.com/office/drawing/2014/main" id="{2F898CF3-9883-4368-B301-188B0F21E1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0697" y="293230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If John </a:t>
              </a:r>
              <a:r>
                <a:rPr lang="en-GB" altLang="en-US" sz="1800" b="1">
                  <a:latin typeface="Twinkl" pitchFamily="2" charset="0"/>
                </a:rPr>
                <a:t>got </a:t>
              </a:r>
              <a:r>
                <a:rPr lang="en-GB" altLang="en-US" sz="1800">
                  <a:latin typeface="Twinkl" pitchFamily="2" charset="0"/>
                </a:rPr>
                <a:t>an A on his test, I would be very surprised.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DA6B28-8E05-42A9-8297-E9DBC8215568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3684588"/>
            <a:ext cx="7570788" cy="642937"/>
            <a:chOff x="784639" y="3530607"/>
            <a:chExt cx="7569765" cy="64321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652FD5AA-ECF3-4469-BD4F-FD576C0FBF5D}"/>
                </a:ext>
              </a:extLst>
            </p:cNvPr>
            <p:cNvSpPr/>
            <p:nvPr/>
          </p:nvSpPr>
          <p:spPr>
            <a:xfrm>
              <a:off x="794163" y="3530607"/>
              <a:ext cx="7560241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2302" name="Content Placeholder 2">
              <a:extLst>
                <a:ext uri="{FF2B5EF4-FFF2-40B4-BE49-F238E27FC236}">
                  <a16:creationId xmlns:a16="http://schemas.microsoft.com/office/drawing/2014/main" id="{CD1B37A7-3E50-4CB2-86A9-349360F4494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4639" y="3666726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If I </a:t>
              </a:r>
              <a:r>
                <a:rPr lang="en-GB" altLang="en-US" sz="1800" b="1">
                  <a:latin typeface="Twinkl" pitchFamily="2" charset="0"/>
                </a:rPr>
                <a:t>was </a:t>
              </a:r>
              <a:r>
                <a:rPr lang="en-GB" altLang="en-US" sz="1800">
                  <a:latin typeface="Twinkl" pitchFamily="2" charset="0"/>
                </a:rPr>
                <a:t>a little bit taller, I would be able to reach the shelf.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E0F0A3-8542-4A26-B94F-784EB7F01DFF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4468813"/>
            <a:ext cx="7569200" cy="642937"/>
            <a:chOff x="793564" y="4292461"/>
            <a:chExt cx="7569765" cy="64321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C0D5931-3136-4423-8EC2-A6D0A654DD05}"/>
                </a:ext>
              </a:extLst>
            </p:cNvPr>
            <p:cNvSpPr/>
            <p:nvPr/>
          </p:nvSpPr>
          <p:spPr>
            <a:xfrm>
              <a:off x="803090" y="4292461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2300" name="Content Placeholder 2">
              <a:extLst>
                <a:ext uri="{FF2B5EF4-FFF2-40B4-BE49-F238E27FC236}">
                  <a16:creationId xmlns:a16="http://schemas.microsoft.com/office/drawing/2014/main" id="{B42E4D32-4DCA-4940-826F-E11B95EF5D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3564" y="4428580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 would run if I </a:t>
              </a:r>
              <a:r>
                <a:rPr lang="en-GB" altLang="en-US" sz="1800" b="1">
                  <a:latin typeface="Twinkl" pitchFamily="2" charset="0"/>
                </a:rPr>
                <a:t>was </a:t>
              </a:r>
              <a:r>
                <a:rPr lang="en-GB" altLang="en-US" sz="1800">
                  <a:latin typeface="Twinkl" pitchFamily="2" charset="0"/>
                </a:rPr>
                <a:t>younger.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D31649-4114-4A2B-A004-E43B4282CB5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1450"/>
            <a:ext cx="7569200" cy="644525"/>
            <a:chOff x="761515" y="5252073"/>
            <a:chExt cx="7569765" cy="64321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46ECD231-5EC7-439D-986A-0701A94FA2CF}"/>
                </a:ext>
              </a:extLst>
            </p:cNvPr>
            <p:cNvSpPr/>
            <p:nvPr/>
          </p:nvSpPr>
          <p:spPr>
            <a:xfrm>
              <a:off x="771041" y="525207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12298" name="Content Placeholder 2">
              <a:extLst>
                <a:ext uri="{FF2B5EF4-FFF2-40B4-BE49-F238E27FC236}">
                  <a16:creationId xmlns:a16="http://schemas.microsoft.com/office/drawing/2014/main" id="{D9CC56E9-6FAE-4062-A4E0-646CC36625C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1515" y="538819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If I </a:t>
              </a:r>
              <a:r>
                <a:rPr lang="en-GB" altLang="en-US" sz="1800" b="1">
                  <a:latin typeface="Twinkl" pitchFamily="2" charset="0"/>
                </a:rPr>
                <a:t>was </a:t>
              </a:r>
              <a:r>
                <a:rPr lang="en-GB" altLang="en-US" sz="1800">
                  <a:latin typeface="Twinkl" pitchFamily="2" charset="0"/>
                </a:rPr>
                <a:t>him, I’d try a lot harder at school.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C6E751F-59FD-4ADA-B958-E11E8FE1B139}"/>
              </a:ext>
            </a:extLst>
          </p:cNvPr>
          <p:cNvSpPr/>
          <p:nvPr/>
        </p:nvSpPr>
        <p:spPr>
          <a:xfrm>
            <a:off x="788988" y="2503488"/>
            <a:ext cx="7561262" cy="3589337"/>
          </a:xfrm>
          <a:prstGeom prst="roundRect">
            <a:avLst>
              <a:gd name="adj" fmla="val 44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E5BD63E-B0A1-44FB-BEAD-52F139CB21E1}"/>
              </a:ext>
            </a:extLst>
          </p:cNvPr>
          <p:cNvSpPr/>
          <p:nvPr/>
        </p:nvSpPr>
        <p:spPr>
          <a:xfrm>
            <a:off x="793750" y="1412875"/>
            <a:ext cx="7561263" cy="928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0" name="Title 1">
            <a:extLst>
              <a:ext uri="{FF2B5EF4-FFF2-40B4-BE49-F238E27FC236}">
                <a16:creationId xmlns:a16="http://schemas.microsoft.com/office/drawing/2014/main" id="{0AAC18A9-CB8A-4D35-BB75-A82086B7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" pitchFamily="2" charset="0"/>
              </a:rPr>
              <a:t>Subjunctive Verbs</a:t>
            </a:r>
          </a:p>
        </p:txBody>
      </p:sp>
      <p:sp>
        <p:nvSpPr>
          <p:cNvPr id="14341" name="Content Placeholder 2">
            <a:extLst>
              <a:ext uri="{FF2B5EF4-FFF2-40B4-BE49-F238E27FC236}">
                <a16:creationId xmlns:a16="http://schemas.microsoft.com/office/drawing/2014/main" id="{ACFBED50-BAC7-412E-8320-F0B4A1BC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525588"/>
            <a:ext cx="7570788" cy="703262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 </a:t>
            </a:r>
            <a:r>
              <a:rPr lang="en-GB" altLang="en-US" sz="1800" b="1">
                <a:latin typeface="Twinkl" pitchFamily="2" charset="0"/>
              </a:rPr>
              <a:t>subjunctive verb </a:t>
            </a:r>
            <a:r>
              <a:rPr lang="en-GB" altLang="en-US" sz="1800">
                <a:latin typeface="Twinkl" pitchFamily="2" charset="0"/>
              </a:rPr>
              <a:t>form can be used to show that we don’t think the situation is really possible. </a:t>
            </a:r>
          </a:p>
        </p:txBody>
      </p:sp>
      <p:pic>
        <p:nvPicPr>
          <p:cNvPr id="14342" name="Picture 11">
            <a:extLst>
              <a:ext uri="{FF2B5EF4-FFF2-40B4-BE49-F238E27FC236}">
                <a16:creationId xmlns:a16="http://schemas.microsoft.com/office/drawing/2014/main" id="{CE8C38C9-BC7A-417E-9165-D0CAAC100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68588"/>
            <a:ext cx="3433763" cy="2452687"/>
          </a:xfrm>
          <a:prstGeom prst="rect">
            <a:avLst/>
          </a:prstGeom>
          <a:noFill/>
          <a:ln w="38100" cap="sq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19">
            <a:extLst>
              <a:ext uri="{FF2B5EF4-FFF2-40B4-BE49-F238E27FC236}">
                <a16:creationId xmlns:a16="http://schemas.microsoft.com/office/drawing/2014/main" id="{4DB9E8BA-35B8-41AF-B87B-666FB8A90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3429000"/>
            <a:ext cx="19462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1">
            <a:extLst>
              <a:ext uri="{FF2B5EF4-FFF2-40B4-BE49-F238E27FC236}">
                <a16:creationId xmlns:a16="http://schemas.microsoft.com/office/drawing/2014/main" id="{BF9B31DB-4D35-41FD-AC8C-F94E4D406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2638425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inkl" pitchFamily="2" charset="0"/>
              </a:rPr>
              <a:t>I’m </a:t>
            </a:r>
            <a:r>
              <a:rPr lang="en-GB" altLang="en-US" sz="1800" b="1">
                <a:latin typeface="Twinkl" pitchFamily="2" charset="0"/>
              </a:rPr>
              <a:t>not </a:t>
            </a:r>
            <a:r>
              <a:rPr lang="en-GB" altLang="en-US" sz="1800">
                <a:latin typeface="Twinkl" pitchFamily="2" charset="0"/>
              </a:rPr>
              <a:t>going to cool down anytime soon!</a:t>
            </a:r>
          </a:p>
        </p:txBody>
      </p:sp>
      <p:sp>
        <p:nvSpPr>
          <p:cNvPr id="14345" name="TextBox 21">
            <a:extLst>
              <a:ext uri="{FF2B5EF4-FFF2-40B4-BE49-F238E27FC236}">
                <a16:creationId xmlns:a16="http://schemas.microsoft.com/office/drawing/2014/main" id="{8C260DCC-8CCF-4631-B5C7-530F9EFEF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825" y="5302250"/>
            <a:ext cx="3097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inkl" pitchFamily="2" charset="0"/>
              </a:rPr>
              <a:t>Japanese </a:t>
            </a:r>
            <a:r>
              <a:rPr lang="en-GB" altLang="en-US" sz="1800" b="1">
                <a:latin typeface="Twinkl" pitchFamily="2" charset="0"/>
              </a:rPr>
              <a:t>isn’t </a:t>
            </a:r>
            <a:r>
              <a:rPr lang="en-GB" altLang="en-US" sz="1800">
                <a:latin typeface="Twinkl" pitchFamily="2" charset="0"/>
              </a:rPr>
              <a:t>going to be taught here.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616CC1A5-5963-4D19-99BE-C9797FF659B6}"/>
              </a:ext>
            </a:extLst>
          </p:cNvPr>
          <p:cNvSpPr/>
          <p:nvPr/>
        </p:nvSpPr>
        <p:spPr>
          <a:xfrm>
            <a:off x="784225" y="3163888"/>
            <a:ext cx="1936750" cy="530225"/>
          </a:xfrm>
          <a:prstGeom prst="roundRect">
            <a:avLst>
              <a:gd name="adj" fmla="val 1384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721D920-4ECA-45B6-A3F2-CFEF6E59EF45}"/>
              </a:ext>
            </a:extLst>
          </p:cNvPr>
          <p:cNvSpPr/>
          <p:nvPr/>
        </p:nvSpPr>
        <p:spPr>
          <a:xfrm>
            <a:off x="2798763" y="3163888"/>
            <a:ext cx="1936750" cy="530225"/>
          </a:xfrm>
          <a:prstGeom prst="roundRect">
            <a:avLst>
              <a:gd name="adj" fmla="val 1197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F65C692-717C-4A02-A288-238E7851CBC2}"/>
              </a:ext>
            </a:extLst>
          </p:cNvPr>
          <p:cNvSpPr/>
          <p:nvPr/>
        </p:nvSpPr>
        <p:spPr>
          <a:xfrm>
            <a:off x="4830763" y="3160713"/>
            <a:ext cx="3548062" cy="531812"/>
          </a:xfrm>
          <a:prstGeom prst="roundRect">
            <a:avLst>
              <a:gd name="adj" fmla="val 15715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B4840D8F-77DC-449B-8EE1-BA3D129BF820}"/>
              </a:ext>
            </a:extLst>
          </p:cNvPr>
          <p:cNvSpPr/>
          <p:nvPr/>
        </p:nvSpPr>
        <p:spPr>
          <a:xfrm>
            <a:off x="4806950" y="3789363"/>
            <a:ext cx="3548063" cy="2303462"/>
          </a:xfrm>
          <a:prstGeom prst="roundRect">
            <a:avLst>
              <a:gd name="adj" fmla="val 44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E09537E-8D1C-4B5E-85DC-ED6298F24054}"/>
              </a:ext>
            </a:extLst>
          </p:cNvPr>
          <p:cNvSpPr/>
          <p:nvPr/>
        </p:nvSpPr>
        <p:spPr>
          <a:xfrm>
            <a:off x="2798763" y="3789363"/>
            <a:ext cx="1931987" cy="2303462"/>
          </a:xfrm>
          <a:prstGeom prst="roundRect">
            <a:avLst>
              <a:gd name="adj" fmla="val 44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6144A62-C9D3-4F00-9021-50A55708A46A}"/>
              </a:ext>
            </a:extLst>
          </p:cNvPr>
          <p:cNvSpPr/>
          <p:nvPr/>
        </p:nvSpPr>
        <p:spPr>
          <a:xfrm>
            <a:off x="788988" y="3789363"/>
            <a:ext cx="1933575" cy="2303462"/>
          </a:xfrm>
          <a:prstGeom prst="roundRect">
            <a:avLst>
              <a:gd name="adj" fmla="val 4496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BF6D015-D8CE-4D07-915B-1F7DD6A0C8D4}"/>
              </a:ext>
            </a:extLst>
          </p:cNvPr>
          <p:cNvSpPr/>
          <p:nvPr/>
        </p:nvSpPr>
        <p:spPr>
          <a:xfrm>
            <a:off x="793750" y="1412875"/>
            <a:ext cx="7561263" cy="6477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3" name="Title 1">
            <a:extLst>
              <a:ext uri="{FF2B5EF4-FFF2-40B4-BE49-F238E27FC236}">
                <a16:creationId xmlns:a16="http://schemas.microsoft.com/office/drawing/2014/main" id="{36743748-E012-40D0-9A92-8E070D21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" pitchFamily="2" charset="0"/>
              </a:rPr>
              <a:t>Subjunctive Verbs</a:t>
            </a:r>
          </a:p>
        </p:txBody>
      </p:sp>
      <p:sp>
        <p:nvSpPr>
          <p:cNvPr id="16394" name="Content Placeholder 2">
            <a:extLst>
              <a:ext uri="{FF2B5EF4-FFF2-40B4-BE49-F238E27FC236}">
                <a16:creationId xmlns:a16="http://schemas.microsoft.com/office/drawing/2014/main" id="{D582CB2F-03BB-43F4-9B6E-D3270D1C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541463"/>
            <a:ext cx="7570788" cy="390525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 </a:t>
            </a:r>
            <a:r>
              <a:rPr lang="en-GB" altLang="en-US" sz="1800" b="1">
                <a:latin typeface="Twinkl" pitchFamily="2" charset="0"/>
              </a:rPr>
              <a:t>subjunctive verb </a:t>
            </a:r>
            <a:r>
              <a:rPr lang="en-GB" altLang="en-US" sz="1800">
                <a:latin typeface="Twinkl" pitchFamily="2" charset="0"/>
              </a:rPr>
              <a:t>form structure is really quite simple: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056F0E2-3E95-415C-8DA6-F57BF7BA5219}"/>
              </a:ext>
            </a:extLst>
          </p:cNvPr>
          <p:cNvSpPr/>
          <p:nvPr/>
        </p:nvSpPr>
        <p:spPr>
          <a:xfrm>
            <a:off x="800100" y="2152650"/>
            <a:ext cx="7561263" cy="9159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6" name="Content Placeholder 2">
            <a:extLst>
              <a:ext uri="{FF2B5EF4-FFF2-40B4-BE49-F238E27FC236}">
                <a16:creationId xmlns:a16="http://schemas.microsoft.com/office/drawing/2014/main" id="{B911C72F-25B8-4FC7-A674-E76D9A722EF7}"/>
              </a:ext>
            </a:extLst>
          </p:cNvPr>
          <p:cNvSpPr txBox="1">
            <a:spLocks/>
          </p:cNvSpPr>
          <p:nvPr/>
        </p:nvSpPr>
        <p:spPr bwMode="auto">
          <a:xfrm>
            <a:off x="1649413" y="2286000"/>
            <a:ext cx="58642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For all verbs except the past of ‘be’, you use the same as the </a:t>
            </a:r>
            <a:r>
              <a:rPr lang="en-GB" altLang="en-US" sz="1800" b="1">
                <a:latin typeface="Twinkl" pitchFamily="2" charset="0"/>
              </a:rPr>
              <a:t>infinitive </a:t>
            </a:r>
            <a:r>
              <a:rPr lang="en-GB" altLang="en-US" sz="1800">
                <a:latin typeface="Twinkl" pitchFamily="2" charset="0"/>
              </a:rPr>
              <a:t>(basic) form.</a:t>
            </a:r>
          </a:p>
        </p:txBody>
      </p:sp>
      <p:sp>
        <p:nvSpPr>
          <p:cNvPr id="16397" name="Content Placeholder 2">
            <a:extLst>
              <a:ext uri="{FF2B5EF4-FFF2-40B4-BE49-F238E27FC236}">
                <a16:creationId xmlns:a16="http://schemas.microsoft.com/office/drawing/2014/main" id="{D3C0770B-BE38-41BC-9153-D5D469FA1BBD}"/>
              </a:ext>
            </a:extLst>
          </p:cNvPr>
          <p:cNvSpPr txBox="1">
            <a:spLocks/>
          </p:cNvSpPr>
          <p:nvPr/>
        </p:nvSpPr>
        <p:spPr bwMode="auto">
          <a:xfrm>
            <a:off x="952500" y="3233738"/>
            <a:ext cx="1606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be (past)</a:t>
            </a:r>
          </a:p>
        </p:txBody>
      </p:sp>
      <p:sp>
        <p:nvSpPr>
          <p:cNvPr id="16398" name="Content Placeholder 2">
            <a:extLst>
              <a:ext uri="{FF2B5EF4-FFF2-40B4-BE49-F238E27FC236}">
                <a16:creationId xmlns:a16="http://schemas.microsoft.com/office/drawing/2014/main" id="{C4957C94-3D2D-4079-A687-C748C93B1976}"/>
              </a:ext>
            </a:extLst>
          </p:cNvPr>
          <p:cNvSpPr txBox="1">
            <a:spLocks/>
          </p:cNvSpPr>
          <p:nvPr/>
        </p:nvSpPr>
        <p:spPr bwMode="auto">
          <a:xfrm>
            <a:off x="2962275" y="3233738"/>
            <a:ext cx="1606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be (present)</a:t>
            </a:r>
          </a:p>
        </p:txBody>
      </p:sp>
      <p:sp>
        <p:nvSpPr>
          <p:cNvPr id="16399" name="Content Placeholder 2">
            <a:extLst>
              <a:ext uri="{FF2B5EF4-FFF2-40B4-BE49-F238E27FC236}">
                <a16:creationId xmlns:a16="http://schemas.microsoft.com/office/drawing/2014/main" id="{5E5303CF-B6C5-4F0A-9963-6DAF676706B6}"/>
              </a:ext>
            </a:extLst>
          </p:cNvPr>
          <p:cNvSpPr txBox="1">
            <a:spLocks/>
          </p:cNvSpPr>
          <p:nvPr/>
        </p:nvSpPr>
        <p:spPr bwMode="auto">
          <a:xfrm>
            <a:off x="4806950" y="3230563"/>
            <a:ext cx="35544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all other verbs (past and present)</a:t>
            </a:r>
          </a:p>
        </p:txBody>
      </p:sp>
      <p:sp>
        <p:nvSpPr>
          <p:cNvPr id="16400" name="Content Placeholder 2">
            <a:extLst>
              <a:ext uri="{FF2B5EF4-FFF2-40B4-BE49-F238E27FC236}">
                <a16:creationId xmlns:a16="http://schemas.microsoft.com/office/drawing/2014/main" id="{D427B7A3-A0D8-4D1D-B1D6-268E3153EFDE}"/>
              </a:ext>
            </a:extLst>
          </p:cNvPr>
          <p:cNvSpPr txBox="1">
            <a:spLocks/>
          </p:cNvSpPr>
          <p:nvPr/>
        </p:nvSpPr>
        <p:spPr bwMode="auto">
          <a:xfrm>
            <a:off x="784225" y="3944938"/>
            <a:ext cx="19367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I </a:t>
            </a:r>
            <a:r>
              <a:rPr lang="en-GB" altLang="en-US" sz="1800" b="1">
                <a:latin typeface="Twinkl" pitchFamily="2" charset="0"/>
              </a:rPr>
              <a:t>were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you </a:t>
            </a:r>
            <a:r>
              <a:rPr lang="en-GB" altLang="en-US" sz="1800" b="1">
                <a:latin typeface="Twinkl" pitchFamily="2" charset="0"/>
              </a:rPr>
              <a:t>were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he, she, it </a:t>
            </a:r>
            <a:r>
              <a:rPr lang="en-GB" altLang="en-US" sz="1800" b="1">
                <a:latin typeface="Twinkl" pitchFamily="2" charset="0"/>
              </a:rPr>
              <a:t>were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we </a:t>
            </a:r>
            <a:r>
              <a:rPr lang="en-GB" altLang="en-US" sz="1800" b="1">
                <a:latin typeface="Twinkl" pitchFamily="2" charset="0"/>
              </a:rPr>
              <a:t>were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you </a:t>
            </a:r>
            <a:r>
              <a:rPr lang="en-GB" altLang="en-US" sz="1800" b="1">
                <a:latin typeface="Twinkl" pitchFamily="2" charset="0"/>
              </a:rPr>
              <a:t>were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they </a:t>
            </a:r>
            <a:r>
              <a:rPr lang="en-GB" altLang="en-US" sz="1800" b="1">
                <a:latin typeface="Twinkl" pitchFamily="2" charset="0"/>
              </a:rPr>
              <a:t>were</a:t>
            </a:r>
            <a:endParaRPr lang="en-GB" altLang="en-US" sz="1800">
              <a:latin typeface="Twinkl" pitchFamily="2" charset="0"/>
            </a:endParaRPr>
          </a:p>
        </p:txBody>
      </p:sp>
      <p:sp>
        <p:nvSpPr>
          <p:cNvPr id="16401" name="Content Placeholder 2">
            <a:extLst>
              <a:ext uri="{FF2B5EF4-FFF2-40B4-BE49-F238E27FC236}">
                <a16:creationId xmlns:a16="http://schemas.microsoft.com/office/drawing/2014/main" id="{CC243B3B-E329-40F2-ADCF-6DE1DD02FE07}"/>
              </a:ext>
            </a:extLst>
          </p:cNvPr>
          <p:cNvSpPr txBox="1">
            <a:spLocks/>
          </p:cNvSpPr>
          <p:nvPr/>
        </p:nvSpPr>
        <p:spPr bwMode="auto">
          <a:xfrm>
            <a:off x="2794000" y="3937000"/>
            <a:ext cx="193675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I </a:t>
            </a:r>
            <a:r>
              <a:rPr lang="en-GB" altLang="en-US" sz="1800" b="1">
                <a:latin typeface="Twinkl" pitchFamily="2" charset="0"/>
              </a:rPr>
              <a:t>be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you </a:t>
            </a:r>
            <a:r>
              <a:rPr lang="en-GB" altLang="en-US" sz="1800" b="1">
                <a:latin typeface="Twinkl" pitchFamily="2" charset="0"/>
              </a:rPr>
              <a:t>be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he, she, it </a:t>
            </a:r>
            <a:r>
              <a:rPr lang="en-GB" altLang="en-US" sz="1800" b="1">
                <a:latin typeface="Twinkl" pitchFamily="2" charset="0"/>
              </a:rPr>
              <a:t>be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we </a:t>
            </a:r>
            <a:r>
              <a:rPr lang="en-GB" altLang="en-US" sz="1800" b="1">
                <a:latin typeface="Twinkl" pitchFamily="2" charset="0"/>
              </a:rPr>
              <a:t>be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you </a:t>
            </a:r>
            <a:r>
              <a:rPr lang="en-GB" altLang="en-US" sz="1800" b="1">
                <a:latin typeface="Twinkl" pitchFamily="2" charset="0"/>
              </a:rPr>
              <a:t>be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they </a:t>
            </a:r>
            <a:r>
              <a:rPr lang="en-GB" altLang="en-US" sz="1800" b="1">
                <a:latin typeface="Twinkl" pitchFamily="2" charset="0"/>
              </a:rPr>
              <a:t>be</a:t>
            </a:r>
            <a:endParaRPr lang="en-GB" altLang="en-US" sz="1800">
              <a:latin typeface="Twinkl" pitchFamily="2" charset="0"/>
            </a:endParaRPr>
          </a:p>
        </p:txBody>
      </p:sp>
      <p:sp>
        <p:nvSpPr>
          <p:cNvPr id="16402" name="Content Placeholder 2">
            <a:extLst>
              <a:ext uri="{FF2B5EF4-FFF2-40B4-BE49-F238E27FC236}">
                <a16:creationId xmlns:a16="http://schemas.microsoft.com/office/drawing/2014/main" id="{D6099C96-CA40-44FC-A71D-4A311D86B8B9}"/>
              </a:ext>
            </a:extLst>
          </p:cNvPr>
          <p:cNvSpPr txBox="1">
            <a:spLocks/>
          </p:cNvSpPr>
          <p:nvPr/>
        </p:nvSpPr>
        <p:spPr bwMode="auto">
          <a:xfrm>
            <a:off x="4830763" y="3944938"/>
            <a:ext cx="352425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I </a:t>
            </a:r>
            <a:r>
              <a:rPr lang="en-GB" altLang="en-US" sz="1800" b="1">
                <a:latin typeface="Twinkl" pitchFamily="2" charset="0"/>
              </a:rPr>
              <a:t>work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you </a:t>
            </a:r>
            <a:r>
              <a:rPr lang="en-GB" altLang="en-US" sz="1800" b="1">
                <a:latin typeface="Twinkl" pitchFamily="2" charset="0"/>
              </a:rPr>
              <a:t>work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he, she, it </a:t>
            </a:r>
            <a:r>
              <a:rPr lang="en-GB" altLang="en-US" sz="1800" b="1">
                <a:latin typeface="Twinkl" pitchFamily="2" charset="0"/>
              </a:rPr>
              <a:t>work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we </a:t>
            </a:r>
            <a:r>
              <a:rPr lang="en-GB" altLang="en-US" sz="1800" b="1">
                <a:latin typeface="Twinkl" pitchFamily="2" charset="0"/>
              </a:rPr>
              <a:t>work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you </a:t>
            </a:r>
            <a:r>
              <a:rPr lang="en-GB" altLang="en-US" sz="1800" b="1">
                <a:latin typeface="Twinkl" pitchFamily="2" charset="0"/>
              </a:rPr>
              <a:t>work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they </a:t>
            </a:r>
            <a:r>
              <a:rPr lang="en-GB" altLang="en-US" sz="1800" b="1">
                <a:latin typeface="Twinkl" pitchFamily="2" charset="0"/>
              </a:rPr>
              <a:t>work</a:t>
            </a:r>
            <a:endParaRPr lang="en-GB" altLang="en-US" sz="1800">
              <a:latin typeface="Twinkl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D9D95DE-E2F7-4946-B39C-E60F0A4C23F6}"/>
              </a:ext>
            </a:extLst>
          </p:cNvPr>
          <p:cNvSpPr/>
          <p:nvPr/>
        </p:nvSpPr>
        <p:spPr>
          <a:xfrm>
            <a:off x="788988" y="2454275"/>
            <a:ext cx="7561262" cy="3638550"/>
          </a:xfrm>
          <a:prstGeom prst="roundRect">
            <a:avLst>
              <a:gd name="adj" fmla="val 4496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24013C2-29E1-42F8-8174-78B31CA1B0F8}"/>
              </a:ext>
            </a:extLst>
          </p:cNvPr>
          <p:cNvSpPr/>
          <p:nvPr/>
        </p:nvSpPr>
        <p:spPr>
          <a:xfrm>
            <a:off x="793750" y="1412875"/>
            <a:ext cx="7561263" cy="92868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6" name="Title 1">
            <a:extLst>
              <a:ext uri="{FF2B5EF4-FFF2-40B4-BE49-F238E27FC236}">
                <a16:creationId xmlns:a16="http://schemas.microsoft.com/office/drawing/2014/main" id="{FFB1E055-5F4A-4359-A68E-D69DB357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" pitchFamily="2" charset="0"/>
              </a:rPr>
              <a:t>Subjunctive Verbs</a:t>
            </a:r>
          </a:p>
        </p:txBody>
      </p:sp>
      <p:sp>
        <p:nvSpPr>
          <p:cNvPr id="18437" name="Content Placeholder 2">
            <a:extLst>
              <a:ext uri="{FF2B5EF4-FFF2-40B4-BE49-F238E27FC236}">
                <a16:creationId xmlns:a16="http://schemas.microsoft.com/office/drawing/2014/main" id="{288A99C9-4264-4676-A1E3-F6DE54EB8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525588"/>
            <a:ext cx="7570788" cy="703262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Actually, it’s even easier because the subjunctive doesn’t change according to the person (I, you, he/she/it, etc.)</a:t>
            </a:r>
          </a:p>
        </p:txBody>
      </p:sp>
      <p:grpSp>
        <p:nvGrpSpPr>
          <p:cNvPr id="18438" name="Group 6">
            <a:extLst>
              <a:ext uri="{FF2B5EF4-FFF2-40B4-BE49-F238E27FC236}">
                <a16:creationId xmlns:a16="http://schemas.microsoft.com/office/drawing/2014/main" id="{176DE099-E9CB-45AA-98AF-0402332186DB}"/>
              </a:ext>
            </a:extLst>
          </p:cNvPr>
          <p:cNvGrpSpPr>
            <a:grpSpLocks/>
          </p:cNvGrpSpPr>
          <p:nvPr/>
        </p:nvGrpSpPr>
        <p:grpSpPr bwMode="auto">
          <a:xfrm>
            <a:off x="1420813" y="2616200"/>
            <a:ext cx="6302375" cy="3379788"/>
            <a:chOff x="1510296" y="2616461"/>
            <a:chExt cx="6302064" cy="3379246"/>
          </a:xfrm>
        </p:grpSpPr>
        <p:grpSp>
          <p:nvGrpSpPr>
            <p:cNvPr id="18439" name="Group 5">
              <a:extLst>
                <a:ext uri="{FF2B5EF4-FFF2-40B4-BE49-F238E27FC236}">
                  <a16:creationId xmlns:a16="http://schemas.microsoft.com/office/drawing/2014/main" id="{DCA19DCE-4370-409A-935B-0FCDC60A4F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7944" y="3254594"/>
              <a:ext cx="3744416" cy="2088232"/>
              <a:chOff x="4255830" y="2913168"/>
              <a:chExt cx="3744416" cy="208823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4E233CC-FF87-4E2C-9EFE-5E505957DFD7}"/>
                  </a:ext>
                </a:extLst>
              </p:cNvPr>
              <p:cNvSpPr/>
              <p:nvPr/>
            </p:nvSpPr>
            <p:spPr>
              <a:xfrm>
                <a:off x="4255518" y="2913108"/>
                <a:ext cx="3744728" cy="208881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18442" name="Content Placeholder 2">
                <a:extLst>
                  <a:ext uri="{FF2B5EF4-FFF2-40B4-BE49-F238E27FC236}">
                    <a16:creationId xmlns:a16="http://schemas.microsoft.com/office/drawing/2014/main" id="{C6499D63-18C3-4C96-8A40-4FE6FE38E2E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291834" y="3517659"/>
                <a:ext cx="3672408" cy="879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80000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buFont typeface="Arial" panose="020B0604020202020204" pitchFamily="34" charset="0"/>
                  <a:buNone/>
                </a:pPr>
                <a:r>
                  <a:rPr lang="en-GB" altLang="en-US" sz="1800">
                    <a:latin typeface="Twinkl" pitchFamily="2" charset="0"/>
                  </a:rPr>
                  <a:t>You don’t always notice this, because it sometimes sounds like the normal verb.</a:t>
                </a:r>
              </a:p>
            </p:txBody>
          </p:sp>
        </p:grpSp>
        <p:pic>
          <p:nvPicPr>
            <p:cNvPr id="18440" name="Picture 3">
              <a:extLst>
                <a:ext uri="{FF2B5EF4-FFF2-40B4-BE49-F238E27FC236}">
                  <a16:creationId xmlns:a16="http://schemas.microsoft.com/office/drawing/2014/main" id="{93A962CC-4635-44D9-B4CA-174CC56A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296" y="2616461"/>
              <a:ext cx="2299850" cy="3379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C32465D-9DC9-4F12-AA44-5131521F98DF}"/>
              </a:ext>
            </a:extLst>
          </p:cNvPr>
          <p:cNvSpPr/>
          <p:nvPr/>
        </p:nvSpPr>
        <p:spPr>
          <a:xfrm>
            <a:off x="793750" y="1333500"/>
            <a:ext cx="7561263" cy="642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Title 1">
            <a:extLst>
              <a:ext uri="{FF2B5EF4-FFF2-40B4-BE49-F238E27FC236}">
                <a16:creationId xmlns:a16="http://schemas.microsoft.com/office/drawing/2014/main" id="{7A4F3133-09B9-4A4B-86E9-F60B0C92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323850"/>
            <a:ext cx="8289925" cy="1033463"/>
          </a:xfrm>
        </p:spPr>
        <p:txBody>
          <a:bodyPr/>
          <a:lstStyle/>
          <a:p>
            <a:r>
              <a:rPr lang="en-GB" altLang="en-US" sz="3200">
                <a:latin typeface="Twinkl SemiBold" pitchFamily="2" charset="0"/>
              </a:rPr>
              <a:t>Ok, that’s what it is, but what is it for?</a:t>
            </a:r>
          </a:p>
        </p:txBody>
      </p:sp>
      <p:sp>
        <p:nvSpPr>
          <p:cNvPr id="20484" name="Content Placeholder 2">
            <a:extLst>
              <a:ext uri="{FF2B5EF4-FFF2-40B4-BE49-F238E27FC236}">
                <a16:creationId xmlns:a16="http://schemas.microsoft.com/office/drawing/2014/main" id="{BB5D5D5A-E950-40C8-BDE3-D8C1C0EB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470025"/>
            <a:ext cx="7570788" cy="387350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 subjunctive verb form isn’t common in everyday British speech.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6F7586B5-C5AC-4C0D-A0FF-18C356E7014D}"/>
              </a:ext>
            </a:extLst>
          </p:cNvPr>
          <p:cNvSpPr/>
          <p:nvPr/>
        </p:nvSpPr>
        <p:spPr>
          <a:xfrm>
            <a:off x="800100" y="2117725"/>
            <a:ext cx="7559675" cy="6429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6" name="Content Placeholder 2">
            <a:extLst>
              <a:ext uri="{FF2B5EF4-FFF2-40B4-BE49-F238E27FC236}">
                <a16:creationId xmlns:a16="http://schemas.microsoft.com/office/drawing/2014/main" id="{1AF12551-65AF-4FC0-B6AA-14AA61E84E65}"/>
              </a:ext>
            </a:extLst>
          </p:cNvPr>
          <p:cNvSpPr txBox="1">
            <a:spLocks/>
          </p:cNvSpPr>
          <p:nvPr/>
        </p:nvSpPr>
        <p:spPr bwMode="auto">
          <a:xfrm>
            <a:off x="790575" y="2133600"/>
            <a:ext cx="75692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However, it is often used after </a:t>
            </a:r>
            <a:r>
              <a:rPr lang="en-GB" altLang="en-US" sz="1800" b="1">
                <a:latin typeface="Twinkl" pitchFamily="2" charset="0"/>
              </a:rPr>
              <a:t>formal verbs </a:t>
            </a:r>
            <a:r>
              <a:rPr lang="en-GB" altLang="en-US" sz="1800">
                <a:latin typeface="Twinkl" pitchFamily="2" charset="0"/>
              </a:rPr>
              <a:t>such as </a:t>
            </a:r>
            <a:r>
              <a:rPr lang="en-GB" altLang="en-US" sz="1800" b="1">
                <a:latin typeface="Twinkl" pitchFamily="2" charset="0"/>
              </a:rPr>
              <a:t>require, demand, suggest, propose. </a:t>
            </a:r>
            <a:endParaRPr lang="en-GB" altLang="en-US" sz="1800">
              <a:latin typeface="Twinkl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6DCB497-4ECF-4878-81D0-A51E59869738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2901950"/>
            <a:ext cx="7569200" cy="642938"/>
            <a:chOff x="790697" y="2796183"/>
            <a:chExt cx="7569765" cy="64321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9008DBB-633C-49A4-9F69-21BBD012B59F}"/>
                </a:ext>
              </a:extLst>
            </p:cNvPr>
            <p:cNvSpPr/>
            <p:nvPr/>
          </p:nvSpPr>
          <p:spPr>
            <a:xfrm>
              <a:off x="800223" y="279618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0498" name="Content Placeholder 2">
              <a:extLst>
                <a:ext uri="{FF2B5EF4-FFF2-40B4-BE49-F238E27FC236}">
                  <a16:creationId xmlns:a16="http://schemas.microsoft.com/office/drawing/2014/main" id="{7E23C615-4E05-4C78-B3C2-8754DC1C2F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0697" y="293230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The governors propose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class 5 </a:t>
              </a:r>
              <a:r>
                <a:rPr lang="en-GB" altLang="en-US" sz="1800" b="1">
                  <a:latin typeface="Twinkl" pitchFamily="2" charset="0"/>
                </a:rPr>
                <a:t>learn </a:t>
              </a:r>
              <a:r>
                <a:rPr lang="en-GB" altLang="en-US" sz="1800">
                  <a:latin typeface="Twinkl" pitchFamily="2" charset="0"/>
                </a:rPr>
                <a:t>maths all day.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F5EEDA-DDFF-4932-88E9-C14D0110B07D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3684588"/>
            <a:ext cx="7570788" cy="642937"/>
            <a:chOff x="784639" y="3530607"/>
            <a:chExt cx="7569765" cy="64321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3C5F812-2EE3-4D7E-8857-B9DFE9BF7C83}"/>
                </a:ext>
              </a:extLst>
            </p:cNvPr>
            <p:cNvSpPr/>
            <p:nvPr/>
          </p:nvSpPr>
          <p:spPr>
            <a:xfrm>
              <a:off x="794163" y="3530607"/>
              <a:ext cx="7560241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0496" name="Content Placeholder 2">
              <a:extLst>
                <a:ext uri="{FF2B5EF4-FFF2-40B4-BE49-F238E27FC236}">
                  <a16:creationId xmlns:a16="http://schemas.microsoft.com/office/drawing/2014/main" id="{2CB1D899-5ACF-4E6E-A151-AAE0A97BB1B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4639" y="3666726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The Queen demands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all children </a:t>
              </a:r>
              <a:r>
                <a:rPr lang="en-GB" altLang="en-US" sz="1800" b="1">
                  <a:latin typeface="Twinkl" pitchFamily="2" charset="0"/>
                </a:rPr>
                <a:t>be </a:t>
              </a:r>
              <a:r>
                <a:rPr lang="en-GB" altLang="en-US" sz="1800">
                  <a:latin typeface="Twinkl" pitchFamily="2" charset="0"/>
                </a:rPr>
                <a:t>taught to curtsey.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732218-648C-4065-8B2B-424E7E4F661C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4468813"/>
            <a:ext cx="7569200" cy="642937"/>
            <a:chOff x="793564" y="4292461"/>
            <a:chExt cx="7569765" cy="64321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8375D2C-424E-4AE6-A428-F8252D22DA95}"/>
                </a:ext>
              </a:extLst>
            </p:cNvPr>
            <p:cNvSpPr/>
            <p:nvPr/>
          </p:nvSpPr>
          <p:spPr>
            <a:xfrm>
              <a:off x="803090" y="4292461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0494" name="Content Placeholder 2">
              <a:extLst>
                <a:ext uri="{FF2B5EF4-FFF2-40B4-BE49-F238E27FC236}">
                  <a16:creationId xmlns:a16="http://schemas.microsoft.com/office/drawing/2014/main" id="{EE610FE7-778A-49C1-81FC-A3936DFE8A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3564" y="4428580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Mrs Smith requires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James Brown </a:t>
              </a:r>
              <a:r>
                <a:rPr lang="en-GB" altLang="en-US" sz="1800" b="1">
                  <a:latin typeface="Twinkl" pitchFamily="2" charset="0"/>
                </a:rPr>
                <a:t>go </a:t>
              </a:r>
              <a:r>
                <a:rPr lang="en-GB" altLang="en-US" sz="1800">
                  <a:latin typeface="Twinkl" pitchFamily="2" charset="0"/>
                </a:rPr>
                <a:t>to her office now.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0C46A38-D5C6-4BE8-934E-DF49B88E129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1450"/>
            <a:ext cx="7569200" cy="644525"/>
            <a:chOff x="761515" y="5252073"/>
            <a:chExt cx="7569765" cy="64321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336E4F3A-1F14-48A9-A167-B5CBC940F68F}"/>
                </a:ext>
              </a:extLst>
            </p:cNvPr>
            <p:cNvSpPr/>
            <p:nvPr/>
          </p:nvSpPr>
          <p:spPr>
            <a:xfrm>
              <a:off x="771041" y="525207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0492" name="Content Placeholder 2">
              <a:extLst>
                <a:ext uri="{FF2B5EF4-FFF2-40B4-BE49-F238E27FC236}">
                  <a16:creationId xmlns:a16="http://schemas.microsoft.com/office/drawing/2014/main" id="{61E941A2-1AB9-44F4-A8FA-0205F0DF41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1515" y="538819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Might I suggest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your son </a:t>
              </a:r>
              <a:r>
                <a:rPr lang="en-GB" altLang="en-US" sz="1800" b="1">
                  <a:latin typeface="Twinkl" pitchFamily="2" charset="0"/>
                </a:rPr>
                <a:t>wait </a:t>
              </a:r>
              <a:r>
                <a:rPr lang="en-GB" altLang="en-US" sz="1800">
                  <a:latin typeface="Twinkl" pitchFamily="2" charset="0"/>
                </a:rPr>
                <a:t>outside until we have finished our chat?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98C7E34-6057-45C0-A0B9-DE970B422D9B}"/>
              </a:ext>
            </a:extLst>
          </p:cNvPr>
          <p:cNvSpPr/>
          <p:nvPr/>
        </p:nvSpPr>
        <p:spPr>
          <a:xfrm>
            <a:off x="793750" y="1333500"/>
            <a:ext cx="7561263" cy="1444625"/>
          </a:xfrm>
          <a:prstGeom prst="roundRect">
            <a:avLst>
              <a:gd name="adj" fmla="val 909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1" name="Title 1">
            <a:extLst>
              <a:ext uri="{FF2B5EF4-FFF2-40B4-BE49-F238E27FC236}">
                <a16:creationId xmlns:a16="http://schemas.microsoft.com/office/drawing/2014/main" id="{D925B97D-3DAE-46DC-9A2A-637AC4A3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365125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 SemiBold" pitchFamily="2" charset="0"/>
              </a:rPr>
              <a:t>Other Uses</a:t>
            </a:r>
          </a:p>
        </p:txBody>
      </p:sp>
      <p:sp>
        <p:nvSpPr>
          <p:cNvPr id="22532" name="Content Placeholder 2">
            <a:extLst>
              <a:ext uri="{FF2B5EF4-FFF2-40B4-BE49-F238E27FC236}">
                <a16:creationId xmlns:a16="http://schemas.microsoft.com/office/drawing/2014/main" id="{41372D4F-4264-4B73-8AD4-3C5D78B1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225" y="1806575"/>
            <a:ext cx="7570788" cy="498475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The subjunctive verb form is also used after </a:t>
            </a:r>
            <a:r>
              <a:rPr lang="en-GB" altLang="en-US" sz="1800" b="1">
                <a:latin typeface="Twinkl" pitchFamily="2" charset="0"/>
              </a:rPr>
              <a:t>formal expressions, </a:t>
            </a:r>
            <a:r>
              <a:rPr lang="en-GB" altLang="en-US" sz="1800">
                <a:latin typeface="Twinkl" pitchFamily="2" charset="0"/>
              </a:rPr>
              <a:t>such as </a:t>
            </a:r>
            <a:r>
              <a:rPr lang="en-GB" altLang="en-US" sz="1800" b="1">
                <a:latin typeface="Twinkl" pitchFamily="2" charset="0"/>
              </a:rPr>
              <a:t>it is desirable/necessary/vital/essential</a:t>
            </a:r>
            <a:endParaRPr lang="en-GB" altLang="en-US" sz="1800">
              <a:latin typeface="Twinkl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A51276D-F1EF-43FB-87E9-850E701C00CC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2901950"/>
            <a:ext cx="7569200" cy="642938"/>
            <a:chOff x="790697" y="2796183"/>
            <a:chExt cx="7569765" cy="643210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FE303BF-9DD5-4DDE-B51C-95FD5CC9C5F4}"/>
                </a:ext>
              </a:extLst>
            </p:cNvPr>
            <p:cNvSpPr/>
            <p:nvPr/>
          </p:nvSpPr>
          <p:spPr>
            <a:xfrm>
              <a:off x="800223" y="279618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2544" name="Content Placeholder 2">
              <a:extLst>
                <a:ext uri="{FF2B5EF4-FFF2-40B4-BE49-F238E27FC236}">
                  <a16:creationId xmlns:a16="http://schemas.microsoft.com/office/drawing/2014/main" id="{CB9D4C5C-2F69-4118-A52E-E98D369667F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0697" y="293230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It is desirable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the whole class </a:t>
              </a:r>
              <a:r>
                <a:rPr lang="en-GB" altLang="en-US" sz="1800" b="1">
                  <a:latin typeface="Twinkl" pitchFamily="2" charset="0"/>
                </a:rPr>
                <a:t>be </a:t>
              </a:r>
              <a:r>
                <a:rPr lang="en-GB" altLang="en-US" sz="1800">
                  <a:latin typeface="Twinkl" pitchFamily="2" charset="0"/>
                </a:rPr>
                <a:t>here early for the trip.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506C607-0993-4EC6-885B-AD67729CAACF}"/>
              </a:ext>
            </a:extLst>
          </p:cNvPr>
          <p:cNvGrpSpPr>
            <a:grpSpLocks/>
          </p:cNvGrpSpPr>
          <p:nvPr/>
        </p:nvGrpSpPr>
        <p:grpSpPr bwMode="auto">
          <a:xfrm>
            <a:off x="784225" y="3684588"/>
            <a:ext cx="7570788" cy="642937"/>
            <a:chOff x="784639" y="3530607"/>
            <a:chExt cx="7569765" cy="643210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5F013AA-3D99-4E1C-AA9C-EFD85355D588}"/>
                </a:ext>
              </a:extLst>
            </p:cNvPr>
            <p:cNvSpPr/>
            <p:nvPr/>
          </p:nvSpPr>
          <p:spPr>
            <a:xfrm>
              <a:off x="794163" y="3530607"/>
              <a:ext cx="7560241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2542" name="Content Placeholder 2">
              <a:extLst>
                <a:ext uri="{FF2B5EF4-FFF2-40B4-BE49-F238E27FC236}">
                  <a16:creationId xmlns:a16="http://schemas.microsoft.com/office/drawing/2014/main" id="{FBE412C1-51BF-4003-8F94-8A13A42C96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4639" y="3666726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Is it necessary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you </a:t>
              </a:r>
              <a:r>
                <a:rPr lang="en-GB" altLang="en-US" sz="1800" b="1">
                  <a:latin typeface="Twinkl" pitchFamily="2" charset="0"/>
                </a:rPr>
                <a:t>eat </a:t>
              </a:r>
              <a:r>
                <a:rPr lang="en-GB" altLang="en-US" sz="1800">
                  <a:latin typeface="Twinkl" pitchFamily="2" charset="0"/>
                </a:rPr>
                <a:t>all your chocolate right now?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46EF0C-9F01-468A-BA0D-1A01F841F0A9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4468813"/>
            <a:ext cx="7569200" cy="642937"/>
            <a:chOff x="793564" y="4292461"/>
            <a:chExt cx="7569765" cy="643210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1B8A7CE0-121A-446F-82C8-1A6962D3D623}"/>
                </a:ext>
              </a:extLst>
            </p:cNvPr>
            <p:cNvSpPr/>
            <p:nvPr/>
          </p:nvSpPr>
          <p:spPr>
            <a:xfrm>
              <a:off x="803090" y="4292461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2540" name="Content Placeholder 2">
              <a:extLst>
                <a:ext uri="{FF2B5EF4-FFF2-40B4-BE49-F238E27FC236}">
                  <a16:creationId xmlns:a16="http://schemas.microsoft.com/office/drawing/2014/main" id="{FE769A65-2740-494E-A02B-7721DC0448F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93564" y="4428580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It is vital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each child </a:t>
              </a:r>
              <a:r>
                <a:rPr lang="en-GB" altLang="en-US" sz="1800" b="1">
                  <a:latin typeface="Twinkl" pitchFamily="2" charset="0"/>
                </a:rPr>
                <a:t>bring </a:t>
              </a:r>
              <a:r>
                <a:rPr lang="en-GB" altLang="en-US" sz="1800">
                  <a:latin typeface="Twinkl" pitchFamily="2" charset="0"/>
                </a:rPr>
                <a:t>their own water bottle to school.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A4CFC2-1E04-4307-85B7-6986531B5E3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251450"/>
            <a:ext cx="7569200" cy="644525"/>
            <a:chOff x="761515" y="5252073"/>
            <a:chExt cx="7569765" cy="64321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7DA4A61-84B6-435C-BFA3-8D01914B65CC}"/>
                </a:ext>
              </a:extLst>
            </p:cNvPr>
            <p:cNvSpPr/>
            <p:nvPr/>
          </p:nvSpPr>
          <p:spPr>
            <a:xfrm>
              <a:off x="771041" y="5252073"/>
              <a:ext cx="7560239" cy="64321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2538" name="Content Placeholder 2">
              <a:extLst>
                <a:ext uri="{FF2B5EF4-FFF2-40B4-BE49-F238E27FC236}">
                  <a16:creationId xmlns:a16="http://schemas.microsoft.com/office/drawing/2014/main" id="{39C31F7F-F255-49D6-80B6-2BAA18B7A5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1515" y="5388192"/>
              <a:ext cx="756976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It is essential </a:t>
              </a:r>
              <a:r>
                <a:rPr lang="en-GB" altLang="en-US" sz="1800" b="1">
                  <a:latin typeface="Twinkl" pitchFamily="2" charset="0"/>
                </a:rPr>
                <a:t>that </a:t>
              </a:r>
              <a:r>
                <a:rPr lang="en-GB" altLang="en-US" sz="1800">
                  <a:latin typeface="Twinkl" pitchFamily="2" charset="0"/>
                </a:rPr>
                <a:t>Magda </a:t>
              </a:r>
              <a:r>
                <a:rPr lang="en-GB" altLang="en-US" sz="1800" b="1">
                  <a:latin typeface="Twinkl" pitchFamily="2" charset="0"/>
                </a:rPr>
                <a:t>take </a:t>
              </a:r>
              <a:r>
                <a:rPr lang="en-GB" altLang="en-US" sz="1800">
                  <a:latin typeface="Twinkl" pitchFamily="2" charset="0"/>
                </a:rPr>
                <a:t>her hay fever medicine daily.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4F2D7F47-BAA7-42E7-8352-51F79D4FA296}"/>
              </a:ext>
            </a:extLst>
          </p:cNvPr>
          <p:cNvSpPr/>
          <p:nvPr/>
        </p:nvSpPr>
        <p:spPr>
          <a:xfrm>
            <a:off x="777875" y="1477963"/>
            <a:ext cx="7561263" cy="731837"/>
          </a:xfrm>
          <a:prstGeom prst="roundRect">
            <a:avLst>
              <a:gd name="adj" fmla="val 9095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79" name="Title 1">
            <a:extLst>
              <a:ext uri="{FF2B5EF4-FFF2-40B4-BE49-F238E27FC236}">
                <a16:creationId xmlns:a16="http://schemas.microsoft.com/office/drawing/2014/main" id="{02B279AF-3243-443E-8B55-16C3CC480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6563"/>
            <a:ext cx="8229600" cy="1143000"/>
          </a:xfrm>
        </p:spPr>
        <p:txBody>
          <a:bodyPr/>
          <a:lstStyle/>
          <a:p>
            <a:r>
              <a:rPr lang="en-GB" altLang="en-US" b="1">
                <a:latin typeface="Twinkl" pitchFamily="2" charset="0"/>
              </a:rPr>
              <a:t>Plenary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14E28E76-4B53-4267-8A57-9CD2EC094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700" y="1646238"/>
            <a:ext cx="7569200" cy="393700"/>
          </a:xfrm>
        </p:spPr>
        <p:txBody>
          <a:bodyPr lIns="180000"/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altLang="en-US" sz="1800">
                <a:latin typeface="Twinkl" pitchFamily="2" charset="0"/>
              </a:rPr>
              <a:t>What have we learned about the subjunctive form?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823C0F8-8D16-4548-8980-FA96263DDF55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2370138"/>
            <a:ext cx="7561263" cy="788987"/>
            <a:chOff x="778554" y="2351014"/>
            <a:chExt cx="7560840" cy="789954"/>
          </a:xfrm>
        </p:grpSpPr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4EE76B7-F68F-4E93-8135-0EA15D6C838A}"/>
                </a:ext>
              </a:extLst>
            </p:cNvPr>
            <p:cNvSpPr/>
            <p:nvPr/>
          </p:nvSpPr>
          <p:spPr>
            <a:xfrm>
              <a:off x="778554" y="2351014"/>
              <a:ext cx="7560840" cy="789954"/>
            </a:xfrm>
            <a:prstGeom prst="roundRect">
              <a:avLst>
                <a:gd name="adj" fmla="val 1366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4592" name="Content Placeholder 2">
              <a:extLst>
                <a:ext uri="{FF2B5EF4-FFF2-40B4-BE49-F238E27FC236}">
                  <a16:creationId xmlns:a16="http://schemas.microsoft.com/office/drawing/2014/main" id="{BA5F52C3-1275-4ADF-B4A8-FD6EC5E1D7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3017" y="2547003"/>
              <a:ext cx="755191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The subjunctive form is used in formal language.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864077B-B2E1-40FB-9EF6-5C7466BABC30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3319463"/>
            <a:ext cx="7561263" cy="790575"/>
            <a:chOff x="778554" y="3282975"/>
            <a:chExt cx="7560840" cy="789954"/>
          </a:xfrm>
        </p:grpSpPr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2BE08CE5-65B9-4961-AC6D-0400770F97D5}"/>
                </a:ext>
              </a:extLst>
            </p:cNvPr>
            <p:cNvSpPr/>
            <p:nvPr/>
          </p:nvSpPr>
          <p:spPr>
            <a:xfrm>
              <a:off x="778554" y="3282975"/>
              <a:ext cx="7560840" cy="789954"/>
            </a:xfrm>
            <a:prstGeom prst="roundRect">
              <a:avLst>
                <a:gd name="adj" fmla="val 1366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4590" name="Content Placeholder 2">
              <a:extLst>
                <a:ext uri="{FF2B5EF4-FFF2-40B4-BE49-F238E27FC236}">
                  <a16:creationId xmlns:a16="http://schemas.microsoft.com/office/drawing/2014/main" id="{C953CCF6-41B7-42AB-8691-B3DC917CF9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3017" y="3478964"/>
              <a:ext cx="755191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It can be used to give advice or a talk about an unreal situation.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9644077-9451-4CE3-890B-F087FBA43BB5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4270375"/>
            <a:ext cx="7561263" cy="788988"/>
            <a:chOff x="778554" y="4214936"/>
            <a:chExt cx="7560840" cy="789954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73B976C5-7298-4904-A338-A30A8CDB9474}"/>
                </a:ext>
              </a:extLst>
            </p:cNvPr>
            <p:cNvSpPr/>
            <p:nvPr/>
          </p:nvSpPr>
          <p:spPr>
            <a:xfrm>
              <a:off x="778554" y="4214936"/>
              <a:ext cx="7560840" cy="789954"/>
            </a:xfrm>
            <a:prstGeom prst="roundRect">
              <a:avLst>
                <a:gd name="adj" fmla="val 13662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4588" name="Content Placeholder 2">
              <a:extLst>
                <a:ext uri="{FF2B5EF4-FFF2-40B4-BE49-F238E27FC236}">
                  <a16:creationId xmlns:a16="http://schemas.microsoft.com/office/drawing/2014/main" id="{7D4A3E69-1F22-4644-A0BE-79B40E4A32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3017" y="4410925"/>
              <a:ext cx="7551915" cy="388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The subjunctive form follows certain verbs or expressions.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296B57-27BC-4BCA-9BC8-910AF52ABCEA}"/>
              </a:ext>
            </a:extLst>
          </p:cNvPr>
          <p:cNvGrpSpPr>
            <a:grpSpLocks/>
          </p:cNvGrpSpPr>
          <p:nvPr/>
        </p:nvGrpSpPr>
        <p:grpSpPr bwMode="auto">
          <a:xfrm>
            <a:off x="777875" y="5221288"/>
            <a:ext cx="7561263" cy="871537"/>
            <a:chOff x="778554" y="5220518"/>
            <a:chExt cx="7560840" cy="872777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50AC77C1-4D81-4212-A1FA-5F5478C724A3}"/>
                </a:ext>
              </a:extLst>
            </p:cNvPr>
            <p:cNvSpPr/>
            <p:nvPr/>
          </p:nvSpPr>
          <p:spPr>
            <a:xfrm>
              <a:off x="778554" y="5220518"/>
              <a:ext cx="7560840" cy="872777"/>
            </a:xfrm>
            <a:prstGeom prst="roundRect">
              <a:avLst>
                <a:gd name="adj" fmla="val 13662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latin typeface="Twinkl" pitchFamily="2" charset="0"/>
              </a:endParaRPr>
            </a:p>
          </p:txBody>
        </p:sp>
        <p:sp>
          <p:nvSpPr>
            <p:cNvPr id="24586" name="Content Placeholder 2">
              <a:extLst>
                <a:ext uri="{FF2B5EF4-FFF2-40B4-BE49-F238E27FC236}">
                  <a16:creationId xmlns:a16="http://schemas.microsoft.com/office/drawing/2014/main" id="{6FD79668-1447-4992-9F03-D3EE9F6B9A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83017" y="5416508"/>
              <a:ext cx="7551915" cy="42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sz="1800">
                  <a:latin typeface="Twinkl" pitchFamily="2" charset="0"/>
                </a:rPr>
                <a:t>If I were you though, I wouldn’t worry too much about it!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586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Arial</vt:lpstr>
      <vt:lpstr>Twinkl</vt:lpstr>
      <vt:lpstr>Twinkl SemiBold</vt:lpstr>
      <vt:lpstr>Office Theme</vt:lpstr>
      <vt:lpstr>PowerPoint Presentation</vt:lpstr>
      <vt:lpstr>Strange New Verbs</vt:lpstr>
      <vt:lpstr>Strange New Verbs</vt:lpstr>
      <vt:lpstr>Subjunctive Verbs</vt:lpstr>
      <vt:lpstr>Subjunctive Verbs</vt:lpstr>
      <vt:lpstr>Subjunctive Verbs</vt:lpstr>
      <vt:lpstr>Ok, that’s what it is, but what is it for?</vt:lpstr>
      <vt:lpstr>Other Uses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Lucy Button</cp:lastModifiedBy>
  <cp:revision>603</cp:revision>
  <dcterms:created xsi:type="dcterms:W3CDTF">2012-11-21T10:26:22Z</dcterms:created>
  <dcterms:modified xsi:type="dcterms:W3CDTF">2021-01-22T09:18:55Z</dcterms:modified>
</cp:coreProperties>
</file>