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8" r:id="rId2"/>
    <p:sldId id="264" r:id="rId3"/>
    <p:sldId id="268" r:id="rId4"/>
    <p:sldId id="269" r:id="rId5"/>
    <p:sldId id="270" r:id="rId6"/>
    <p:sldId id="271" r:id="rId7"/>
    <p:sldId id="267" r:id="rId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Sassoon Infant Rg" panose="02000503030000020003" charset="0"/>
      <p:regular r:id="rId15"/>
      <p:bold r:id="rId16"/>
    </p:embeddedFont>
    <p:embeddedFont>
      <p:font typeface="Twinkl" panose="020B0604020202020204" charset="0"/>
      <p:regular r:id="rId17"/>
      <p:bold r:id="rId18"/>
    </p:embeddedFont>
    <p:embeddedFont>
      <p:font typeface="Twinkl SemiBold" charset="0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ACDDFC"/>
    <a:srgbClr val="DE1E5A"/>
    <a:srgbClr val="BC0105"/>
    <a:srgbClr val="4DB1E3"/>
    <a:srgbClr val="80C1EB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339" y="9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354">
            <a:off x="228600" y="4890332"/>
            <a:ext cx="4281854" cy="897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409" y="5029199"/>
            <a:ext cx="2386397" cy="1075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73" y="465992"/>
            <a:ext cx="2006033" cy="1299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785">
            <a:off x="423600" y="4662733"/>
            <a:ext cx="3321025" cy="880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26995">
            <a:off x="1111654" y="-556459"/>
            <a:ext cx="2667474" cy="328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82364" y="898344"/>
            <a:ext cx="8220075" cy="994306"/>
          </a:xfrm>
        </p:spPr>
        <p:txBody>
          <a:bodyPr/>
          <a:lstStyle/>
          <a:p>
            <a:r>
              <a:rPr lang="en-US" sz="3200" b="0" dirty="0">
                <a:latin typeface="Twinkl" pitchFamily="50" charset="0"/>
              </a:rPr>
              <a:t>Trevor shares ¼ of his toy cars with his friend Billy. If he has 12 </a:t>
            </a:r>
            <a:r>
              <a:rPr lang="en-US" sz="3200" b="0">
                <a:latin typeface="Twinkl" pitchFamily="50" charset="0"/>
              </a:rPr>
              <a:t>toy cars</a:t>
            </a:r>
            <a:r>
              <a:rPr lang="en-US" sz="3200" b="0" dirty="0">
                <a:latin typeface="Twinkl" pitchFamily="50" charset="0"/>
              </a:rPr>
              <a:t>, how many toy cars does Billy get? </a:t>
            </a:r>
            <a:endParaRPr lang="en-GB" sz="3200" b="0" dirty="0"/>
          </a:p>
        </p:txBody>
      </p:sp>
      <p:grpSp>
        <p:nvGrpSpPr>
          <p:cNvPr id="3" name="Group 2"/>
          <p:cNvGrpSpPr/>
          <p:nvPr/>
        </p:nvGrpSpPr>
        <p:grpSpPr>
          <a:xfrm>
            <a:off x="1016212" y="2512864"/>
            <a:ext cx="2339638" cy="1098597"/>
            <a:chOff x="1016212" y="2512864"/>
            <a:chExt cx="2339638" cy="1098597"/>
          </a:xfrm>
        </p:grpSpPr>
        <p:sp>
          <p:nvSpPr>
            <p:cNvPr id="18" name="Title 20"/>
            <p:cNvSpPr txBox="1">
              <a:spLocks/>
            </p:cNvSpPr>
            <p:nvPr/>
          </p:nvSpPr>
          <p:spPr>
            <a:xfrm>
              <a:off x="1016212" y="2512864"/>
              <a:ext cx="817931" cy="1098597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200" b="0" dirty="0"/>
                <a:t>1</a:t>
              </a:r>
            </a:p>
            <a:p>
              <a:pPr algn="ctr"/>
              <a:r>
                <a:rPr lang="en-GB" sz="3200" b="0" dirty="0"/>
                <a:t>4</a:t>
              </a:r>
            </a:p>
          </p:txBody>
        </p:sp>
        <p:sp>
          <p:nvSpPr>
            <p:cNvPr id="23" name="Title 20"/>
            <p:cNvSpPr txBox="1">
              <a:spLocks/>
            </p:cNvSpPr>
            <p:nvPr/>
          </p:nvSpPr>
          <p:spPr>
            <a:xfrm>
              <a:off x="2367511" y="2877497"/>
              <a:ext cx="988339" cy="364633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r>
                <a:rPr lang="en-GB" sz="3200" b="0" dirty="0"/>
                <a:t>12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246261" y="3049397"/>
              <a:ext cx="3355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itle 20"/>
            <p:cNvSpPr txBox="1">
              <a:spLocks/>
            </p:cNvSpPr>
            <p:nvPr/>
          </p:nvSpPr>
          <p:spPr>
            <a:xfrm>
              <a:off x="1632155" y="2877497"/>
              <a:ext cx="988339" cy="364633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r>
                <a:rPr lang="en-GB" sz="3200" b="0" dirty="0"/>
                <a:t>X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17246" y="3718229"/>
            <a:ext cx="3671870" cy="1198539"/>
            <a:chOff x="1017246" y="3718229"/>
            <a:chExt cx="3671870" cy="1198539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2706070" y="4313943"/>
              <a:ext cx="3355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1017246" y="3735007"/>
              <a:ext cx="2740741" cy="1181761"/>
              <a:chOff x="1017246" y="3735007"/>
              <a:chExt cx="2740741" cy="1181761"/>
            </a:xfrm>
          </p:grpSpPr>
          <p:sp>
            <p:nvSpPr>
              <p:cNvPr id="30" name="Title 20"/>
              <p:cNvSpPr txBox="1">
                <a:spLocks/>
              </p:cNvSpPr>
              <p:nvPr/>
            </p:nvSpPr>
            <p:spPr>
              <a:xfrm>
                <a:off x="1017246" y="3762609"/>
                <a:ext cx="817931" cy="1098597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 SemiBold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GB" sz="3200" b="0" dirty="0"/>
                  <a:t>1</a:t>
                </a:r>
              </a:p>
              <a:p>
                <a:r>
                  <a:rPr lang="en-GB" sz="3200" b="0" dirty="0"/>
                  <a:t>4</a:t>
                </a: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1251689" y="4309110"/>
                <a:ext cx="33556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Title 20"/>
              <p:cNvSpPr txBox="1">
                <a:spLocks/>
              </p:cNvSpPr>
              <p:nvPr/>
            </p:nvSpPr>
            <p:spPr>
              <a:xfrm>
                <a:off x="1691789" y="4152120"/>
                <a:ext cx="988339" cy="364633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 SemiBold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GB" sz="3200" b="0" dirty="0"/>
                  <a:t>X</a:t>
                </a:r>
              </a:p>
            </p:txBody>
          </p:sp>
          <p:sp>
            <p:nvSpPr>
              <p:cNvPr id="33" name="Title 20"/>
              <p:cNvSpPr txBox="1">
                <a:spLocks/>
              </p:cNvSpPr>
              <p:nvPr/>
            </p:nvSpPr>
            <p:spPr>
              <a:xfrm>
                <a:off x="2393788" y="3735007"/>
                <a:ext cx="988339" cy="1181761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 SemiBold" pitchFamily="2" charset="0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3200" b="0" dirty="0"/>
                  <a:t>12</a:t>
                </a:r>
              </a:p>
              <a:p>
                <a:pPr algn="ctr"/>
                <a:r>
                  <a:rPr lang="en-GB" sz="3200" b="0" dirty="0"/>
                  <a:t>1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346765" y="4003184"/>
                <a:ext cx="4112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/>
                  <a:t>=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700777" y="3718229"/>
              <a:ext cx="988339" cy="1181761"/>
              <a:chOff x="3700777" y="3718229"/>
              <a:chExt cx="988339" cy="1181761"/>
            </a:xfrm>
          </p:grpSpPr>
          <p:sp>
            <p:nvSpPr>
              <p:cNvPr id="37" name="Title 20"/>
              <p:cNvSpPr txBox="1">
                <a:spLocks/>
              </p:cNvSpPr>
              <p:nvPr/>
            </p:nvSpPr>
            <p:spPr>
              <a:xfrm>
                <a:off x="3700777" y="3718229"/>
                <a:ext cx="988339" cy="1181761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 SemiBold" pitchFamily="2" charset="0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3200" b="0" dirty="0"/>
                  <a:t>12</a:t>
                </a:r>
              </a:p>
              <a:p>
                <a:pPr algn="ctr"/>
                <a:r>
                  <a:rPr lang="en-GB" sz="3200" b="0" dirty="0"/>
                  <a:t>4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4027166" y="4295572"/>
                <a:ext cx="33556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/>
          <p:cNvGrpSpPr/>
          <p:nvPr/>
        </p:nvGrpSpPr>
        <p:grpSpPr>
          <a:xfrm>
            <a:off x="4999944" y="2648606"/>
            <a:ext cx="3562970" cy="3057890"/>
            <a:chOff x="4999944" y="2648606"/>
            <a:chExt cx="3562970" cy="3057890"/>
          </a:xfrm>
        </p:grpSpPr>
        <p:sp>
          <p:nvSpPr>
            <p:cNvPr id="39" name="Title 20"/>
            <p:cNvSpPr txBox="1">
              <a:spLocks/>
            </p:cNvSpPr>
            <p:nvPr/>
          </p:nvSpPr>
          <p:spPr>
            <a:xfrm>
              <a:off x="6111912" y="5110878"/>
              <a:ext cx="2451002" cy="595618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200" b="0" dirty="0"/>
                <a:t>= 3 cars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8379" y="2654425"/>
              <a:ext cx="874688" cy="41945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9944" y="3230768"/>
              <a:ext cx="874688" cy="419456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421" y="3800067"/>
              <a:ext cx="874688" cy="419456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898" y="4406866"/>
              <a:ext cx="874688" cy="419456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912" y="2648607"/>
              <a:ext cx="874688" cy="419456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7389" y="3227865"/>
              <a:ext cx="874688" cy="419456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2866" y="3849054"/>
              <a:ext cx="874688" cy="419456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9717" y="4440450"/>
              <a:ext cx="874688" cy="419456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9134" y="2648606"/>
              <a:ext cx="874688" cy="419456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536" y="3292036"/>
              <a:ext cx="874688" cy="41945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9134" y="3869797"/>
              <a:ext cx="874688" cy="419456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536" y="4461838"/>
              <a:ext cx="874688" cy="419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0"/>
          <p:cNvSpPr>
            <a:spLocks noGrp="1"/>
          </p:cNvSpPr>
          <p:nvPr>
            <p:ph type="title"/>
          </p:nvPr>
        </p:nvSpPr>
        <p:spPr>
          <a:xfrm>
            <a:off x="482364" y="1267460"/>
            <a:ext cx="8220075" cy="994306"/>
          </a:xfrm>
        </p:spPr>
        <p:txBody>
          <a:bodyPr/>
          <a:lstStyle/>
          <a:p>
            <a:r>
              <a:rPr lang="en-US" sz="3200" b="0" dirty="0" err="1">
                <a:latin typeface="Twinkl" pitchFamily="50" charset="0"/>
              </a:rPr>
              <a:t>Pammie</a:t>
            </a:r>
            <a:r>
              <a:rPr lang="en-US" sz="3200" b="0" dirty="0">
                <a:latin typeface="Twinkl" pitchFamily="50" charset="0"/>
              </a:rPr>
              <a:t> needed ¾ cups of chocolate chips for each batch of cookies that she wanted to make. If she wanted to bake 5 batches, how many cups of chocolate chips did she need? </a:t>
            </a:r>
            <a:endParaRPr lang="en-GB" sz="3200" b="0" dirty="0"/>
          </a:p>
        </p:txBody>
      </p:sp>
      <p:grpSp>
        <p:nvGrpSpPr>
          <p:cNvPr id="2" name="Group 1"/>
          <p:cNvGrpSpPr/>
          <p:nvPr/>
        </p:nvGrpSpPr>
        <p:grpSpPr>
          <a:xfrm>
            <a:off x="991045" y="3032982"/>
            <a:ext cx="2339638" cy="1098597"/>
            <a:chOff x="991045" y="3032982"/>
            <a:chExt cx="2339638" cy="1098597"/>
          </a:xfrm>
        </p:grpSpPr>
        <p:sp>
          <p:nvSpPr>
            <p:cNvPr id="17" name="Title 20"/>
            <p:cNvSpPr txBox="1">
              <a:spLocks/>
            </p:cNvSpPr>
            <p:nvPr/>
          </p:nvSpPr>
          <p:spPr>
            <a:xfrm>
              <a:off x="991045" y="3032982"/>
              <a:ext cx="817931" cy="1098597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200" b="0" dirty="0"/>
                <a:t>3</a:t>
              </a:r>
            </a:p>
            <a:p>
              <a:pPr algn="ctr"/>
              <a:r>
                <a:rPr lang="en-GB" sz="3200" b="0" dirty="0"/>
                <a:t>4</a:t>
              </a:r>
            </a:p>
          </p:txBody>
        </p:sp>
        <p:sp>
          <p:nvSpPr>
            <p:cNvPr id="18" name="Title 20"/>
            <p:cNvSpPr txBox="1">
              <a:spLocks/>
            </p:cNvSpPr>
            <p:nvPr/>
          </p:nvSpPr>
          <p:spPr>
            <a:xfrm>
              <a:off x="2342344" y="3397615"/>
              <a:ext cx="988339" cy="364633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r>
                <a:rPr lang="en-GB" sz="3200" b="0" dirty="0"/>
                <a:t>5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221094" y="3569515"/>
              <a:ext cx="3355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itle 20"/>
            <p:cNvSpPr txBox="1">
              <a:spLocks/>
            </p:cNvSpPr>
            <p:nvPr/>
          </p:nvSpPr>
          <p:spPr>
            <a:xfrm>
              <a:off x="1606988" y="3397615"/>
              <a:ext cx="988339" cy="364633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r>
                <a:rPr lang="en-GB" sz="3200" b="0" dirty="0"/>
                <a:t>X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92079" y="4238347"/>
            <a:ext cx="3392630" cy="1198539"/>
            <a:chOff x="992079" y="4238347"/>
            <a:chExt cx="3392630" cy="1198539"/>
          </a:xfrm>
        </p:grpSpPr>
        <p:sp>
          <p:nvSpPr>
            <p:cNvPr id="21" name="Title 20"/>
            <p:cNvSpPr txBox="1">
              <a:spLocks/>
            </p:cNvSpPr>
            <p:nvPr/>
          </p:nvSpPr>
          <p:spPr>
            <a:xfrm>
              <a:off x="992079" y="4282727"/>
              <a:ext cx="817931" cy="1098597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r>
                <a:rPr lang="en-GB" sz="3200" b="0" dirty="0"/>
                <a:t>3</a:t>
              </a:r>
            </a:p>
            <a:p>
              <a:r>
                <a:rPr lang="en-GB" sz="3200" b="0" dirty="0"/>
                <a:t>4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226522" y="4829228"/>
              <a:ext cx="3355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itle 20"/>
            <p:cNvSpPr txBox="1">
              <a:spLocks/>
            </p:cNvSpPr>
            <p:nvPr/>
          </p:nvSpPr>
          <p:spPr>
            <a:xfrm>
              <a:off x="1666622" y="4672238"/>
              <a:ext cx="988339" cy="364633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r>
                <a:rPr lang="en-GB" sz="3200" b="0" dirty="0"/>
                <a:t>X</a:t>
              </a:r>
            </a:p>
          </p:txBody>
        </p:sp>
        <p:sp>
          <p:nvSpPr>
            <p:cNvPr id="24" name="Title 20"/>
            <p:cNvSpPr txBox="1">
              <a:spLocks/>
            </p:cNvSpPr>
            <p:nvPr/>
          </p:nvSpPr>
          <p:spPr>
            <a:xfrm>
              <a:off x="2368621" y="4255125"/>
              <a:ext cx="988339" cy="1181761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200" b="0" dirty="0"/>
                <a:t>5</a:t>
              </a:r>
            </a:p>
            <a:p>
              <a:pPr algn="ctr"/>
              <a:r>
                <a:rPr lang="en-GB" sz="3200" b="0" dirty="0"/>
                <a:t>1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680903" y="4834061"/>
              <a:ext cx="3355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189301" y="4523302"/>
              <a:ext cx="4112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/>
                <a:t>=</a:t>
              </a:r>
            </a:p>
          </p:txBody>
        </p:sp>
        <p:sp>
          <p:nvSpPr>
            <p:cNvPr id="27" name="Title 20"/>
            <p:cNvSpPr txBox="1">
              <a:spLocks/>
            </p:cNvSpPr>
            <p:nvPr/>
          </p:nvSpPr>
          <p:spPr>
            <a:xfrm>
              <a:off x="3396370" y="4238347"/>
              <a:ext cx="988339" cy="1181761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200" b="0" dirty="0"/>
                <a:t>15</a:t>
              </a:r>
            </a:p>
            <a:p>
              <a:pPr algn="ctr"/>
              <a:r>
                <a:rPr lang="en-GB" sz="3200" b="0" dirty="0"/>
                <a:t>4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3722759" y="4815690"/>
              <a:ext cx="3355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4659647" y="2651956"/>
            <a:ext cx="3772099" cy="3555778"/>
            <a:chOff x="4659647" y="2651956"/>
            <a:chExt cx="3772099" cy="3555778"/>
          </a:xfrm>
        </p:grpSpPr>
        <p:sp>
          <p:nvSpPr>
            <p:cNvPr id="54" name="Title 20"/>
            <p:cNvSpPr txBox="1">
              <a:spLocks/>
            </p:cNvSpPr>
            <p:nvPr/>
          </p:nvSpPr>
          <p:spPr>
            <a:xfrm>
              <a:off x="5958488" y="5345542"/>
              <a:ext cx="988339" cy="364633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r>
                <a:rPr lang="en-GB" sz="3200" b="0" dirty="0"/>
                <a:t>3</a:t>
              </a: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4659647" y="2651956"/>
              <a:ext cx="3772099" cy="3555778"/>
              <a:chOff x="4659647" y="2651956"/>
              <a:chExt cx="3772099" cy="3555778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495">
                <a:off x="4659647" y="2651956"/>
                <a:ext cx="846714" cy="681799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495">
                <a:off x="4674008" y="3212520"/>
                <a:ext cx="846714" cy="681799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495">
                <a:off x="4688387" y="3815603"/>
                <a:ext cx="846714" cy="681799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495">
                <a:off x="4698651" y="4379270"/>
                <a:ext cx="846714" cy="681799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495">
                <a:off x="5601427" y="2681012"/>
                <a:ext cx="846714" cy="681799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495">
                <a:off x="5601426" y="3254585"/>
                <a:ext cx="846714" cy="681799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495">
                <a:off x="5604578" y="3825072"/>
                <a:ext cx="846714" cy="681799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495">
                <a:off x="5601427" y="4404575"/>
                <a:ext cx="846714" cy="681799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495">
                <a:off x="6543207" y="2664793"/>
                <a:ext cx="846714" cy="681799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495">
                <a:off x="6567957" y="3214655"/>
                <a:ext cx="846714" cy="681799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495">
                <a:off x="6567958" y="3788964"/>
                <a:ext cx="846714" cy="681799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495">
                <a:off x="6584186" y="4395655"/>
                <a:ext cx="846714" cy="681799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495">
                <a:off x="7555871" y="2672902"/>
                <a:ext cx="846714" cy="681799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495">
                <a:off x="7555870" y="3244219"/>
                <a:ext cx="846714" cy="681799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495">
                <a:off x="7585032" y="3805155"/>
                <a:ext cx="846714" cy="681799"/>
              </a:xfrm>
              <a:prstGeom prst="rect">
                <a:avLst/>
              </a:prstGeom>
            </p:spPr>
          </p:pic>
          <p:sp>
            <p:nvSpPr>
              <p:cNvPr id="53" name="Title 20"/>
              <p:cNvSpPr txBox="1">
                <a:spLocks/>
              </p:cNvSpPr>
              <p:nvPr/>
            </p:nvSpPr>
            <p:spPr>
              <a:xfrm>
                <a:off x="5001810" y="5418534"/>
                <a:ext cx="3128035" cy="595618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 SemiBold" pitchFamily="2" charset="0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3200" b="0" dirty="0"/>
                  <a:t>= 3      cups</a:t>
                </a:r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6284877" y="5742557"/>
                <a:ext cx="33556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6" name="Title 20"/>
              <p:cNvSpPr txBox="1">
                <a:spLocks/>
              </p:cNvSpPr>
              <p:nvPr/>
            </p:nvSpPr>
            <p:spPr>
              <a:xfrm>
                <a:off x="5958488" y="5843101"/>
                <a:ext cx="988339" cy="364633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 SemiBold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GB" sz="3200" b="0" dirty="0"/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783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0"/>
          <p:cNvSpPr>
            <a:spLocks noGrp="1"/>
          </p:cNvSpPr>
          <p:nvPr>
            <p:ph type="title"/>
          </p:nvPr>
        </p:nvSpPr>
        <p:spPr>
          <a:xfrm>
            <a:off x="482364" y="1267460"/>
            <a:ext cx="8220075" cy="994306"/>
          </a:xfrm>
        </p:spPr>
        <p:txBody>
          <a:bodyPr/>
          <a:lstStyle/>
          <a:p>
            <a:r>
              <a:rPr lang="en-US" sz="3200" b="0" dirty="0">
                <a:latin typeface="Twinkl" pitchFamily="50" charset="0"/>
              </a:rPr>
              <a:t>1/3 of the children in the Carmichael family are boys. If there are 12 children in the whole family, how many of them are boys? </a:t>
            </a:r>
            <a:endParaRPr lang="en-GB" sz="3200" b="0" dirty="0"/>
          </a:p>
        </p:txBody>
      </p:sp>
      <p:grpSp>
        <p:nvGrpSpPr>
          <p:cNvPr id="6" name="Group 5"/>
          <p:cNvGrpSpPr/>
          <p:nvPr/>
        </p:nvGrpSpPr>
        <p:grpSpPr>
          <a:xfrm>
            <a:off x="999214" y="4145659"/>
            <a:ext cx="3411771" cy="1198539"/>
            <a:chOff x="972938" y="4238347"/>
            <a:chExt cx="3411771" cy="1198539"/>
          </a:xfrm>
        </p:grpSpPr>
        <p:sp>
          <p:nvSpPr>
            <p:cNvPr id="15" name="Title 20"/>
            <p:cNvSpPr txBox="1">
              <a:spLocks/>
            </p:cNvSpPr>
            <p:nvPr/>
          </p:nvSpPr>
          <p:spPr>
            <a:xfrm>
              <a:off x="972938" y="4279928"/>
              <a:ext cx="817931" cy="1098597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r>
                <a:rPr lang="en-GB" sz="3200" b="0" dirty="0"/>
                <a:t>1</a:t>
              </a:r>
            </a:p>
            <a:p>
              <a:r>
                <a:rPr lang="en-GB" sz="3200" b="0" dirty="0"/>
                <a:t>3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226522" y="4829228"/>
              <a:ext cx="3355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itle 20"/>
            <p:cNvSpPr txBox="1">
              <a:spLocks/>
            </p:cNvSpPr>
            <p:nvPr/>
          </p:nvSpPr>
          <p:spPr>
            <a:xfrm>
              <a:off x="1666622" y="4672238"/>
              <a:ext cx="988339" cy="364633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r>
                <a:rPr lang="en-GB" sz="3200" b="0" dirty="0"/>
                <a:t>X</a:t>
              </a:r>
            </a:p>
          </p:txBody>
        </p:sp>
        <p:sp>
          <p:nvSpPr>
            <p:cNvPr id="18" name="Title 20"/>
            <p:cNvSpPr txBox="1">
              <a:spLocks/>
            </p:cNvSpPr>
            <p:nvPr/>
          </p:nvSpPr>
          <p:spPr>
            <a:xfrm>
              <a:off x="2368621" y="4255125"/>
              <a:ext cx="988339" cy="1181761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200" b="0" dirty="0"/>
                <a:t>12</a:t>
              </a:r>
            </a:p>
            <a:p>
              <a:pPr algn="ctr"/>
              <a:r>
                <a:rPr lang="en-GB" sz="3200" b="0" dirty="0"/>
                <a:t>1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2680903" y="4834061"/>
              <a:ext cx="3355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171054" y="4536838"/>
              <a:ext cx="4112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/>
                <a:t>=</a:t>
              </a:r>
            </a:p>
          </p:txBody>
        </p:sp>
        <p:sp>
          <p:nvSpPr>
            <p:cNvPr id="21" name="Title 20"/>
            <p:cNvSpPr txBox="1">
              <a:spLocks/>
            </p:cNvSpPr>
            <p:nvPr/>
          </p:nvSpPr>
          <p:spPr>
            <a:xfrm>
              <a:off x="3396370" y="4238347"/>
              <a:ext cx="988339" cy="1181761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200" b="0" dirty="0"/>
                <a:t>12</a:t>
              </a:r>
            </a:p>
            <a:p>
              <a:pPr algn="ctr"/>
              <a:r>
                <a:rPr lang="en-GB" sz="3200" b="0" dirty="0"/>
                <a:t>3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3722759" y="4815690"/>
              <a:ext cx="3355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999214" y="3047062"/>
            <a:ext cx="2357746" cy="1098597"/>
            <a:chOff x="1531374" y="3015614"/>
            <a:chExt cx="2357746" cy="1098597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763342" y="3551931"/>
              <a:ext cx="3355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1531374" y="3015614"/>
              <a:ext cx="2357746" cy="1098597"/>
              <a:chOff x="972937" y="3030632"/>
              <a:chExt cx="2357746" cy="1098597"/>
            </a:xfrm>
          </p:grpSpPr>
          <p:sp>
            <p:nvSpPr>
              <p:cNvPr id="12" name="Title 20"/>
              <p:cNvSpPr txBox="1">
                <a:spLocks/>
              </p:cNvSpPr>
              <p:nvPr/>
            </p:nvSpPr>
            <p:spPr>
              <a:xfrm>
                <a:off x="2342344" y="3397615"/>
                <a:ext cx="988339" cy="364633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 SemiBold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GB" sz="3200" b="0" dirty="0"/>
                  <a:t>12</a:t>
                </a:r>
              </a:p>
            </p:txBody>
          </p:sp>
          <p:sp>
            <p:nvSpPr>
              <p:cNvPr id="14" name="Title 20"/>
              <p:cNvSpPr txBox="1">
                <a:spLocks/>
              </p:cNvSpPr>
              <p:nvPr/>
            </p:nvSpPr>
            <p:spPr>
              <a:xfrm>
                <a:off x="1606988" y="3397615"/>
                <a:ext cx="988339" cy="364633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 SemiBold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GB" sz="3200" b="0" dirty="0"/>
                  <a:t>X</a:t>
                </a:r>
              </a:p>
            </p:txBody>
          </p:sp>
          <p:sp>
            <p:nvSpPr>
              <p:cNvPr id="30" name="Title 20"/>
              <p:cNvSpPr txBox="1">
                <a:spLocks/>
              </p:cNvSpPr>
              <p:nvPr/>
            </p:nvSpPr>
            <p:spPr>
              <a:xfrm>
                <a:off x="972937" y="3030632"/>
                <a:ext cx="817931" cy="1098597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 SemiBold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GB" sz="3200" b="0" dirty="0"/>
                  <a:t>13</a:t>
                </a: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4989012" y="2713030"/>
            <a:ext cx="3128035" cy="3350973"/>
            <a:chOff x="4989012" y="2713030"/>
            <a:chExt cx="3128035" cy="3350973"/>
          </a:xfrm>
        </p:grpSpPr>
        <p:sp>
          <p:nvSpPr>
            <p:cNvPr id="23" name="Title 20"/>
            <p:cNvSpPr txBox="1">
              <a:spLocks/>
            </p:cNvSpPr>
            <p:nvPr/>
          </p:nvSpPr>
          <p:spPr>
            <a:xfrm>
              <a:off x="4989012" y="5468385"/>
              <a:ext cx="3128035" cy="595618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200" b="0" dirty="0"/>
                <a:t>=4 boys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989012" y="2713030"/>
              <a:ext cx="3010213" cy="2589149"/>
              <a:chOff x="4524521" y="2830570"/>
              <a:chExt cx="3010213" cy="258914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4524521" y="2830570"/>
                <a:ext cx="928982" cy="2589149"/>
                <a:chOff x="4524521" y="2830570"/>
                <a:chExt cx="928982" cy="2589149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4524521" y="2830570"/>
                  <a:ext cx="928982" cy="583475"/>
                </a:xfrm>
                <a:prstGeom prst="rect">
                  <a:avLst/>
                </a:prstGeom>
                <a:blipFill>
                  <a:blip r:embed="rId2"/>
                  <a:srcRect/>
                  <a:stretch>
                    <a:fillRect l="-5500" t="-5376" r="10230" b="-74115"/>
                  </a:stretch>
                </a:blipFill>
                <a:ln w="38100">
                  <a:solidFill>
                    <a:srgbClr val="18A0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4524521" y="3486940"/>
                  <a:ext cx="928982" cy="583475"/>
                </a:xfrm>
                <a:prstGeom prst="rect">
                  <a:avLst/>
                </a:prstGeom>
                <a:blipFill>
                  <a:blip r:embed="rId2"/>
                  <a:srcRect/>
                  <a:stretch>
                    <a:fillRect l="-5500" t="-5376" r="10230" b="-74115"/>
                  </a:stretch>
                </a:blipFill>
                <a:ln w="38100">
                  <a:solidFill>
                    <a:srgbClr val="18A0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524521" y="4161592"/>
                  <a:ext cx="928982" cy="583475"/>
                </a:xfrm>
                <a:prstGeom prst="rect">
                  <a:avLst/>
                </a:prstGeom>
                <a:blipFill>
                  <a:blip r:embed="rId2"/>
                  <a:srcRect/>
                  <a:stretch>
                    <a:fillRect l="-5500" t="-5376" r="10230" b="-74115"/>
                  </a:stretch>
                </a:blipFill>
                <a:ln w="38100">
                  <a:solidFill>
                    <a:srgbClr val="18A0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524521" y="4836244"/>
                  <a:ext cx="928982" cy="583475"/>
                </a:xfrm>
                <a:prstGeom prst="rect">
                  <a:avLst/>
                </a:prstGeom>
                <a:blipFill>
                  <a:blip r:embed="rId2"/>
                  <a:srcRect/>
                  <a:stretch>
                    <a:fillRect l="-5500" t="-5376" r="10230" b="-74115"/>
                  </a:stretch>
                </a:blipFill>
                <a:ln w="38100">
                  <a:solidFill>
                    <a:srgbClr val="18A0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5546727" y="2830570"/>
                <a:ext cx="928982" cy="2589149"/>
                <a:chOff x="4524521" y="2830570"/>
                <a:chExt cx="928982" cy="2589149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4524521" y="2830570"/>
                  <a:ext cx="928982" cy="583475"/>
                </a:xfrm>
                <a:prstGeom prst="rect">
                  <a:avLst/>
                </a:prstGeom>
                <a:blipFill>
                  <a:blip r:embed="rId2"/>
                  <a:srcRect/>
                  <a:stretch>
                    <a:fillRect l="-5500" t="-5376" r="10230" b="-74115"/>
                  </a:stretch>
                </a:blipFill>
                <a:ln w="38100">
                  <a:solidFill>
                    <a:srgbClr val="18A0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4524521" y="3486940"/>
                  <a:ext cx="928982" cy="583475"/>
                </a:xfrm>
                <a:prstGeom prst="rect">
                  <a:avLst/>
                </a:prstGeom>
                <a:blipFill>
                  <a:blip r:embed="rId2"/>
                  <a:srcRect/>
                  <a:stretch>
                    <a:fillRect l="-5500" t="-5376" r="10230" b="-74115"/>
                  </a:stretch>
                </a:blipFill>
                <a:ln w="38100">
                  <a:solidFill>
                    <a:srgbClr val="18A0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4524521" y="4161592"/>
                  <a:ext cx="928982" cy="583475"/>
                </a:xfrm>
                <a:prstGeom prst="rect">
                  <a:avLst/>
                </a:prstGeom>
                <a:blipFill>
                  <a:blip r:embed="rId2"/>
                  <a:srcRect/>
                  <a:stretch>
                    <a:fillRect l="-5500" t="-5376" r="10230" b="-74115"/>
                  </a:stretch>
                </a:blipFill>
                <a:ln w="38100">
                  <a:solidFill>
                    <a:srgbClr val="18A0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4524521" y="4836244"/>
                  <a:ext cx="928982" cy="583475"/>
                </a:xfrm>
                <a:prstGeom prst="rect">
                  <a:avLst/>
                </a:prstGeom>
                <a:blipFill>
                  <a:blip r:embed="rId2"/>
                  <a:srcRect/>
                  <a:stretch>
                    <a:fillRect l="-5500" t="-5376" r="10230" b="-74115"/>
                  </a:stretch>
                </a:blipFill>
                <a:ln w="38100">
                  <a:solidFill>
                    <a:srgbClr val="18A0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6605752" y="2830570"/>
                <a:ext cx="928982" cy="2589149"/>
                <a:chOff x="4524521" y="2830570"/>
                <a:chExt cx="928982" cy="2589149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4524521" y="2830570"/>
                  <a:ext cx="928982" cy="583475"/>
                </a:xfrm>
                <a:prstGeom prst="rect">
                  <a:avLst/>
                </a:prstGeom>
                <a:blipFill>
                  <a:blip r:embed="rId2"/>
                  <a:srcRect/>
                  <a:stretch>
                    <a:fillRect l="-5500" t="-5376" r="10230" b="-74115"/>
                  </a:stretch>
                </a:blipFill>
                <a:ln w="38100">
                  <a:solidFill>
                    <a:srgbClr val="18A0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4524521" y="3486940"/>
                  <a:ext cx="928982" cy="583475"/>
                </a:xfrm>
                <a:prstGeom prst="rect">
                  <a:avLst/>
                </a:prstGeom>
                <a:blipFill>
                  <a:blip r:embed="rId2"/>
                  <a:srcRect/>
                  <a:stretch>
                    <a:fillRect l="-5500" t="-5376" r="10230" b="-74115"/>
                  </a:stretch>
                </a:blipFill>
                <a:ln w="38100">
                  <a:solidFill>
                    <a:srgbClr val="18A0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4524521" y="4161592"/>
                  <a:ext cx="928982" cy="583475"/>
                </a:xfrm>
                <a:prstGeom prst="rect">
                  <a:avLst/>
                </a:prstGeom>
                <a:blipFill>
                  <a:blip r:embed="rId2"/>
                  <a:srcRect/>
                  <a:stretch>
                    <a:fillRect l="-5500" t="-5376" r="10230" b="-74115"/>
                  </a:stretch>
                </a:blipFill>
                <a:ln w="38100">
                  <a:solidFill>
                    <a:srgbClr val="18A0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4524521" y="4836244"/>
                  <a:ext cx="928982" cy="583475"/>
                </a:xfrm>
                <a:prstGeom prst="rect">
                  <a:avLst/>
                </a:prstGeom>
                <a:blipFill>
                  <a:blip r:embed="rId2"/>
                  <a:srcRect/>
                  <a:stretch>
                    <a:fillRect l="-5500" t="-5376" r="10230" b="-74115"/>
                  </a:stretch>
                </a:blipFill>
                <a:ln w="38100">
                  <a:solidFill>
                    <a:srgbClr val="18A0D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0821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0"/>
          <p:cNvSpPr>
            <a:spLocks noGrp="1"/>
          </p:cNvSpPr>
          <p:nvPr>
            <p:ph type="title"/>
          </p:nvPr>
        </p:nvSpPr>
        <p:spPr>
          <a:xfrm>
            <a:off x="507531" y="797676"/>
            <a:ext cx="8220075" cy="994306"/>
          </a:xfrm>
        </p:spPr>
        <p:txBody>
          <a:bodyPr/>
          <a:lstStyle/>
          <a:p>
            <a:r>
              <a:rPr lang="en-US" sz="3200" b="0" dirty="0">
                <a:latin typeface="Twinkl" pitchFamily="50" charset="0"/>
              </a:rPr>
              <a:t>Lolita swam 2/8 of a mile every day for 6 days. How many miles did she swim in all? </a:t>
            </a:r>
            <a:endParaRPr lang="en-GB" sz="3200" b="0" dirty="0"/>
          </a:p>
        </p:txBody>
      </p:sp>
      <p:grpSp>
        <p:nvGrpSpPr>
          <p:cNvPr id="5" name="Group 4"/>
          <p:cNvGrpSpPr/>
          <p:nvPr/>
        </p:nvGrpSpPr>
        <p:grpSpPr>
          <a:xfrm>
            <a:off x="866244" y="3869231"/>
            <a:ext cx="3392630" cy="1195004"/>
            <a:chOff x="866244" y="3869231"/>
            <a:chExt cx="3392630" cy="1195004"/>
          </a:xfrm>
        </p:grpSpPr>
        <p:sp>
          <p:nvSpPr>
            <p:cNvPr id="15" name="Title 20"/>
            <p:cNvSpPr txBox="1">
              <a:spLocks/>
            </p:cNvSpPr>
            <p:nvPr/>
          </p:nvSpPr>
          <p:spPr>
            <a:xfrm>
              <a:off x="866244" y="3913611"/>
              <a:ext cx="817931" cy="1098597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r>
                <a:rPr lang="en-GB" sz="3200" b="0" dirty="0"/>
                <a:t>2</a:t>
              </a:r>
            </a:p>
            <a:p>
              <a:r>
                <a:rPr lang="en-GB" sz="3200" b="0" dirty="0"/>
                <a:t>8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100687" y="4460112"/>
              <a:ext cx="3355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itle 20"/>
            <p:cNvSpPr txBox="1">
              <a:spLocks/>
            </p:cNvSpPr>
            <p:nvPr/>
          </p:nvSpPr>
          <p:spPr>
            <a:xfrm>
              <a:off x="1540787" y="4303122"/>
              <a:ext cx="988339" cy="364633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r>
                <a:rPr lang="en-GB" sz="3200" b="0" dirty="0"/>
                <a:t>X</a:t>
              </a:r>
            </a:p>
          </p:txBody>
        </p:sp>
        <p:sp>
          <p:nvSpPr>
            <p:cNvPr id="18" name="Title 20"/>
            <p:cNvSpPr txBox="1">
              <a:spLocks/>
            </p:cNvSpPr>
            <p:nvPr/>
          </p:nvSpPr>
          <p:spPr>
            <a:xfrm>
              <a:off x="2216508" y="3882474"/>
              <a:ext cx="988339" cy="1181761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200" b="0" dirty="0"/>
                <a:t>6</a:t>
              </a:r>
            </a:p>
            <a:p>
              <a:pPr algn="ctr"/>
              <a:r>
                <a:rPr lang="en-GB" sz="3200" b="0" dirty="0"/>
                <a:t>1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2555068" y="4464945"/>
              <a:ext cx="3355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061700" y="4154186"/>
              <a:ext cx="4112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/>
                <a:t>=</a:t>
              </a:r>
            </a:p>
          </p:txBody>
        </p:sp>
        <p:sp>
          <p:nvSpPr>
            <p:cNvPr id="21" name="Title 20"/>
            <p:cNvSpPr txBox="1">
              <a:spLocks/>
            </p:cNvSpPr>
            <p:nvPr/>
          </p:nvSpPr>
          <p:spPr>
            <a:xfrm>
              <a:off x="3270535" y="3869231"/>
              <a:ext cx="988339" cy="1181761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200" b="0" dirty="0"/>
                <a:t>12</a:t>
              </a:r>
            </a:p>
            <a:p>
              <a:pPr algn="ctr"/>
              <a:r>
                <a:rPr lang="en-GB" sz="3200" b="0" dirty="0"/>
                <a:t>8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3596924" y="4446574"/>
            <a:ext cx="3355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866244" y="2697418"/>
            <a:ext cx="2344343" cy="1098597"/>
            <a:chOff x="1862102" y="2715515"/>
            <a:chExt cx="2344343" cy="1098597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126611" y="3235148"/>
              <a:ext cx="3355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1862102" y="2715515"/>
              <a:ext cx="2344343" cy="1098597"/>
              <a:chOff x="860505" y="2652430"/>
              <a:chExt cx="2344343" cy="1098597"/>
            </a:xfrm>
          </p:grpSpPr>
          <p:sp>
            <p:nvSpPr>
              <p:cNvPr id="12" name="Title 20"/>
              <p:cNvSpPr txBox="1">
                <a:spLocks/>
              </p:cNvSpPr>
              <p:nvPr/>
            </p:nvSpPr>
            <p:spPr>
              <a:xfrm>
                <a:off x="2216509" y="3028499"/>
                <a:ext cx="988339" cy="364633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 SemiBold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GB" sz="3200" b="0" dirty="0"/>
                  <a:t>6</a:t>
                </a:r>
              </a:p>
            </p:txBody>
          </p:sp>
          <p:sp>
            <p:nvSpPr>
              <p:cNvPr id="14" name="Title 20"/>
              <p:cNvSpPr txBox="1">
                <a:spLocks/>
              </p:cNvSpPr>
              <p:nvPr/>
            </p:nvSpPr>
            <p:spPr>
              <a:xfrm>
                <a:off x="1509904" y="3052831"/>
                <a:ext cx="988339" cy="364633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 SemiBold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GB" sz="3200" b="0" dirty="0"/>
                  <a:t>X</a:t>
                </a:r>
              </a:p>
            </p:txBody>
          </p:sp>
          <p:sp>
            <p:nvSpPr>
              <p:cNvPr id="27" name="Title 20"/>
              <p:cNvSpPr txBox="1">
                <a:spLocks/>
              </p:cNvSpPr>
              <p:nvPr/>
            </p:nvSpPr>
            <p:spPr>
              <a:xfrm>
                <a:off x="860505" y="2652430"/>
                <a:ext cx="817931" cy="1098597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 SemiBold" pitchFamily="2" charset="0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3200" b="0" dirty="0"/>
                  <a:t>2</a:t>
                </a:r>
              </a:p>
              <a:p>
                <a:pPr algn="ctr"/>
                <a:r>
                  <a:rPr lang="en-GB" sz="3200" b="0" dirty="0"/>
                  <a:t>8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5174061" y="2077090"/>
            <a:ext cx="3294834" cy="3849337"/>
            <a:chOff x="5174061" y="2077090"/>
            <a:chExt cx="3294834" cy="3849337"/>
          </a:xfrm>
        </p:grpSpPr>
        <p:grpSp>
          <p:nvGrpSpPr>
            <p:cNvPr id="6" name="Group 5"/>
            <p:cNvGrpSpPr/>
            <p:nvPr/>
          </p:nvGrpSpPr>
          <p:grpSpPr>
            <a:xfrm>
              <a:off x="5253334" y="5064235"/>
              <a:ext cx="3215561" cy="862192"/>
              <a:chOff x="5115889" y="5413148"/>
              <a:chExt cx="3215561" cy="862192"/>
            </a:xfrm>
          </p:grpSpPr>
          <p:sp>
            <p:nvSpPr>
              <p:cNvPr id="23" name="Title 20"/>
              <p:cNvSpPr txBox="1">
                <a:spLocks/>
              </p:cNvSpPr>
              <p:nvPr/>
            </p:nvSpPr>
            <p:spPr>
              <a:xfrm>
                <a:off x="5115889" y="5419897"/>
                <a:ext cx="3215561" cy="595618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 SemiBold" pitchFamily="2" charset="0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3200" b="0" dirty="0"/>
                  <a:t>= 1      miles</a:t>
                </a:r>
              </a:p>
            </p:txBody>
          </p:sp>
          <p:sp>
            <p:nvSpPr>
              <p:cNvPr id="24" name="Title 20"/>
              <p:cNvSpPr txBox="1">
                <a:spLocks/>
              </p:cNvSpPr>
              <p:nvPr/>
            </p:nvSpPr>
            <p:spPr>
              <a:xfrm>
                <a:off x="5972040" y="5413148"/>
                <a:ext cx="988339" cy="364633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 SemiBold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GB" sz="3200" b="0" dirty="0"/>
                  <a:t>4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6298429" y="5810163"/>
                <a:ext cx="335560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Title 20"/>
              <p:cNvSpPr txBox="1">
                <a:spLocks/>
              </p:cNvSpPr>
              <p:nvPr/>
            </p:nvSpPr>
            <p:spPr>
              <a:xfrm>
                <a:off x="5972040" y="5910707"/>
                <a:ext cx="988339" cy="364633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 SemiBold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GB" sz="3200" b="0" dirty="0"/>
                  <a:t>8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5174061" y="2082525"/>
              <a:ext cx="655239" cy="2633824"/>
              <a:chOff x="4778407" y="1826318"/>
              <a:chExt cx="655239" cy="263382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409" y="1826318"/>
                <a:ext cx="655237" cy="618582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409" y="2488549"/>
                <a:ext cx="655237" cy="618582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408" y="3156679"/>
                <a:ext cx="655237" cy="618582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407" y="3841560"/>
                <a:ext cx="655237" cy="618582"/>
              </a:xfrm>
              <a:prstGeom prst="rect">
                <a:avLst/>
              </a:prstGeom>
            </p:spPr>
          </p:pic>
        </p:grpSp>
        <p:grpSp>
          <p:nvGrpSpPr>
            <p:cNvPr id="72" name="Group 71"/>
            <p:cNvGrpSpPr/>
            <p:nvPr/>
          </p:nvGrpSpPr>
          <p:grpSpPr>
            <a:xfrm>
              <a:off x="5957503" y="2077090"/>
              <a:ext cx="655239" cy="2633824"/>
              <a:chOff x="4778407" y="1826318"/>
              <a:chExt cx="655239" cy="2633824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409" y="1826318"/>
                <a:ext cx="655237" cy="618582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409" y="2488549"/>
                <a:ext cx="655237" cy="618582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408" y="3156679"/>
                <a:ext cx="655237" cy="618582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407" y="3841560"/>
                <a:ext cx="655237" cy="618582"/>
              </a:xfrm>
              <a:prstGeom prst="rect">
                <a:avLst/>
              </a:prstGeom>
            </p:spPr>
          </p:pic>
        </p:grpSp>
        <p:grpSp>
          <p:nvGrpSpPr>
            <p:cNvPr id="77" name="Group 76"/>
            <p:cNvGrpSpPr/>
            <p:nvPr/>
          </p:nvGrpSpPr>
          <p:grpSpPr>
            <a:xfrm>
              <a:off x="7284821" y="2095737"/>
              <a:ext cx="655239" cy="2633824"/>
              <a:chOff x="4778407" y="1826318"/>
              <a:chExt cx="655239" cy="2633824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409" y="1826318"/>
                <a:ext cx="655237" cy="618582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409" y="2488549"/>
                <a:ext cx="655237" cy="618582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408" y="3156679"/>
                <a:ext cx="655237" cy="618582"/>
              </a:xfrm>
              <a:prstGeom prst="rect">
                <a:avLst/>
              </a:prstGeom>
            </p:spPr>
          </p:pic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407" y="3841560"/>
                <a:ext cx="655237" cy="61858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3359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0"/>
          <p:cNvSpPr txBox="1">
            <a:spLocks/>
          </p:cNvSpPr>
          <p:nvPr/>
        </p:nvSpPr>
        <p:spPr>
          <a:xfrm>
            <a:off x="448808" y="1049346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US" sz="3200" b="0" dirty="0">
                <a:latin typeface="Twinkl" pitchFamily="50" charset="0"/>
              </a:rPr>
              <a:t>Mr. Winchester ordered enough pizza for all 6 people in his family to have 3 slices. If the pizzas are cut into 8 pieces, how many pizzas will his family eat? </a:t>
            </a:r>
            <a:endParaRPr lang="en-GB" sz="3200" b="0" dirty="0"/>
          </a:p>
        </p:txBody>
      </p:sp>
      <p:grpSp>
        <p:nvGrpSpPr>
          <p:cNvPr id="71" name="Group 70"/>
          <p:cNvGrpSpPr/>
          <p:nvPr/>
        </p:nvGrpSpPr>
        <p:grpSpPr>
          <a:xfrm>
            <a:off x="682116" y="4182648"/>
            <a:ext cx="3392630" cy="1198539"/>
            <a:chOff x="954167" y="3994107"/>
            <a:chExt cx="3392630" cy="1198539"/>
          </a:xfrm>
        </p:grpSpPr>
        <p:sp>
          <p:nvSpPr>
            <p:cNvPr id="7" name="Title 20"/>
            <p:cNvSpPr txBox="1">
              <a:spLocks/>
            </p:cNvSpPr>
            <p:nvPr/>
          </p:nvSpPr>
          <p:spPr>
            <a:xfrm>
              <a:off x="954167" y="4038487"/>
              <a:ext cx="817931" cy="1098597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r>
                <a:rPr lang="en-GB" sz="3200" b="0" dirty="0"/>
                <a:t>3</a:t>
              </a:r>
            </a:p>
            <a:p>
              <a:r>
                <a:rPr lang="en-GB" sz="3200" b="0" dirty="0"/>
                <a:t>8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188610" y="4584988"/>
              <a:ext cx="3355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itle 20"/>
            <p:cNvSpPr txBox="1">
              <a:spLocks/>
            </p:cNvSpPr>
            <p:nvPr/>
          </p:nvSpPr>
          <p:spPr>
            <a:xfrm>
              <a:off x="1628710" y="4427998"/>
              <a:ext cx="988339" cy="364633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r>
                <a:rPr lang="en-GB" sz="3200" b="0" dirty="0"/>
                <a:t>X</a:t>
              </a:r>
            </a:p>
          </p:txBody>
        </p:sp>
        <p:sp>
          <p:nvSpPr>
            <p:cNvPr id="10" name="Title 20"/>
            <p:cNvSpPr txBox="1">
              <a:spLocks/>
            </p:cNvSpPr>
            <p:nvPr/>
          </p:nvSpPr>
          <p:spPr>
            <a:xfrm>
              <a:off x="2330709" y="4010885"/>
              <a:ext cx="988339" cy="1181761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200" b="0" dirty="0"/>
                <a:t>6</a:t>
              </a:r>
            </a:p>
            <a:p>
              <a:pPr algn="ctr"/>
              <a:r>
                <a:rPr lang="en-GB" sz="3200" b="0" dirty="0"/>
                <a:t>1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642991" y="4589821"/>
              <a:ext cx="3355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152846" y="4279062"/>
              <a:ext cx="4112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/>
                <a:t>=</a:t>
              </a:r>
            </a:p>
          </p:txBody>
        </p:sp>
        <p:sp>
          <p:nvSpPr>
            <p:cNvPr id="13" name="Title 20"/>
            <p:cNvSpPr txBox="1">
              <a:spLocks/>
            </p:cNvSpPr>
            <p:nvPr/>
          </p:nvSpPr>
          <p:spPr>
            <a:xfrm>
              <a:off x="3358458" y="3994107"/>
              <a:ext cx="988339" cy="1181761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200" b="0" dirty="0"/>
                <a:t>18</a:t>
              </a:r>
            </a:p>
            <a:p>
              <a:pPr algn="ctr"/>
              <a:r>
                <a:rPr lang="en-GB" sz="3200" b="0" dirty="0"/>
                <a:t>8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684847" y="4571450"/>
              <a:ext cx="3355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5203812" y="5538024"/>
            <a:ext cx="3215561" cy="862192"/>
            <a:chOff x="5203812" y="5538024"/>
            <a:chExt cx="3215561" cy="862192"/>
          </a:xfrm>
        </p:grpSpPr>
        <p:sp>
          <p:nvSpPr>
            <p:cNvPr id="15" name="Title 20"/>
            <p:cNvSpPr txBox="1">
              <a:spLocks/>
            </p:cNvSpPr>
            <p:nvPr/>
          </p:nvSpPr>
          <p:spPr>
            <a:xfrm>
              <a:off x="5203812" y="5544773"/>
              <a:ext cx="3215561" cy="595618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200" b="0" dirty="0"/>
                <a:t>= 2      pizzas</a:t>
              </a:r>
            </a:p>
          </p:txBody>
        </p:sp>
        <p:sp>
          <p:nvSpPr>
            <p:cNvPr id="16" name="Title 20"/>
            <p:cNvSpPr txBox="1">
              <a:spLocks/>
            </p:cNvSpPr>
            <p:nvPr/>
          </p:nvSpPr>
          <p:spPr>
            <a:xfrm>
              <a:off x="6059963" y="5538024"/>
              <a:ext cx="988339" cy="364633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r>
                <a:rPr lang="en-GB" sz="3200" b="0" dirty="0"/>
                <a:t>2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6386352" y="5961934"/>
              <a:ext cx="3355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itle 20"/>
            <p:cNvSpPr txBox="1">
              <a:spLocks/>
            </p:cNvSpPr>
            <p:nvPr/>
          </p:nvSpPr>
          <p:spPr>
            <a:xfrm>
              <a:off x="6059963" y="6035583"/>
              <a:ext cx="988339" cy="364633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r>
                <a:rPr lang="en-GB" sz="3200" b="0" dirty="0"/>
                <a:t>8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717336" y="2985953"/>
            <a:ext cx="2338605" cy="1098597"/>
            <a:chOff x="1628710" y="2745134"/>
            <a:chExt cx="2338605" cy="109859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869895" y="3280845"/>
              <a:ext cx="3355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9" name="Group 68"/>
            <p:cNvGrpSpPr/>
            <p:nvPr/>
          </p:nvGrpSpPr>
          <p:grpSpPr>
            <a:xfrm>
              <a:off x="1628710" y="2745134"/>
              <a:ext cx="2338605" cy="1098597"/>
              <a:chOff x="954166" y="2777306"/>
              <a:chExt cx="2338605" cy="1098597"/>
            </a:xfrm>
          </p:grpSpPr>
          <p:sp>
            <p:nvSpPr>
              <p:cNvPr id="4" name="Title 20"/>
              <p:cNvSpPr txBox="1">
                <a:spLocks/>
              </p:cNvSpPr>
              <p:nvPr/>
            </p:nvSpPr>
            <p:spPr>
              <a:xfrm>
                <a:off x="2304432" y="3153375"/>
                <a:ext cx="988339" cy="364633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 SemiBold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GB" sz="3200" b="0" dirty="0"/>
                  <a:t>6</a:t>
                </a:r>
              </a:p>
            </p:txBody>
          </p:sp>
          <p:sp>
            <p:nvSpPr>
              <p:cNvPr id="6" name="Title 20"/>
              <p:cNvSpPr txBox="1">
                <a:spLocks/>
              </p:cNvSpPr>
              <p:nvPr/>
            </p:nvSpPr>
            <p:spPr>
              <a:xfrm>
                <a:off x="1569076" y="3153375"/>
                <a:ext cx="988339" cy="364633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 SemiBold" pitchFamily="2" charset="0"/>
                    <a:ea typeface="+mj-ea"/>
                    <a:cs typeface="+mj-cs"/>
                  </a:defRPr>
                </a:lvl1pPr>
              </a:lstStyle>
              <a:p>
                <a:r>
                  <a:rPr lang="en-GB" sz="3200" b="0" dirty="0"/>
                  <a:t>X</a:t>
                </a:r>
              </a:p>
            </p:txBody>
          </p:sp>
          <p:sp>
            <p:nvSpPr>
              <p:cNvPr id="19" name="Title 20"/>
              <p:cNvSpPr txBox="1">
                <a:spLocks/>
              </p:cNvSpPr>
              <p:nvPr/>
            </p:nvSpPr>
            <p:spPr>
              <a:xfrm>
                <a:off x="954166" y="2777306"/>
                <a:ext cx="817931" cy="1098597"/>
              </a:xfrm>
              <a:prstGeom prst="roundRect">
                <a:avLst>
                  <a:gd name="adj" fmla="val 9641"/>
                </a:avLst>
              </a:prstGeom>
              <a:noFill/>
              <a:ln w="25400">
                <a:noFill/>
              </a:ln>
            </p:spPr>
            <p:txBody>
              <a:bodyPr vert="horz" lIns="252000" tIns="252000" rIns="252000" bIns="252000" rtlCol="0" anchor="ctr" anchorCtr="1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rgbClr val="1C1C1C"/>
                    </a:solidFill>
                    <a:latin typeface="Twinkl SemiBold" pitchFamily="2" charset="0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GB" sz="3200" b="0" dirty="0"/>
                  <a:t>3</a:t>
                </a:r>
              </a:p>
              <a:p>
                <a:pPr algn="ctr"/>
                <a:r>
                  <a:rPr lang="en-GB" sz="3200" b="0" dirty="0"/>
                  <a:t>8</a:t>
                </a:r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4375739" y="2765935"/>
            <a:ext cx="3849629" cy="2519013"/>
            <a:chOff x="4375739" y="2765935"/>
            <a:chExt cx="3849629" cy="2519013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740" y="2797246"/>
              <a:ext cx="733828" cy="42734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739" y="4328798"/>
              <a:ext cx="733828" cy="427341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740" y="3300785"/>
              <a:ext cx="733828" cy="427341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740" y="3804324"/>
              <a:ext cx="733828" cy="42734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37" y="2765935"/>
              <a:ext cx="733828" cy="42734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37" y="3300784"/>
              <a:ext cx="733828" cy="42734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437" y="3811740"/>
              <a:ext cx="733828" cy="427341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843" y="2797246"/>
              <a:ext cx="733828" cy="42734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842" y="4328798"/>
              <a:ext cx="733828" cy="427341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843" y="3300785"/>
              <a:ext cx="733828" cy="42734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843" y="3804324"/>
              <a:ext cx="733828" cy="427341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540" y="2765935"/>
              <a:ext cx="733828" cy="427341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540" y="3300784"/>
              <a:ext cx="733828" cy="427341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540" y="3811740"/>
              <a:ext cx="733828" cy="427341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539" y="4346739"/>
              <a:ext cx="733828" cy="427341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4724" y="4346739"/>
              <a:ext cx="733828" cy="427341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740" y="4857607"/>
              <a:ext cx="733828" cy="427341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1539" y="4856226"/>
              <a:ext cx="733828" cy="427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086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142</TotalTime>
  <Words>227</Words>
  <Application>Microsoft Office PowerPoint</Application>
  <PresentationFormat>On-screen Show (4:3)</PresentationFormat>
  <Paragraphs>75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Sassoon Infant Rg</vt:lpstr>
      <vt:lpstr>Twinkl</vt:lpstr>
      <vt:lpstr>Twinkl SemiBold</vt:lpstr>
      <vt:lpstr>Office Theme</vt:lpstr>
      <vt:lpstr>PowerPoint Presentation</vt:lpstr>
      <vt:lpstr>Trevor shares ¼ of his toy cars with his friend Billy. If he has 12 toy cars, how many toy cars does Billy get? </vt:lpstr>
      <vt:lpstr>Pammie needed ¾ cups of chocolate chips for each batch of cookies that she wanted to make. If she wanted to bake 5 batches, how many cups of chocolate chips did she need? </vt:lpstr>
      <vt:lpstr>1/3 of the children in the Carmichael family are boys. If there are 12 children in the whole family, how many of them are boys? </vt:lpstr>
      <vt:lpstr>Lolita swam 2/8 of a mile every day for 6 days. How many miles did she swim in all?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Lucy Button</cp:lastModifiedBy>
  <cp:revision>23</cp:revision>
  <dcterms:created xsi:type="dcterms:W3CDTF">2017-07-21T11:32:24Z</dcterms:created>
  <dcterms:modified xsi:type="dcterms:W3CDTF">2021-01-05T10:02:24Z</dcterms:modified>
</cp:coreProperties>
</file>